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3" r:id="rId7"/>
    <p:sldId id="264" r:id="rId8"/>
    <p:sldId id="281" r:id="rId9"/>
    <p:sldId id="282" r:id="rId10"/>
    <p:sldId id="283" r:id="rId11"/>
    <p:sldId id="284" r:id="rId12"/>
    <p:sldId id="285" r:id="rId13"/>
    <p:sldId id="287" r:id="rId14"/>
    <p:sldId id="275" r:id="rId15"/>
    <p:sldId id="270" r:id="rId16"/>
    <p:sldId id="272" r:id="rId17"/>
    <p:sldId id="274" r:id="rId18"/>
    <p:sldId id="286" r:id="rId19"/>
    <p:sldId id="288" r:id="rId20"/>
    <p:sldId id="267"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showGuides="1">
      <p:cViewPr>
        <p:scale>
          <a:sx n="81" d="100"/>
          <a:sy n="81" d="100"/>
        </p:scale>
        <p:origin x="-100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AF89-7ECD-47F4-B576-088A34228343}" type="doc">
      <dgm:prSet loTypeId="urn:microsoft.com/office/officeart/2005/8/layout/process1" loCatId="process" qsTypeId="urn:microsoft.com/office/officeart/2005/8/quickstyle/3d5" qsCatId="3D" csTypeId="urn:microsoft.com/office/officeart/2005/8/colors/colorful5" csCatId="colorful" phldr="1"/>
      <dgm:spPr/>
    </dgm:pt>
    <dgm:pt modelId="{AFE8E20D-D1D6-4B22-8F55-65065D884D5D}">
      <dgm:prSet phldrT="[Text]"/>
      <dgm:spPr/>
      <dgm:t>
        <a:bodyPr/>
        <a:lstStyle/>
        <a:p>
          <a:r>
            <a:rPr lang="en-GB" dirty="0" smtClean="0"/>
            <a:t>Discover</a:t>
          </a:r>
          <a:endParaRPr lang="en-GB" dirty="0"/>
        </a:p>
      </dgm:t>
    </dgm:pt>
    <dgm:pt modelId="{14B4A700-5EA5-4B2A-96CE-0A9C5D916D76}" type="parTrans" cxnId="{6C5A0061-7049-4D3C-8E88-8B15ADFAA862}">
      <dgm:prSet/>
      <dgm:spPr/>
      <dgm:t>
        <a:bodyPr/>
        <a:lstStyle/>
        <a:p>
          <a:endParaRPr lang="en-GB"/>
        </a:p>
      </dgm:t>
    </dgm:pt>
    <dgm:pt modelId="{C9F4138E-2DFE-4362-A137-D29B5581688C}" type="sibTrans" cxnId="{6C5A0061-7049-4D3C-8E88-8B15ADFAA862}">
      <dgm:prSet/>
      <dgm:spPr/>
      <dgm:t>
        <a:bodyPr/>
        <a:lstStyle/>
        <a:p>
          <a:endParaRPr lang="en-GB"/>
        </a:p>
      </dgm:t>
    </dgm:pt>
    <dgm:pt modelId="{727832EF-9376-48AD-BEE7-6EC69D4524B6}">
      <dgm:prSet phldrT="[Text]"/>
      <dgm:spPr/>
      <dgm:t>
        <a:bodyPr/>
        <a:lstStyle/>
        <a:p>
          <a:r>
            <a:rPr lang="en-GB" dirty="0" smtClean="0"/>
            <a:t>Policies</a:t>
          </a:r>
          <a:endParaRPr lang="en-GB" dirty="0"/>
        </a:p>
      </dgm:t>
    </dgm:pt>
    <dgm:pt modelId="{5066753F-1206-44CB-8D03-154D95BAB15E}" type="parTrans" cxnId="{40E9372B-6B7B-4D9B-97BC-124CEDD34478}">
      <dgm:prSet/>
      <dgm:spPr/>
      <dgm:t>
        <a:bodyPr/>
        <a:lstStyle/>
        <a:p>
          <a:endParaRPr lang="en-GB"/>
        </a:p>
      </dgm:t>
    </dgm:pt>
    <dgm:pt modelId="{1982E38E-8F3B-4906-BA89-078E73EE77EF}" type="sibTrans" cxnId="{40E9372B-6B7B-4D9B-97BC-124CEDD34478}">
      <dgm:prSet/>
      <dgm:spPr/>
      <dgm:t>
        <a:bodyPr/>
        <a:lstStyle/>
        <a:p>
          <a:endParaRPr lang="en-GB"/>
        </a:p>
      </dgm:t>
    </dgm:pt>
    <dgm:pt modelId="{2364308D-FD2D-4568-B5FD-C64878467FDB}">
      <dgm:prSet phldrT="[Text]"/>
      <dgm:spPr/>
      <dgm:t>
        <a:bodyPr/>
        <a:lstStyle/>
        <a:p>
          <a:r>
            <a:rPr lang="en-GB" dirty="0" smtClean="0"/>
            <a:t>Records</a:t>
          </a:r>
          <a:endParaRPr lang="en-GB" dirty="0"/>
        </a:p>
      </dgm:t>
    </dgm:pt>
    <dgm:pt modelId="{DC1915F5-0253-4C72-90FC-6D77AAEF79AF}" type="parTrans" cxnId="{2C11D980-C568-4100-99A8-4A7761283A4D}">
      <dgm:prSet/>
      <dgm:spPr/>
      <dgm:t>
        <a:bodyPr/>
        <a:lstStyle/>
        <a:p>
          <a:endParaRPr lang="en-GB"/>
        </a:p>
      </dgm:t>
    </dgm:pt>
    <dgm:pt modelId="{0D143293-A231-48C8-95BF-9E7B01078645}" type="sibTrans" cxnId="{2C11D980-C568-4100-99A8-4A7761283A4D}">
      <dgm:prSet/>
      <dgm:spPr/>
      <dgm:t>
        <a:bodyPr/>
        <a:lstStyle/>
        <a:p>
          <a:endParaRPr lang="en-GB"/>
        </a:p>
      </dgm:t>
    </dgm:pt>
    <dgm:pt modelId="{8841AEF0-5DE7-4DE2-9F35-6E255D8652D1}" type="pres">
      <dgm:prSet presAssocID="{B9C3AF89-7ECD-47F4-B576-088A34228343}" presName="Name0" presStyleCnt="0">
        <dgm:presLayoutVars>
          <dgm:dir/>
          <dgm:resizeHandles val="exact"/>
        </dgm:presLayoutVars>
      </dgm:prSet>
      <dgm:spPr/>
    </dgm:pt>
    <dgm:pt modelId="{0508C035-9D42-4585-884B-6201012266E6}" type="pres">
      <dgm:prSet presAssocID="{AFE8E20D-D1D6-4B22-8F55-65065D884D5D}" presName="node" presStyleLbl="node1" presStyleIdx="0" presStyleCnt="3" custLinFactNeighborX="-8208" custLinFactNeighborY="1094">
        <dgm:presLayoutVars>
          <dgm:bulletEnabled val="1"/>
        </dgm:presLayoutVars>
      </dgm:prSet>
      <dgm:spPr/>
      <dgm:t>
        <a:bodyPr/>
        <a:lstStyle/>
        <a:p>
          <a:endParaRPr lang="en-GB"/>
        </a:p>
      </dgm:t>
    </dgm:pt>
    <dgm:pt modelId="{2A6ACD31-DCEC-495E-A94B-51F73E5172ED}" type="pres">
      <dgm:prSet presAssocID="{C9F4138E-2DFE-4362-A137-D29B5581688C}" presName="sibTrans" presStyleLbl="sibTrans2D1" presStyleIdx="0" presStyleCnt="2"/>
      <dgm:spPr/>
      <dgm:t>
        <a:bodyPr/>
        <a:lstStyle/>
        <a:p>
          <a:endParaRPr lang="en-GB"/>
        </a:p>
      </dgm:t>
    </dgm:pt>
    <dgm:pt modelId="{44F4A54A-4363-4E00-94A1-2F546389AAC6}" type="pres">
      <dgm:prSet presAssocID="{C9F4138E-2DFE-4362-A137-D29B5581688C}" presName="connectorText" presStyleLbl="sibTrans2D1" presStyleIdx="0" presStyleCnt="2"/>
      <dgm:spPr/>
      <dgm:t>
        <a:bodyPr/>
        <a:lstStyle/>
        <a:p>
          <a:endParaRPr lang="en-GB"/>
        </a:p>
      </dgm:t>
    </dgm:pt>
    <dgm:pt modelId="{901CE629-9A86-4F9C-B602-5F8C8191712D}" type="pres">
      <dgm:prSet presAssocID="{727832EF-9376-48AD-BEE7-6EC69D4524B6}" presName="node" presStyleLbl="node1" presStyleIdx="1" presStyleCnt="3">
        <dgm:presLayoutVars>
          <dgm:bulletEnabled val="1"/>
        </dgm:presLayoutVars>
      </dgm:prSet>
      <dgm:spPr/>
      <dgm:t>
        <a:bodyPr/>
        <a:lstStyle/>
        <a:p>
          <a:endParaRPr lang="en-GB"/>
        </a:p>
      </dgm:t>
    </dgm:pt>
    <dgm:pt modelId="{76E81565-1C2C-42AF-A9D0-1C1E09D59A5A}" type="pres">
      <dgm:prSet presAssocID="{1982E38E-8F3B-4906-BA89-078E73EE77EF}" presName="sibTrans" presStyleLbl="sibTrans2D1" presStyleIdx="1" presStyleCnt="2"/>
      <dgm:spPr/>
      <dgm:t>
        <a:bodyPr/>
        <a:lstStyle/>
        <a:p>
          <a:endParaRPr lang="en-GB"/>
        </a:p>
      </dgm:t>
    </dgm:pt>
    <dgm:pt modelId="{C568A21D-B306-4722-93F1-CC9349482058}" type="pres">
      <dgm:prSet presAssocID="{1982E38E-8F3B-4906-BA89-078E73EE77EF}" presName="connectorText" presStyleLbl="sibTrans2D1" presStyleIdx="1" presStyleCnt="2"/>
      <dgm:spPr/>
      <dgm:t>
        <a:bodyPr/>
        <a:lstStyle/>
        <a:p>
          <a:endParaRPr lang="en-GB"/>
        </a:p>
      </dgm:t>
    </dgm:pt>
    <dgm:pt modelId="{56137FD7-054E-4E58-AF9C-EE18D480E2D7}" type="pres">
      <dgm:prSet presAssocID="{2364308D-FD2D-4568-B5FD-C64878467FDB}" presName="node" presStyleLbl="node1" presStyleIdx="2" presStyleCnt="3">
        <dgm:presLayoutVars>
          <dgm:bulletEnabled val="1"/>
        </dgm:presLayoutVars>
      </dgm:prSet>
      <dgm:spPr/>
      <dgm:t>
        <a:bodyPr/>
        <a:lstStyle/>
        <a:p>
          <a:endParaRPr lang="en-GB"/>
        </a:p>
      </dgm:t>
    </dgm:pt>
  </dgm:ptLst>
  <dgm:cxnLst>
    <dgm:cxn modelId="{40E9372B-6B7B-4D9B-97BC-124CEDD34478}" srcId="{B9C3AF89-7ECD-47F4-B576-088A34228343}" destId="{727832EF-9376-48AD-BEE7-6EC69D4524B6}" srcOrd="1" destOrd="0" parTransId="{5066753F-1206-44CB-8D03-154D95BAB15E}" sibTransId="{1982E38E-8F3B-4906-BA89-078E73EE77EF}"/>
    <dgm:cxn modelId="{2C11D980-C568-4100-99A8-4A7761283A4D}" srcId="{B9C3AF89-7ECD-47F4-B576-088A34228343}" destId="{2364308D-FD2D-4568-B5FD-C64878467FDB}" srcOrd="2" destOrd="0" parTransId="{DC1915F5-0253-4C72-90FC-6D77AAEF79AF}" sibTransId="{0D143293-A231-48C8-95BF-9E7B01078645}"/>
    <dgm:cxn modelId="{EB6E281E-54E0-45F5-A292-1C5569DF42FB}" type="presOf" srcId="{AFE8E20D-D1D6-4B22-8F55-65065D884D5D}" destId="{0508C035-9D42-4585-884B-6201012266E6}" srcOrd="0" destOrd="0" presId="urn:microsoft.com/office/officeart/2005/8/layout/process1"/>
    <dgm:cxn modelId="{AEB6F998-F4DC-4ED8-9F78-82D252DCA502}" type="presOf" srcId="{727832EF-9376-48AD-BEE7-6EC69D4524B6}" destId="{901CE629-9A86-4F9C-B602-5F8C8191712D}" srcOrd="0" destOrd="0" presId="urn:microsoft.com/office/officeart/2005/8/layout/process1"/>
    <dgm:cxn modelId="{0E518F8B-04CE-4B2F-95AC-5145BD3F41CC}" type="presOf" srcId="{C9F4138E-2DFE-4362-A137-D29B5581688C}" destId="{2A6ACD31-DCEC-495E-A94B-51F73E5172ED}" srcOrd="0" destOrd="0" presId="urn:microsoft.com/office/officeart/2005/8/layout/process1"/>
    <dgm:cxn modelId="{6C5A0061-7049-4D3C-8E88-8B15ADFAA862}" srcId="{B9C3AF89-7ECD-47F4-B576-088A34228343}" destId="{AFE8E20D-D1D6-4B22-8F55-65065D884D5D}" srcOrd="0" destOrd="0" parTransId="{14B4A700-5EA5-4B2A-96CE-0A9C5D916D76}" sibTransId="{C9F4138E-2DFE-4362-A137-D29B5581688C}"/>
    <dgm:cxn modelId="{6E590B0E-307E-40D4-8B50-6EE6B40CBED3}" type="presOf" srcId="{1982E38E-8F3B-4906-BA89-078E73EE77EF}" destId="{76E81565-1C2C-42AF-A9D0-1C1E09D59A5A}" srcOrd="0" destOrd="0" presId="urn:microsoft.com/office/officeart/2005/8/layout/process1"/>
    <dgm:cxn modelId="{FDDEC9EC-27B1-408A-932D-8D42B0CDE98B}" type="presOf" srcId="{B9C3AF89-7ECD-47F4-B576-088A34228343}" destId="{8841AEF0-5DE7-4DE2-9F35-6E255D8652D1}" srcOrd="0" destOrd="0" presId="urn:microsoft.com/office/officeart/2005/8/layout/process1"/>
    <dgm:cxn modelId="{7F8ED0A5-B460-43DA-ABA0-AC56E897C319}" type="presOf" srcId="{C9F4138E-2DFE-4362-A137-D29B5581688C}" destId="{44F4A54A-4363-4E00-94A1-2F546389AAC6}" srcOrd="1" destOrd="0" presId="urn:microsoft.com/office/officeart/2005/8/layout/process1"/>
    <dgm:cxn modelId="{535E0098-AFB2-4F99-B55D-EC35A313D708}" type="presOf" srcId="{1982E38E-8F3B-4906-BA89-078E73EE77EF}" destId="{C568A21D-B306-4722-93F1-CC9349482058}" srcOrd="1" destOrd="0" presId="urn:microsoft.com/office/officeart/2005/8/layout/process1"/>
    <dgm:cxn modelId="{D630A1A3-F901-4681-866E-0019BB0455B6}" type="presOf" srcId="{2364308D-FD2D-4568-B5FD-C64878467FDB}" destId="{56137FD7-054E-4E58-AF9C-EE18D480E2D7}" srcOrd="0" destOrd="0" presId="urn:microsoft.com/office/officeart/2005/8/layout/process1"/>
    <dgm:cxn modelId="{1962B28A-332D-4BBB-A1E0-EC54B3985333}" type="presParOf" srcId="{8841AEF0-5DE7-4DE2-9F35-6E255D8652D1}" destId="{0508C035-9D42-4585-884B-6201012266E6}" srcOrd="0" destOrd="0" presId="urn:microsoft.com/office/officeart/2005/8/layout/process1"/>
    <dgm:cxn modelId="{CFD0AFB0-1B97-4FA7-9CB9-E22C58404CAC}" type="presParOf" srcId="{8841AEF0-5DE7-4DE2-9F35-6E255D8652D1}" destId="{2A6ACD31-DCEC-495E-A94B-51F73E5172ED}" srcOrd="1" destOrd="0" presId="urn:microsoft.com/office/officeart/2005/8/layout/process1"/>
    <dgm:cxn modelId="{E1B1FDCA-0C55-4F8C-95CB-C296409A6ABF}" type="presParOf" srcId="{2A6ACD31-DCEC-495E-A94B-51F73E5172ED}" destId="{44F4A54A-4363-4E00-94A1-2F546389AAC6}" srcOrd="0" destOrd="0" presId="urn:microsoft.com/office/officeart/2005/8/layout/process1"/>
    <dgm:cxn modelId="{48AE853D-8CC8-402C-B4DD-3A2DF757B7E8}" type="presParOf" srcId="{8841AEF0-5DE7-4DE2-9F35-6E255D8652D1}" destId="{901CE629-9A86-4F9C-B602-5F8C8191712D}" srcOrd="2" destOrd="0" presId="urn:microsoft.com/office/officeart/2005/8/layout/process1"/>
    <dgm:cxn modelId="{9DCB5FB0-68FE-4F32-A8ED-F8207C681976}" type="presParOf" srcId="{8841AEF0-5DE7-4DE2-9F35-6E255D8652D1}" destId="{76E81565-1C2C-42AF-A9D0-1C1E09D59A5A}" srcOrd="3" destOrd="0" presId="urn:microsoft.com/office/officeart/2005/8/layout/process1"/>
    <dgm:cxn modelId="{7AA3AFF8-08C4-4C77-9936-D2D70525A1E1}" type="presParOf" srcId="{76E81565-1C2C-42AF-A9D0-1C1E09D59A5A}" destId="{C568A21D-B306-4722-93F1-CC9349482058}" srcOrd="0" destOrd="0" presId="urn:microsoft.com/office/officeart/2005/8/layout/process1"/>
    <dgm:cxn modelId="{E9C32DE8-7BDB-4B85-A78D-50DC32AEF88B}" type="presParOf" srcId="{8841AEF0-5DE7-4DE2-9F35-6E255D8652D1}" destId="{56137FD7-054E-4E58-AF9C-EE18D480E2D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8C035-9D42-4585-884B-6201012266E6}">
      <dsp:nvSpPr>
        <dsp:cNvPr id="0" name=""/>
        <dsp:cNvSpPr/>
      </dsp:nvSpPr>
      <dsp:spPr>
        <a:xfrm>
          <a:off x="0" y="1338757"/>
          <a:ext cx="2078471" cy="1247082"/>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Discover</a:t>
          </a:r>
          <a:endParaRPr lang="en-GB" sz="3500" kern="1200" dirty="0"/>
        </a:p>
      </dsp:txBody>
      <dsp:txXfrm>
        <a:off x="36526" y="1375283"/>
        <a:ext cx="2005419" cy="1174030"/>
      </dsp:txXfrm>
    </dsp:sp>
    <dsp:sp modelId="{2A6ACD31-DCEC-495E-A94B-51F73E5172ED}">
      <dsp:nvSpPr>
        <dsp:cNvPr id="0" name=""/>
        <dsp:cNvSpPr/>
      </dsp:nvSpPr>
      <dsp:spPr>
        <a:xfrm rot="21583920">
          <a:off x="2288054" y="1697688"/>
          <a:ext cx="444326" cy="515460"/>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2288055" y="1801092"/>
        <a:ext cx="311028" cy="309276"/>
      </dsp:txXfrm>
    </dsp:sp>
    <dsp:sp modelId="{901CE629-9A86-4F9C-B602-5F8C8191712D}">
      <dsp:nvSpPr>
        <dsp:cNvPr id="0" name=""/>
        <dsp:cNvSpPr/>
      </dsp:nvSpPr>
      <dsp:spPr>
        <a:xfrm>
          <a:off x="2916814" y="1325114"/>
          <a:ext cx="2078471" cy="1247082"/>
        </a:xfrm>
        <a:prstGeom prst="roundRect">
          <a:avLst>
            <a:gd name="adj" fmla="val 10000"/>
          </a:avLst>
        </a:prstGeom>
        <a:solidFill>
          <a:schemeClr val="accent5">
            <a:hueOff val="9871947"/>
            <a:satOff val="10460"/>
            <a:lumOff val="-134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Policies</a:t>
          </a:r>
          <a:endParaRPr lang="en-GB" sz="3500" kern="1200" dirty="0"/>
        </a:p>
      </dsp:txBody>
      <dsp:txXfrm>
        <a:off x="2953340" y="1361640"/>
        <a:ext cx="2005419" cy="1174030"/>
      </dsp:txXfrm>
    </dsp:sp>
    <dsp:sp modelId="{76E81565-1C2C-42AF-A9D0-1C1E09D59A5A}">
      <dsp:nvSpPr>
        <dsp:cNvPr id="0" name=""/>
        <dsp:cNvSpPr/>
      </dsp:nvSpPr>
      <dsp:spPr>
        <a:xfrm>
          <a:off x="5203132" y="1690925"/>
          <a:ext cx="440635" cy="515460"/>
        </a:xfrm>
        <a:prstGeom prst="rightArrow">
          <a:avLst>
            <a:gd name="adj1" fmla="val 60000"/>
            <a:gd name="adj2" fmla="val 50000"/>
          </a:avLst>
        </a:prstGeom>
        <a:solidFill>
          <a:schemeClr val="accent5">
            <a:hueOff val="19743895"/>
            <a:satOff val="20920"/>
            <a:lumOff val="-2686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5203132" y="1794017"/>
        <a:ext cx="308445" cy="309276"/>
      </dsp:txXfrm>
    </dsp:sp>
    <dsp:sp modelId="{56137FD7-054E-4E58-AF9C-EE18D480E2D7}">
      <dsp:nvSpPr>
        <dsp:cNvPr id="0" name=""/>
        <dsp:cNvSpPr/>
      </dsp:nvSpPr>
      <dsp:spPr>
        <a:xfrm>
          <a:off x="5826674" y="1325114"/>
          <a:ext cx="2078471" cy="1247082"/>
        </a:xfrm>
        <a:prstGeom prst="roundRect">
          <a:avLst>
            <a:gd name="adj" fmla="val 10000"/>
          </a:avLst>
        </a:prstGeom>
        <a:solidFill>
          <a:schemeClr val="accent5">
            <a:hueOff val="19743895"/>
            <a:satOff val="20920"/>
            <a:lumOff val="-2686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Records</a:t>
          </a:r>
          <a:endParaRPr lang="en-GB" sz="3500" kern="1200" dirty="0"/>
        </a:p>
      </dsp:txBody>
      <dsp:txXfrm>
        <a:off x="5863200" y="1361640"/>
        <a:ext cx="2005419" cy="11740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62" y="425450"/>
            <a:ext cx="7912637" cy="444345"/>
          </a:xfrm>
        </p:spPr>
        <p:txBody>
          <a:bodyPr anchor="t"/>
          <a:lstStyle>
            <a:lvl1pPr algn="l">
              <a:defRPr sz="2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792163" y="869795"/>
            <a:ext cx="7905750" cy="570068"/>
          </a:xfrm>
        </p:spPr>
        <p:txBody>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10"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1050" y="5616000"/>
            <a:ext cx="2523749" cy="542545"/>
          </a:xfrm>
          <a:prstGeom prst="rect">
            <a:avLst/>
          </a:prstGeom>
        </p:spPr>
      </p:pic>
    </p:spTree>
    <p:extLst>
      <p:ext uri="{BB962C8B-B14F-4D97-AF65-F5344CB8AC3E}">
        <p14:creationId xmlns:p14="http://schemas.microsoft.com/office/powerpoint/2010/main" val="33366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92163" y="2160000"/>
            <a:ext cx="2494800"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CB08A8D0-83C4-4F06-B2EC-AD4484FB3D57}" type="slidenum">
              <a:rPr lang="en-GB" smtClean="0"/>
              <a:t>‹#›</a:t>
            </a:fld>
            <a:endParaRPr lang="en-GB"/>
          </a:p>
        </p:txBody>
      </p:sp>
      <p:sp>
        <p:nvSpPr>
          <p:cNvPr id="5" name="Content Placeholder 2"/>
          <p:cNvSpPr>
            <a:spLocks noGrp="1"/>
          </p:cNvSpPr>
          <p:nvPr>
            <p:ph idx="13"/>
          </p:nvPr>
        </p:nvSpPr>
        <p:spPr>
          <a:xfrm>
            <a:off x="6210000" y="2160000"/>
            <a:ext cx="2494800"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Content Placeholder 2"/>
          <p:cNvSpPr>
            <a:spLocks noGrp="1"/>
          </p:cNvSpPr>
          <p:nvPr>
            <p:ph idx="14"/>
          </p:nvPr>
        </p:nvSpPr>
        <p:spPr>
          <a:xfrm>
            <a:off x="3501081" y="2155824"/>
            <a:ext cx="2494800"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607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63" y="432000"/>
            <a:ext cx="2523749" cy="545593"/>
          </a:xfrm>
          <a:prstGeom prst="rect">
            <a:avLst/>
          </a:prstGeom>
        </p:spPr>
      </p:pic>
      <p:sp>
        <p:nvSpPr>
          <p:cNvPr id="7"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0"/>
          </p:nvPr>
        </p:nvSpPr>
        <p:spPr>
          <a:xfrm>
            <a:off x="792163" y="1439863"/>
            <a:ext cx="4950000" cy="2909113"/>
          </a:xfrm>
        </p:spPr>
        <p:txBody>
          <a:bodyPr/>
          <a:lstStyle>
            <a:lvl1pPr>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1"/>
          </p:nvPr>
        </p:nvSpPr>
        <p:spPr>
          <a:xfrm>
            <a:off x="792163" y="4582800"/>
            <a:ext cx="4950000" cy="774039"/>
          </a:xfrm>
        </p:spPr>
        <p:txBody>
          <a:bodyPr/>
          <a:lstStyle>
            <a:lvl1pPr>
              <a:lnSpc>
                <a:spcPts val="1620"/>
              </a:lnSpc>
              <a:defRPr sz="1000">
                <a:solidFill>
                  <a:schemeClr val="bg1"/>
                </a:solidFill>
              </a:defRPr>
            </a:lvl1pPr>
            <a:lvl2pPr>
              <a:lnSpc>
                <a:spcPts val="1620"/>
              </a:lnSpc>
              <a:defRPr sz="800">
                <a:solidFill>
                  <a:schemeClr val="bg1"/>
                </a:solidFill>
              </a:defRPr>
            </a:lvl2pPr>
          </a:lstStyle>
          <a:p>
            <a:pPr lvl="0"/>
            <a:r>
              <a:rPr lang="en-US" dirty="0" smtClean="0"/>
              <a:t>Click to edit Master text styles</a:t>
            </a:r>
          </a:p>
          <a:p>
            <a:pPr lvl="1"/>
            <a:r>
              <a:rPr lang="en-US" dirty="0" smtClean="0"/>
              <a:t>Second level</a:t>
            </a:r>
          </a:p>
        </p:txBody>
      </p:sp>
      <p:sp>
        <p:nvSpPr>
          <p:cNvPr id="12" name="Text Placeholder 10"/>
          <p:cNvSpPr>
            <a:spLocks noGrp="1"/>
          </p:cNvSpPr>
          <p:nvPr>
            <p:ph type="body" sz="quarter" idx="12"/>
          </p:nvPr>
        </p:nvSpPr>
        <p:spPr>
          <a:xfrm>
            <a:off x="792163" y="5670881"/>
            <a:ext cx="3779837" cy="733048"/>
          </a:xfrm>
        </p:spPr>
        <p:txBody>
          <a:bodyPr/>
          <a:lstStyle>
            <a:lvl1pPr>
              <a:lnSpc>
                <a:spcPts val="1400"/>
              </a:lnSpc>
              <a:defRPr sz="1200">
                <a:solidFill>
                  <a:schemeClr val="bg1"/>
                </a:solidFill>
              </a:defRPr>
            </a:lvl1pPr>
            <a:lvl2pPr>
              <a:lnSpc>
                <a:spcPts val="1620"/>
              </a:lnSpc>
              <a:defRPr sz="800">
                <a:solidFill>
                  <a:schemeClr val="bg1"/>
                </a:solidFill>
              </a:defRPr>
            </a:lvl2pPr>
          </a:lstStyle>
          <a:p>
            <a:pPr lvl="0"/>
            <a:r>
              <a:rPr lang="en-US" dirty="0" smtClean="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358" y="5932800"/>
            <a:ext cx="1368555" cy="249937"/>
          </a:xfrm>
          <a:prstGeom prst="rect">
            <a:avLst/>
          </a:prstGeom>
        </p:spPr>
      </p:pic>
    </p:spTree>
    <p:extLst>
      <p:ext uri="{BB962C8B-B14F-4D97-AF65-F5344CB8AC3E}">
        <p14:creationId xmlns:p14="http://schemas.microsoft.com/office/powerpoint/2010/main" val="146028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87DDBE-F6FC-42AC-837C-523278904211}" type="datetimeFigureOut">
              <a:rPr lang="en-GB" smtClean="0"/>
              <a:t>08/03/2018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8A8D0-83C4-4F06-B2EC-AD4484FB3D57}" type="slidenum">
              <a:rPr lang="en-GB" smtClean="0"/>
              <a:t>‹#›</a:t>
            </a:fld>
            <a:endParaRPr lang="en-GB"/>
          </a:p>
        </p:txBody>
      </p:sp>
    </p:spTree>
    <p:extLst>
      <p:ext uri="{BB962C8B-B14F-4D97-AF65-F5344CB8AC3E}">
        <p14:creationId xmlns:p14="http://schemas.microsoft.com/office/powerpoint/2010/main" val="28232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DDBE-F6FC-42AC-837C-523278904211}" type="datetimeFigureOut">
              <a:rPr lang="en-GB" smtClean="0"/>
              <a:t>08/03/2018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8A8D0-83C4-4F06-B2EC-AD4484FB3D57}" type="slidenum">
              <a:rPr lang="en-GB" smtClean="0"/>
              <a:t>‹#›</a:t>
            </a:fld>
            <a:endParaRPr lang="en-GB"/>
          </a:p>
        </p:txBody>
      </p:sp>
    </p:spTree>
    <p:extLst>
      <p:ext uri="{BB962C8B-B14F-4D97-AF65-F5344CB8AC3E}">
        <p14:creationId xmlns:p14="http://schemas.microsoft.com/office/powerpoint/2010/main" val="9724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ogeth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62" y="425450"/>
            <a:ext cx="7912637" cy="444345"/>
          </a:xfrm>
        </p:spPr>
        <p:txBody>
          <a:bodyPr anchor="t"/>
          <a:lstStyle>
            <a:lvl1pPr algn="l">
              <a:defRPr sz="2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792163" y="869795"/>
            <a:ext cx="7905750" cy="570068"/>
          </a:xfrm>
        </p:spPr>
        <p:txBody>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10"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1050" y="5616000"/>
            <a:ext cx="2523749" cy="542545"/>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800" y="1980000"/>
            <a:ext cx="5117602" cy="1395987"/>
          </a:xfrm>
          <a:prstGeom prst="rect">
            <a:avLst/>
          </a:prstGeom>
        </p:spPr>
      </p:pic>
    </p:spTree>
    <p:extLst>
      <p:ext uri="{BB962C8B-B14F-4D97-AF65-F5344CB8AC3E}">
        <p14:creationId xmlns:p14="http://schemas.microsoft.com/office/powerpoint/2010/main" val="112951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u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62" y="425450"/>
            <a:ext cx="7912637" cy="444345"/>
          </a:xfrm>
        </p:spPr>
        <p:txBody>
          <a:bodyPr anchor="t"/>
          <a:lstStyle>
            <a:lvl1pPr algn="l">
              <a:defRPr sz="2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792163" y="869795"/>
            <a:ext cx="7905750" cy="570068"/>
          </a:xfrm>
        </p:spPr>
        <p:txBody>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10"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1050" y="5616000"/>
            <a:ext cx="2523749" cy="54254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800" y="1980000"/>
            <a:ext cx="4919482" cy="1368555"/>
          </a:xfrm>
          <a:prstGeom prst="rect">
            <a:avLst/>
          </a:prstGeom>
        </p:spPr>
      </p:pic>
    </p:spTree>
    <p:extLst>
      <p:ext uri="{BB962C8B-B14F-4D97-AF65-F5344CB8AC3E}">
        <p14:creationId xmlns:p14="http://schemas.microsoft.com/office/powerpoint/2010/main" val="693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Person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62" y="425450"/>
            <a:ext cx="7912637" cy="444345"/>
          </a:xfrm>
        </p:spPr>
        <p:txBody>
          <a:bodyPr anchor="t"/>
          <a:lstStyle>
            <a:lvl1pPr algn="l">
              <a:defRPr sz="2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792163" y="869795"/>
            <a:ext cx="7905750" cy="570068"/>
          </a:xfrm>
        </p:spPr>
        <p:txBody>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10"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1050" y="5616000"/>
            <a:ext cx="2523749" cy="54254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800" y="1980000"/>
            <a:ext cx="6897638" cy="1380747"/>
          </a:xfrm>
          <a:prstGeom prst="rect">
            <a:avLst/>
          </a:prstGeom>
        </p:spPr>
      </p:pic>
    </p:spTree>
    <p:extLst>
      <p:ext uri="{BB962C8B-B14F-4D97-AF65-F5344CB8AC3E}">
        <p14:creationId xmlns:p14="http://schemas.microsoft.com/office/powerpoint/2010/main" val="204579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spirati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162" y="425450"/>
            <a:ext cx="7912637" cy="444345"/>
          </a:xfrm>
        </p:spPr>
        <p:txBody>
          <a:bodyPr anchor="t"/>
          <a:lstStyle>
            <a:lvl1pPr algn="l">
              <a:defRPr sz="2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792163" y="869795"/>
            <a:ext cx="7905750" cy="570068"/>
          </a:xfrm>
        </p:spPr>
        <p:txBody>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10"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1050" y="5616000"/>
            <a:ext cx="2523749" cy="54254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800" y="1980000"/>
            <a:ext cx="7991872" cy="1380747"/>
          </a:xfrm>
          <a:prstGeom prst="rect">
            <a:avLst/>
          </a:prstGeom>
        </p:spPr>
      </p:pic>
    </p:spTree>
    <p:extLst>
      <p:ext uri="{BB962C8B-B14F-4D97-AF65-F5344CB8AC3E}">
        <p14:creationId xmlns:p14="http://schemas.microsoft.com/office/powerpoint/2010/main" val="198180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2000" y="2322000"/>
            <a:ext cx="5392800" cy="720000"/>
          </a:xfrm>
        </p:spPr>
        <p:txBody>
          <a:bodyPr/>
          <a:lstStyle>
            <a:lvl1pPr>
              <a:defRPr sz="540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3311999" y="3132000"/>
            <a:ext cx="5392263" cy="2387854"/>
          </a:xfrm>
        </p:spPr>
        <p:txBody>
          <a:bodyPr/>
          <a:lstStyle>
            <a:lvl1pPr>
              <a:tabLst>
                <a:tab pos="216000" algn="l"/>
              </a:tabLst>
              <a:defRPr sz="2000">
                <a:solidFill>
                  <a:schemeClr val="bg1"/>
                </a:solidFill>
              </a:defRPr>
            </a:lvl1pPr>
          </a:lstStyle>
          <a:p>
            <a:pPr lvl="0"/>
            <a:r>
              <a:rPr lang="en-US" dirty="0" smtClean="0"/>
              <a:t>Click to edit Master text styles</a:t>
            </a:r>
          </a:p>
        </p:txBody>
      </p:sp>
      <p:sp>
        <p:nvSpPr>
          <p:cNvPr id="8"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63" y="432000"/>
            <a:ext cx="2523749" cy="545593"/>
          </a:xfrm>
          <a:prstGeom prst="rect">
            <a:avLst/>
          </a:prstGeom>
        </p:spPr>
      </p:pic>
    </p:spTree>
    <p:extLst>
      <p:ext uri="{BB962C8B-B14F-4D97-AF65-F5344CB8AC3E}">
        <p14:creationId xmlns:p14="http://schemas.microsoft.com/office/powerpoint/2010/main" val="251322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2000" y="2322000"/>
            <a:ext cx="5392800" cy="720000"/>
          </a:xfrm>
        </p:spPr>
        <p:txBody>
          <a:bodyPr/>
          <a:lstStyle>
            <a:lvl1pPr>
              <a:defRPr sz="540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3311999" y="3132000"/>
            <a:ext cx="5392263" cy="2387854"/>
          </a:xfrm>
        </p:spPr>
        <p:txBody>
          <a:bodyPr/>
          <a:lstStyle>
            <a:lvl1pPr marL="216000" indent="-216000">
              <a:spcAft>
                <a:spcPts val="567"/>
              </a:spcAft>
              <a:buFont typeface="Arial" panose="020B0604020202020204" pitchFamily="34" charset="0"/>
              <a:buChar char="•"/>
              <a:tabLst>
                <a:tab pos="180000" algn="l"/>
              </a:tabLst>
              <a:defRPr sz="2800">
                <a:solidFill>
                  <a:schemeClr val="bg1"/>
                </a:solidFill>
              </a:defRPr>
            </a:lvl1pPr>
          </a:lstStyle>
          <a:p>
            <a:pPr lvl="0"/>
            <a:r>
              <a:rPr lang="en-US" dirty="0" smtClean="0"/>
              <a:t>Click to edit Master text styles</a:t>
            </a:r>
          </a:p>
        </p:txBody>
      </p:sp>
      <p:sp>
        <p:nvSpPr>
          <p:cNvPr id="8"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63" y="432000"/>
            <a:ext cx="2523749" cy="545593"/>
          </a:xfrm>
          <a:prstGeom prst="rect">
            <a:avLst/>
          </a:prstGeom>
        </p:spPr>
      </p:pic>
    </p:spTree>
    <p:extLst>
      <p:ext uri="{BB962C8B-B14F-4D97-AF65-F5344CB8AC3E}">
        <p14:creationId xmlns:p14="http://schemas.microsoft.com/office/powerpoint/2010/main" val="72416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CB08A8D0-83C4-4F06-B2EC-AD4484FB3D57}" type="slidenum">
              <a:rPr lang="en-GB" smtClean="0"/>
              <a:t>‹#›</a:t>
            </a:fld>
            <a:endParaRPr lang="en-GB"/>
          </a:p>
        </p:txBody>
      </p:sp>
    </p:spTree>
    <p:extLst>
      <p:ext uri="{BB962C8B-B14F-4D97-AF65-F5344CB8AC3E}">
        <p14:creationId xmlns:p14="http://schemas.microsoft.com/office/powerpoint/2010/main" val="360218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CB08A8D0-83C4-4F06-B2EC-AD4484FB3D57}" type="slidenum">
              <a:rPr lang="en-GB" smtClean="0"/>
              <a:t>‹#›</a:t>
            </a:fld>
            <a:endParaRPr lang="en-GB"/>
          </a:p>
        </p:txBody>
      </p:sp>
    </p:spTree>
    <p:extLst>
      <p:ext uri="{BB962C8B-B14F-4D97-AF65-F5344CB8AC3E}">
        <p14:creationId xmlns:p14="http://schemas.microsoft.com/office/powerpoint/2010/main" val="114820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3" y="1440001"/>
            <a:ext cx="7912637" cy="720000"/>
          </a:xfrm>
          <a:prstGeom prst="rect">
            <a:avLst/>
          </a:prstGeom>
        </p:spPr>
        <p:txBody>
          <a:bodyPr vert="horz" lIns="0" tIns="0" rIns="0" bIns="0" rtlCol="0" anchor="t"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792164" y="2160000"/>
            <a:ext cx="7912636" cy="3897899"/>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32000" y="6439790"/>
            <a:ext cx="2057400" cy="365125"/>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fld id="{5887DDBE-F6FC-42AC-837C-523278904211}" type="datetimeFigureOut">
              <a:rPr lang="en-GB" smtClean="0"/>
              <a:pPr/>
              <a:t>08/03/2018</a:t>
            </a:fld>
            <a:endParaRPr lang="en-GB"/>
          </a:p>
        </p:txBody>
      </p:sp>
      <p:sp>
        <p:nvSpPr>
          <p:cNvPr id="5" name="Footer Placeholder 4"/>
          <p:cNvSpPr>
            <a:spLocks noGrp="1"/>
          </p:cNvSpPr>
          <p:nvPr>
            <p:ph type="ftr" sz="quarter" idx="3"/>
          </p:nvPr>
        </p:nvSpPr>
        <p:spPr>
          <a:xfrm>
            <a:off x="3028950" y="6439790"/>
            <a:ext cx="3086100" cy="365125"/>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647400" y="6439790"/>
            <a:ext cx="2057400" cy="365125"/>
          </a:xfrm>
          <a:prstGeom prst="rect">
            <a:avLst/>
          </a:prstGeom>
        </p:spPr>
        <p:txBody>
          <a:bodyPr vert="horz" lIns="0" tIns="0" rIns="0" bIns="0" rtlCol="0" anchor="t" anchorCtr="0">
            <a:noAutofit/>
          </a:bodyPr>
          <a:lstStyle>
            <a:lvl1pPr algn="r">
              <a:defRPr sz="1400">
                <a:solidFill>
                  <a:schemeClr val="accent4"/>
                </a:solidFill>
              </a:defRPr>
            </a:lvl1pPr>
          </a:lstStyle>
          <a:p>
            <a:fld id="{CB08A8D0-83C4-4F06-B2EC-AD4484FB3D57}" type="slidenum">
              <a:rPr lang="en-GB" smtClean="0"/>
              <a:pPr/>
              <a:t>‹#›</a:t>
            </a:fld>
            <a:endParaRPr lang="en-GB"/>
          </a:p>
        </p:txBody>
      </p:sp>
      <p:sp>
        <p:nvSpPr>
          <p:cNvPr id="14" name="Freeform 9"/>
          <p:cNvSpPr>
            <a:spLocks noChangeAspect="1"/>
          </p:cNvSpPr>
          <p:nvPr userDrawn="1"/>
        </p:nvSpPr>
        <p:spPr bwMode="auto">
          <a:xfrm>
            <a:off x="432000" y="432000"/>
            <a:ext cx="8272800" cy="5971928"/>
          </a:xfrm>
          <a:custGeom>
            <a:avLst/>
            <a:gdLst>
              <a:gd name="T0" fmla="*/ 3125 w 3125"/>
              <a:gd name="T1" fmla="*/ 2256 h 2256"/>
              <a:gd name="T2" fmla="*/ 151 w 3125"/>
              <a:gd name="T3" fmla="*/ 2255 h 2256"/>
              <a:gd name="T4" fmla="*/ 19 w 3125"/>
              <a:gd name="T5" fmla="*/ 2179 h 2256"/>
              <a:gd name="T6" fmla="*/ 0 w 3125"/>
              <a:gd name="T7" fmla="*/ 2103 h 2256"/>
              <a:gd name="T8" fmla="*/ 1 w 3125"/>
              <a:gd name="T9" fmla="*/ 0 h 2256"/>
              <a:gd name="T10" fmla="*/ 6 w 3125"/>
              <a:gd name="T11" fmla="*/ 0 h 2256"/>
              <a:gd name="T12" fmla="*/ 4 w 3125"/>
              <a:gd name="T13" fmla="*/ 2103 h 2256"/>
              <a:gd name="T14" fmla="*/ 151 w 3125"/>
              <a:gd name="T15" fmla="*/ 2251 h 2256"/>
              <a:gd name="T16" fmla="*/ 3125 w 3125"/>
              <a:gd name="T17" fmla="*/ 2251 h 2256"/>
              <a:gd name="T18" fmla="*/ 3125 w 3125"/>
              <a:gd name="T19"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5" h="2256">
                <a:moveTo>
                  <a:pt x="3125" y="2256"/>
                </a:moveTo>
                <a:cubicBezTo>
                  <a:pt x="151" y="2255"/>
                  <a:pt x="151" y="2255"/>
                  <a:pt x="151" y="2255"/>
                </a:cubicBezTo>
                <a:cubicBezTo>
                  <a:pt x="73" y="2255"/>
                  <a:pt x="36" y="2214"/>
                  <a:pt x="19" y="2179"/>
                </a:cubicBezTo>
                <a:cubicBezTo>
                  <a:pt x="0" y="2142"/>
                  <a:pt x="0" y="2105"/>
                  <a:pt x="0" y="2103"/>
                </a:cubicBezTo>
                <a:cubicBezTo>
                  <a:pt x="1" y="0"/>
                  <a:pt x="1" y="0"/>
                  <a:pt x="1" y="0"/>
                </a:cubicBezTo>
                <a:cubicBezTo>
                  <a:pt x="6" y="0"/>
                  <a:pt x="6" y="0"/>
                  <a:pt x="6" y="0"/>
                </a:cubicBezTo>
                <a:cubicBezTo>
                  <a:pt x="4" y="2103"/>
                  <a:pt x="4" y="2103"/>
                  <a:pt x="4" y="2103"/>
                </a:cubicBezTo>
                <a:cubicBezTo>
                  <a:pt x="4" y="2109"/>
                  <a:pt x="6" y="2250"/>
                  <a:pt x="151" y="2251"/>
                </a:cubicBezTo>
                <a:cubicBezTo>
                  <a:pt x="3125" y="2251"/>
                  <a:pt x="3125" y="2251"/>
                  <a:pt x="3125" y="2251"/>
                </a:cubicBezTo>
                <a:lnTo>
                  <a:pt x="3125" y="225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2163" y="432000"/>
            <a:ext cx="1981204" cy="469393"/>
          </a:xfrm>
          <a:prstGeom prst="rect">
            <a:avLst/>
          </a:prstGeom>
        </p:spPr>
      </p:pic>
    </p:spTree>
    <p:extLst>
      <p:ext uri="{BB962C8B-B14F-4D97-AF65-F5344CB8AC3E}">
        <p14:creationId xmlns:p14="http://schemas.microsoft.com/office/powerpoint/2010/main" val="35441636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5" r:id="rId6"/>
    <p:sldLayoutId id="2147483666" r:id="rId7"/>
    <p:sldLayoutId id="2147483650" r:id="rId8"/>
    <p:sldLayoutId id="2147483664" r:id="rId9"/>
    <p:sldLayoutId id="2147483667" r:id="rId10"/>
    <p:sldLayoutId id="2147483668" r:id="rId11"/>
    <p:sldLayoutId id="2147483654" r:id="rId12"/>
    <p:sldLayoutId id="2147483655" r:id="rId13"/>
  </p:sldLayoutIdLst>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0"/>
        </a:spcBef>
        <a:buFont typeface="Arial" panose="020B0604020202020204" pitchFamily="34" charset="0"/>
        <a:buNone/>
        <a:defRPr sz="2000" kern="1200">
          <a:solidFill>
            <a:schemeClr val="accent5"/>
          </a:solidFill>
          <a:latin typeface="+mn-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2pPr>
      <a:lvl3pPr marL="216000" indent="-216000" algn="l" defTabSz="685800" rtl="0" eaLnBrk="1" latinLnBrk="0" hangingPunct="1">
        <a:lnSpc>
          <a:spcPct val="90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3pPr>
      <a:lvl4pPr marL="432000" indent="-216000" algn="l" defTabSz="685800" rtl="0" eaLnBrk="1" latinLnBrk="0" hangingPunct="1">
        <a:lnSpc>
          <a:spcPct val="90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4pPr>
      <a:lvl5pPr marL="648000" indent="-216000" algn="l" defTabSz="685800" rtl="0" eaLnBrk="1" latinLnBrk="0" hangingPunct="1">
        <a:lnSpc>
          <a:spcPct val="90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268" userDrawn="1">
          <p15:clr>
            <a:srgbClr val="F26B43"/>
          </p15:clr>
        </p15:guide>
        <p15:guide id="4" pos="499" userDrawn="1">
          <p15:clr>
            <a:srgbClr val="F26B43"/>
          </p15:clr>
        </p15:guide>
        <p15:guide id="5" orient="horz" pos="907" userDrawn="1">
          <p15:clr>
            <a:srgbClr val="F26B43"/>
          </p15:clr>
        </p15:guide>
        <p15:guide id="6" orient="horz" pos="1358" userDrawn="1">
          <p15:clr>
            <a:srgbClr val="F26B43"/>
          </p15:clr>
        </p15:guide>
        <p15:guide id="7" pos="5479"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Insurance Institute of Southampton CII</a:t>
            </a:r>
            <a:br>
              <a:rPr lang="en-GB" dirty="0" smtClean="0"/>
            </a:br>
            <a:r>
              <a:rPr lang="en-GB" dirty="0" smtClean="0"/>
              <a:t>GDPR: The Insurance Industry Perspective</a:t>
            </a:r>
            <a:endParaRPr lang="en-GB" dirty="0"/>
          </a:p>
        </p:txBody>
      </p:sp>
      <p:sp>
        <p:nvSpPr>
          <p:cNvPr id="3" name="Subtitle 2"/>
          <p:cNvSpPr>
            <a:spLocks noGrp="1"/>
          </p:cNvSpPr>
          <p:nvPr>
            <p:ph type="subTitle" idx="1"/>
          </p:nvPr>
        </p:nvSpPr>
        <p:spPr>
          <a:xfrm>
            <a:off x="792163" y="1391164"/>
            <a:ext cx="7905750" cy="570068"/>
          </a:xfrm>
        </p:spPr>
        <p:txBody>
          <a:bodyPr/>
          <a:lstStyle/>
          <a:p>
            <a:r>
              <a:rPr lang="en-GB" dirty="0" smtClean="0"/>
              <a:t>Will Richmond-Coggan, Data Privacy Partner, </a:t>
            </a:r>
            <a:r>
              <a:rPr lang="en-GB" dirty="0" err="1" smtClean="0"/>
              <a:t>Pitmans</a:t>
            </a:r>
            <a:r>
              <a:rPr lang="en-GB" dirty="0" smtClean="0"/>
              <a:t> Law</a:t>
            </a:r>
          </a:p>
          <a:p>
            <a:r>
              <a:rPr lang="en-GB" dirty="0" smtClean="0"/>
              <a:t>6 March 2018</a:t>
            </a:r>
            <a:endParaRPr lang="en-GB" dirty="0"/>
          </a:p>
        </p:txBody>
      </p:sp>
    </p:spTree>
    <p:extLst>
      <p:ext uri="{BB962C8B-B14F-4D97-AF65-F5344CB8AC3E}">
        <p14:creationId xmlns:p14="http://schemas.microsoft.com/office/powerpoint/2010/main" val="2021237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solidFill>
                  <a:schemeClr val="tx1"/>
                </a:solidFill>
              </a:rPr>
              <a:t>Before we move on…</a:t>
            </a:r>
            <a:endParaRPr lang="en-GB" dirty="0">
              <a:solidFill>
                <a:schemeClr val="tx1"/>
              </a:solidFill>
            </a:endParaRPr>
          </a:p>
        </p:txBody>
      </p:sp>
      <p:sp>
        <p:nvSpPr>
          <p:cNvPr id="5" name="Title 4"/>
          <p:cNvSpPr>
            <a:spLocks noGrp="1"/>
          </p:cNvSpPr>
          <p:nvPr>
            <p:ph type="title"/>
          </p:nvPr>
        </p:nvSpPr>
        <p:spPr>
          <a:xfrm>
            <a:off x="792163" y="3023937"/>
            <a:ext cx="7912637" cy="914400"/>
          </a:xfrm>
        </p:spPr>
        <p:txBody>
          <a:bodyPr/>
          <a:lstStyle/>
          <a:p>
            <a:pPr algn="ctr"/>
            <a:r>
              <a:rPr lang="en-GB" sz="7200" dirty="0" smtClean="0"/>
              <a:t>Any Questions?</a:t>
            </a:r>
            <a:endParaRPr lang="en-GB" sz="7200" dirty="0"/>
          </a:p>
        </p:txBody>
      </p:sp>
    </p:spTree>
    <p:extLst>
      <p:ext uri="{BB962C8B-B14F-4D97-AF65-F5344CB8AC3E}">
        <p14:creationId xmlns:p14="http://schemas.microsoft.com/office/powerpoint/2010/main" val="15901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3" y="1440001"/>
            <a:ext cx="7912637" cy="942252"/>
          </a:xfrm>
        </p:spPr>
        <p:txBody>
          <a:bodyPr/>
          <a:lstStyle/>
          <a:p>
            <a:r>
              <a:rPr lang="en-GB" dirty="0" smtClean="0"/>
              <a:t>The Impact on Businesses?</a:t>
            </a:r>
            <a:br>
              <a:rPr lang="en-GB" dirty="0" smtClean="0"/>
            </a:br>
            <a:r>
              <a:rPr lang="en-GB" dirty="0" smtClean="0"/>
              <a:t>Getting ready with… D… P… R…</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5123746"/>
              </p:ext>
            </p:extLst>
          </p:nvPr>
        </p:nvGraphicFramePr>
        <p:xfrm>
          <a:off x="479342" y="2184651"/>
          <a:ext cx="7912100" cy="389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023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Business Impact: Data discovery</a:t>
            </a:r>
            <a:endParaRPr lang="en-GB" sz="2800" dirty="0"/>
          </a:p>
        </p:txBody>
      </p:sp>
      <p:sp>
        <p:nvSpPr>
          <p:cNvPr id="3" name="Content Placeholder 2"/>
          <p:cNvSpPr>
            <a:spLocks noGrp="1"/>
          </p:cNvSpPr>
          <p:nvPr>
            <p:ph idx="1"/>
          </p:nvPr>
        </p:nvSpPr>
        <p:spPr/>
        <p:txBody>
          <a:bodyPr/>
          <a:lstStyle/>
          <a:p>
            <a:pPr lvl="1"/>
            <a:r>
              <a:rPr lang="en-GB" dirty="0" smtClean="0"/>
              <a:t>Headline points:</a:t>
            </a:r>
          </a:p>
          <a:p>
            <a:endParaRPr lang="en-GB" dirty="0" smtClean="0"/>
          </a:p>
          <a:p>
            <a:pPr lvl="2"/>
            <a:r>
              <a:rPr lang="en-GB" dirty="0" smtClean="0"/>
              <a:t>What “personal data” is held</a:t>
            </a:r>
          </a:p>
          <a:p>
            <a:pPr lvl="4"/>
            <a:r>
              <a:rPr lang="en-GB" sz="2000" i="1" dirty="0" smtClean="0"/>
              <a:t>Identification of an individual or information about activities</a:t>
            </a:r>
          </a:p>
          <a:p>
            <a:pPr lvl="2"/>
            <a:r>
              <a:rPr lang="en-GB" dirty="0" smtClean="0"/>
              <a:t>Where should the data be located…</a:t>
            </a:r>
          </a:p>
          <a:p>
            <a:pPr lvl="4"/>
            <a:r>
              <a:rPr lang="en-GB" sz="2000" i="1" dirty="0" smtClean="0"/>
              <a:t>Think about local drives, servers, cloud services, portable </a:t>
            </a:r>
          </a:p>
          <a:p>
            <a:pPr lvl="2"/>
            <a:r>
              <a:rPr lang="en-GB" dirty="0" smtClean="0"/>
              <a:t>…where else is it actually…</a:t>
            </a:r>
            <a:endParaRPr lang="en-GB" dirty="0"/>
          </a:p>
          <a:p>
            <a:pPr lvl="4"/>
            <a:r>
              <a:rPr lang="en-GB" sz="2000" i="1" dirty="0" smtClean="0"/>
              <a:t>Think about personal devices, webmail, pen drives, offshore</a:t>
            </a:r>
          </a:p>
          <a:p>
            <a:pPr lvl="2"/>
            <a:r>
              <a:rPr lang="en-GB" dirty="0" smtClean="0"/>
              <a:t>…and data flows</a:t>
            </a:r>
          </a:p>
          <a:p>
            <a:pPr lvl="4"/>
            <a:r>
              <a:rPr lang="en-GB" sz="2000" i="1" dirty="0" smtClean="0"/>
              <a:t>Internal/external, compliant processing chains, cross-border</a:t>
            </a:r>
            <a:endParaRPr lang="en-GB" sz="2000" i="1" dirty="0"/>
          </a:p>
          <a:p>
            <a:endParaRPr lang="en-GB" dirty="0"/>
          </a:p>
        </p:txBody>
      </p:sp>
    </p:spTree>
    <p:extLst>
      <p:ext uri="{BB962C8B-B14F-4D97-AF65-F5344CB8AC3E}">
        <p14:creationId xmlns:p14="http://schemas.microsoft.com/office/powerpoint/2010/main" val="37029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Business Impact: Policies for Compliance</a:t>
            </a:r>
            <a:endParaRPr lang="en-GB" sz="2800" dirty="0"/>
          </a:p>
        </p:txBody>
      </p:sp>
      <p:sp>
        <p:nvSpPr>
          <p:cNvPr id="3" name="Content Placeholder 2"/>
          <p:cNvSpPr>
            <a:spLocks noGrp="1"/>
          </p:cNvSpPr>
          <p:nvPr>
            <p:ph idx="1"/>
          </p:nvPr>
        </p:nvSpPr>
        <p:spPr/>
        <p:txBody>
          <a:bodyPr/>
          <a:lstStyle/>
          <a:p>
            <a:pPr lvl="1"/>
            <a:r>
              <a:rPr lang="en-GB" dirty="0" smtClean="0"/>
              <a:t>Headline points:</a:t>
            </a:r>
          </a:p>
          <a:p>
            <a:endParaRPr lang="en-GB" dirty="0" smtClean="0"/>
          </a:p>
          <a:p>
            <a:pPr lvl="2"/>
            <a:r>
              <a:rPr lang="en-GB" dirty="0" smtClean="0"/>
              <a:t>Compliance with standards</a:t>
            </a:r>
          </a:p>
          <a:p>
            <a:pPr lvl="4"/>
            <a:r>
              <a:rPr lang="en-GB" sz="2000" i="1" dirty="0" smtClean="0"/>
              <a:t>Cyber Essentials, ISO 27001, ISO 27005, field-specific</a:t>
            </a:r>
          </a:p>
          <a:p>
            <a:pPr lvl="2"/>
            <a:r>
              <a:rPr lang="en-GB" dirty="0" smtClean="0"/>
              <a:t>GDPR-specific procedures</a:t>
            </a:r>
          </a:p>
          <a:p>
            <a:pPr lvl="4"/>
            <a:r>
              <a:rPr lang="en-GB" sz="2000" i="1" dirty="0" smtClean="0"/>
              <a:t>Consent management, privacy protection systems, notifications </a:t>
            </a:r>
          </a:p>
          <a:p>
            <a:pPr lvl="2"/>
            <a:r>
              <a:rPr lang="en-GB" dirty="0" smtClean="0"/>
              <a:t>Policy and process review</a:t>
            </a:r>
            <a:endParaRPr lang="en-GB" dirty="0"/>
          </a:p>
          <a:p>
            <a:pPr lvl="4"/>
            <a:r>
              <a:rPr lang="en-GB" sz="2000" i="1" dirty="0" smtClean="0"/>
              <a:t>System capabilities, gap analysis, develop </a:t>
            </a:r>
            <a:r>
              <a:rPr lang="en-GB" sz="2000" i="1" u="sng" dirty="0" smtClean="0"/>
              <a:t>and</a:t>
            </a:r>
            <a:r>
              <a:rPr lang="en-GB" sz="2000" i="1" dirty="0" smtClean="0"/>
              <a:t> implement</a:t>
            </a:r>
          </a:p>
          <a:p>
            <a:pPr lvl="2"/>
            <a:r>
              <a:rPr lang="en-GB" dirty="0" smtClean="0"/>
              <a:t>Training and awareness at all levels</a:t>
            </a:r>
          </a:p>
          <a:p>
            <a:pPr lvl="4"/>
            <a:r>
              <a:rPr lang="en-GB" sz="2000" i="1" dirty="0" smtClean="0"/>
              <a:t>“Baked in” compliance – privacy by design and by default</a:t>
            </a:r>
            <a:endParaRPr lang="en-GB" sz="2000" i="1" dirty="0"/>
          </a:p>
          <a:p>
            <a:endParaRPr lang="en-GB" dirty="0"/>
          </a:p>
        </p:txBody>
      </p:sp>
    </p:spTree>
    <p:extLst>
      <p:ext uri="{BB962C8B-B14F-4D97-AF65-F5344CB8AC3E}">
        <p14:creationId xmlns:p14="http://schemas.microsoft.com/office/powerpoint/2010/main" val="28538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Impact: Records</a:t>
            </a:r>
            <a:endParaRPr lang="en-GB" dirty="0"/>
          </a:p>
        </p:txBody>
      </p:sp>
      <p:sp>
        <p:nvSpPr>
          <p:cNvPr id="3" name="Content Placeholder 2"/>
          <p:cNvSpPr>
            <a:spLocks noGrp="1"/>
          </p:cNvSpPr>
          <p:nvPr>
            <p:ph idx="1"/>
          </p:nvPr>
        </p:nvSpPr>
        <p:spPr/>
        <p:txBody>
          <a:bodyPr/>
          <a:lstStyle/>
          <a:p>
            <a:pPr lvl="1"/>
            <a:r>
              <a:rPr lang="en-GB" dirty="0" smtClean="0"/>
              <a:t>Headline points:</a:t>
            </a:r>
          </a:p>
          <a:p>
            <a:endParaRPr lang="en-GB" dirty="0" smtClean="0"/>
          </a:p>
          <a:p>
            <a:pPr lvl="2"/>
            <a:r>
              <a:rPr lang="en-GB" dirty="0" smtClean="0"/>
              <a:t>The “accountability” principle</a:t>
            </a:r>
          </a:p>
          <a:p>
            <a:pPr lvl="4"/>
            <a:r>
              <a:rPr lang="en-GB" sz="2000" i="1" dirty="0" smtClean="0"/>
              <a:t>Not enough just to </a:t>
            </a:r>
            <a:r>
              <a:rPr lang="en-GB" sz="2000" i="1" u="sng" dirty="0" smtClean="0"/>
              <a:t>be</a:t>
            </a:r>
            <a:r>
              <a:rPr lang="en-GB" sz="2000" i="1" dirty="0" smtClean="0"/>
              <a:t> compliant any more! </a:t>
            </a:r>
          </a:p>
          <a:p>
            <a:pPr lvl="2"/>
            <a:r>
              <a:rPr lang="en-GB" dirty="0" smtClean="0"/>
              <a:t>Data supply chain audits / tendering</a:t>
            </a:r>
          </a:p>
          <a:p>
            <a:pPr lvl="4"/>
            <a:r>
              <a:rPr lang="en-GB" sz="2000" i="1" dirty="0" smtClean="0"/>
              <a:t>Credible answers will be required (with details to back them up)  </a:t>
            </a:r>
          </a:p>
          <a:p>
            <a:pPr lvl="2"/>
            <a:r>
              <a:rPr lang="en-GB" dirty="0" smtClean="0"/>
              <a:t>Due diligence on sale or acquisition</a:t>
            </a:r>
            <a:endParaRPr lang="en-GB" dirty="0"/>
          </a:p>
          <a:p>
            <a:pPr lvl="4"/>
            <a:r>
              <a:rPr lang="en-GB" sz="2000" i="1" dirty="0" smtClean="0"/>
              <a:t>Already seeing data protection assuming far greater importance</a:t>
            </a:r>
          </a:p>
          <a:p>
            <a:pPr lvl="2"/>
            <a:r>
              <a:rPr lang="en-GB" dirty="0" smtClean="0"/>
              <a:t>Mandatory breach notifications</a:t>
            </a:r>
          </a:p>
          <a:p>
            <a:pPr lvl="4"/>
            <a:r>
              <a:rPr lang="en-GB" sz="2000" i="1" dirty="0" smtClean="0"/>
              <a:t>ICO notifications require detail about the business’s safeguards and risk assessment referable to the breach</a:t>
            </a:r>
            <a:endParaRPr lang="en-GB" sz="2000" i="1" dirty="0"/>
          </a:p>
          <a:p>
            <a:endParaRPr lang="en-GB" dirty="0"/>
          </a:p>
        </p:txBody>
      </p:sp>
    </p:spTree>
    <p:extLst>
      <p:ext uri="{BB962C8B-B14F-4D97-AF65-F5344CB8AC3E}">
        <p14:creationId xmlns:p14="http://schemas.microsoft.com/office/powerpoint/2010/main" val="13119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&amp; Insurance</a:t>
            </a:r>
            <a:endParaRPr lang="en-GB" dirty="0"/>
          </a:p>
        </p:txBody>
      </p:sp>
      <p:sp>
        <p:nvSpPr>
          <p:cNvPr id="3" name="Content Placeholder 2"/>
          <p:cNvSpPr>
            <a:spLocks noGrp="1"/>
          </p:cNvSpPr>
          <p:nvPr>
            <p:ph idx="1"/>
          </p:nvPr>
        </p:nvSpPr>
        <p:spPr/>
        <p:txBody>
          <a:bodyPr/>
          <a:lstStyle/>
          <a:p>
            <a:pPr lvl="2"/>
            <a:r>
              <a:rPr lang="en-GB" sz="2400" dirty="0" smtClean="0"/>
              <a:t>Broader market thanks to data processors being directly liable.</a:t>
            </a:r>
            <a:endParaRPr lang="en-GB" sz="2400" dirty="0"/>
          </a:p>
          <a:p>
            <a:pPr marL="0" lvl="2" indent="0">
              <a:buNone/>
            </a:pPr>
            <a:r>
              <a:rPr lang="en-GB" sz="2400" dirty="0" smtClean="0"/>
              <a:t> </a:t>
            </a:r>
          </a:p>
          <a:p>
            <a:pPr lvl="2"/>
            <a:r>
              <a:rPr lang="en-GB" sz="2400" dirty="0" smtClean="0"/>
              <a:t>Existing cover is fragmented – Crime, K&amp;R(?), Business </a:t>
            </a:r>
            <a:r>
              <a:rPr lang="en-GB" sz="2400" dirty="0" err="1" smtClean="0"/>
              <a:t>Interuption</a:t>
            </a:r>
            <a:r>
              <a:rPr lang="en-GB" sz="2400" dirty="0" smtClean="0"/>
              <a:t>, PI, Cyber – is cover comprehensive and which policy answers specific issues?</a:t>
            </a:r>
            <a:endParaRPr lang="en-GB" sz="2400" dirty="0"/>
          </a:p>
          <a:p>
            <a:pPr lvl="2"/>
            <a:endParaRPr lang="en-GB" sz="2400" dirty="0" smtClean="0"/>
          </a:p>
          <a:p>
            <a:pPr lvl="2"/>
            <a:r>
              <a:rPr lang="en-GB" sz="2400" dirty="0" smtClean="0"/>
              <a:t>Scale of cover that may be required?</a:t>
            </a:r>
          </a:p>
          <a:p>
            <a:pPr lvl="4"/>
            <a:r>
              <a:rPr lang="en-GB" sz="2400" dirty="0" smtClean="0"/>
              <a:t>Fines (we had to get to those eventually!)</a:t>
            </a:r>
          </a:p>
          <a:p>
            <a:pPr lvl="4"/>
            <a:r>
              <a:rPr lang="en-GB" sz="2400" dirty="0" smtClean="0"/>
              <a:t>Mitigation for victims</a:t>
            </a:r>
          </a:p>
          <a:p>
            <a:pPr lvl="4"/>
            <a:r>
              <a:rPr lang="en-GB" sz="2400" dirty="0" smtClean="0"/>
              <a:t>Compensation for damage and/</a:t>
            </a:r>
            <a:r>
              <a:rPr lang="en-GB" sz="2400" u="sng" dirty="0" smtClean="0"/>
              <a:t>or</a:t>
            </a:r>
            <a:r>
              <a:rPr lang="en-GB" sz="2400" dirty="0" smtClean="0"/>
              <a:t> distress</a:t>
            </a:r>
            <a:endParaRPr lang="en-GB" sz="2400" u="sng" dirty="0"/>
          </a:p>
          <a:p>
            <a:pPr lvl="2"/>
            <a:endParaRPr lang="en-GB" dirty="0"/>
          </a:p>
        </p:txBody>
      </p:sp>
    </p:spTree>
    <p:extLst>
      <p:ext uri="{BB962C8B-B14F-4D97-AF65-F5344CB8AC3E}">
        <p14:creationId xmlns:p14="http://schemas.microsoft.com/office/powerpoint/2010/main" val="95531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solidFill>
                  <a:schemeClr val="tx1"/>
                </a:solidFill>
              </a:rPr>
              <a:t>OK, that’s it!</a:t>
            </a:r>
            <a:endParaRPr lang="en-GB" dirty="0">
              <a:solidFill>
                <a:schemeClr val="tx1"/>
              </a:solidFill>
            </a:endParaRPr>
          </a:p>
        </p:txBody>
      </p:sp>
      <p:sp>
        <p:nvSpPr>
          <p:cNvPr id="5" name="Title 4"/>
          <p:cNvSpPr>
            <a:spLocks noGrp="1"/>
          </p:cNvSpPr>
          <p:nvPr>
            <p:ph type="title"/>
          </p:nvPr>
        </p:nvSpPr>
        <p:spPr>
          <a:xfrm>
            <a:off x="792163" y="3023937"/>
            <a:ext cx="7912637" cy="914400"/>
          </a:xfrm>
        </p:spPr>
        <p:txBody>
          <a:bodyPr/>
          <a:lstStyle/>
          <a:p>
            <a:pPr algn="ctr"/>
            <a:r>
              <a:rPr lang="en-GB" sz="7200" dirty="0" smtClean="0"/>
              <a:t>Any Questions?</a:t>
            </a:r>
            <a:endParaRPr lang="en-GB" sz="7200" dirty="0"/>
          </a:p>
        </p:txBody>
      </p:sp>
    </p:spTree>
    <p:extLst>
      <p:ext uri="{BB962C8B-B14F-4D97-AF65-F5344CB8AC3E}">
        <p14:creationId xmlns:p14="http://schemas.microsoft.com/office/powerpoint/2010/main" val="36944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With </a:t>
            </a:r>
            <a:r>
              <a:rPr lang="en-GB" dirty="0" err="1" smtClean="0"/>
              <a:t>Pitmans</a:t>
            </a:r>
            <a:r>
              <a:rPr lang="en-GB" dirty="0" smtClean="0"/>
              <a:t> Law you can be assured of the quality of advice and service </a:t>
            </a:r>
          </a:p>
          <a:p>
            <a:r>
              <a:rPr lang="en-GB" dirty="0" smtClean="0"/>
              <a:t>you demand from a city law firm – but with a distinction. The courage to stand apart, to think and act personably, with an uncompromising focus on achieving outstanding client outcomes. We say what we mean, matching our behaviours to our words.</a:t>
            </a:r>
          </a:p>
          <a:p>
            <a:endParaRPr lang="en-GB" dirty="0" smtClean="0"/>
          </a:p>
          <a:p>
            <a:r>
              <a:rPr lang="en-GB" dirty="0" smtClean="0"/>
              <a:t>Established for over 150 years, </a:t>
            </a:r>
            <a:r>
              <a:rPr lang="en-GB" dirty="0" err="1" smtClean="0"/>
              <a:t>Pitmans</a:t>
            </a:r>
            <a:r>
              <a:rPr lang="en-GB" dirty="0" smtClean="0"/>
              <a:t> Law is headquartered in Reading with offices in London and Southampton. The lower overheads of a regional office ensure we can provide city quality legal advice at a competitive price to deliver exceptional value for our corporate and private clients locally, nationally and internationally.</a:t>
            </a:r>
          </a:p>
          <a:p>
            <a:endParaRPr lang="en-GB" dirty="0" smtClean="0"/>
          </a:p>
          <a:p>
            <a:r>
              <a:rPr lang="en-GB" dirty="0" err="1" smtClean="0"/>
              <a:t>Pitmans</a:t>
            </a:r>
            <a:r>
              <a:rPr lang="en-GB" dirty="0" smtClean="0"/>
              <a:t> provides legal advice to address our clients’ needs across a wide range </a:t>
            </a:r>
          </a:p>
          <a:p>
            <a:r>
              <a:rPr lang="en-GB" dirty="0" smtClean="0"/>
              <a:t>of industry sectors and specialisms including particularly strong specialist teams in pensions advisory, real estate, dispute resolution as well as corporate and commercial law. Our clients draw confidence from the top tier recognition </a:t>
            </a:r>
            <a:r>
              <a:rPr lang="en-GB" dirty="0" err="1" smtClean="0"/>
              <a:t>Pitmans</a:t>
            </a:r>
            <a:r>
              <a:rPr lang="en-GB" dirty="0" smtClean="0"/>
              <a:t> achieves in the industry benchmarking directories, Legal 500 and Chambers UK.</a:t>
            </a:r>
            <a:endParaRPr lang="en-GB" dirty="0"/>
          </a:p>
        </p:txBody>
      </p:sp>
      <p:sp>
        <p:nvSpPr>
          <p:cNvPr id="3" name="Text Placeholder 2"/>
          <p:cNvSpPr>
            <a:spLocks noGrp="1"/>
          </p:cNvSpPr>
          <p:nvPr>
            <p:ph type="body" sz="quarter" idx="11"/>
          </p:nvPr>
        </p:nvSpPr>
        <p:spPr/>
        <p:txBody>
          <a:bodyPr/>
          <a:lstStyle/>
          <a:p>
            <a:r>
              <a:rPr lang="en-GB" dirty="0" smtClean="0"/>
              <a:t>Reading, London, Southampton</a:t>
            </a:r>
          </a:p>
          <a:p>
            <a:pPr lvl="1"/>
            <a:r>
              <a:rPr lang="en-GB" dirty="0" err="1" smtClean="0"/>
              <a:t>Pitmans</a:t>
            </a:r>
            <a:r>
              <a:rPr lang="en-GB" dirty="0" smtClean="0"/>
              <a:t> Law is the founding UK member firm of the global legal network, Interact Law.</a:t>
            </a:r>
            <a:endParaRPr lang="en-GB" dirty="0"/>
          </a:p>
        </p:txBody>
      </p:sp>
      <p:sp>
        <p:nvSpPr>
          <p:cNvPr id="4" name="Text Placeholder 3"/>
          <p:cNvSpPr>
            <a:spLocks noGrp="1"/>
          </p:cNvSpPr>
          <p:nvPr>
            <p:ph type="body" sz="quarter" idx="12"/>
          </p:nvPr>
        </p:nvSpPr>
        <p:spPr/>
        <p:txBody>
          <a:bodyPr/>
          <a:lstStyle/>
          <a:p>
            <a:r>
              <a:rPr lang="en-GB" dirty="0" smtClean="0"/>
              <a:t>Contact us</a:t>
            </a:r>
          </a:p>
          <a:p>
            <a:r>
              <a:rPr lang="en-GB" dirty="0" smtClean="0"/>
              <a:t>T +44 (0)345 222 9222</a:t>
            </a:r>
          </a:p>
          <a:p>
            <a:r>
              <a:rPr lang="en-GB" dirty="0" smtClean="0"/>
              <a:t>E law@pitmans.com</a:t>
            </a:r>
            <a:endParaRPr lang="en-GB" dirty="0"/>
          </a:p>
        </p:txBody>
      </p:sp>
    </p:spTree>
    <p:extLst>
      <p:ext uri="{BB962C8B-B14F-4D97-AF65-F5344CB8AC3E}">
        <p14:creationId xmlns:p14="http://schemas.microsoft.com/office/powerpoint/2010/main" val="24388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452" y="2330021"/>
            <a:ext cx="5392800" cy="720000"/>
          </a:xfrm>
        </p:spPr>
        <p:txBody>
          <a:bodyPr/>
          <a:lstStyle/>
          <a:p>
            <a:r>
              <a:rPr lang="en-GB" sz="4000" dirty="0" smtClean="0"/>
              <a:t>Learning outcomes</a:t>
            </a:r>
            <a:endParaRPr lang="en-GB" sz="4000" dirty="0"/>
          </a:p>
        </p:txBody>
      </p:sp>
      <p:sp>
        <p:nvSpPr>
          <p:cNvPr id="3" name="Text Placeholder 2"/>
          <p:cNvSpPr>
            <a:spLocks noGrp="1"/>
          </p:cNvSpPr>
          <p:nvPr>
            <p:ph type="body" sz="quarter" idx="13"/>
          </p:nvPr>
        </p:nvSpPr>
        <p:spPr>
          <a:xfrm>
            <a:off x="2333431" y="3051790"/>
            <a:ext cx="5392263" cy="2387854"/>
          </a:xfrm>
        </p:spPr>
        <p:txBody>
          <a:bodyPr/>
          <a:lstStyle/>
          <a:p>
            <a:r>
              <a:rPr lang="en-GB" dirty="0" smtClean="0"/>
              <a:t>1. Understand </a:t>
            </a:r>
            <a:r>
              <a:rPr lang="en-GB" dirty="0"/>
              <a:t>the main provisions of the GDPR</a:t>
            </a:r>
          </a:p>
          <a:p>
            <a:endParaRPr lang="en-GB" dirty="0"/>
          </a:p>
          <a:p>
            <a:r>
              <a:rPr lang="en-GB" dirty="0" smtClean="0"/>
              <a:t>2. Understand </a:t>
            </a:r>
            <a:r>
              <a:rPr lang="en-GB" dirty="0"/>
              <a:t>what impact GDPR is likely to have on businesses</a:t>
            </a:r>
          </a:p>
          <a:p>
            <a:endParaRPr lang="en-GB" dirty="0"/>
          </a:p>
          <a:p>
            <a:r>
              <a:rPr lang="en-GB" dirty="0" smtClean="0"/>
              <a:t>3. Understand </a:t>
            </a:r>
            <a:r>
              <a:rPr lang="en-GB" dirty="0"/>
              <a:t>how the insurance industry will have to adapt, and how the scope is broader than ‘just’ cyber cover.</a:t>
            </a:r>
          </a:p>
          <a:p>
            <a:endParaRPr lang="en-GB" dirty="0"/>
          </a:p>
          <a:p>
            <a:endParaRPr lang="en-GB" dirty="0" smtClean="0"/>
          </a:p>
        </p:txBody>
      </p:sp>
    </p:spTree>
    <p:extLst>
      <p:ext uri="{BB962C8B-B14F-4D97-AF65-F5344CB8AC3E}">
        <p14:creationId xmlns:p14="http://schemas.microsoft.com/office/powerpoint/2010/main" val="15389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GDPR: The Insurance Industry Perspective</a:t>
            </a:r>
            <a:endParaRPr lang="en-GB" sz="2800" dirty="0"/>
          </a:p>
        </p:txBody>
      </p:sp>
      <p:sp>
        <p:nvSpPr>
          <p:cNvPr id="3" name="Content Placeholder 2"/>
          <p:cNvSpPr>
            <a:spLocks noGrp="1"/>
          </p:cNvSpPr>
          <p:nvPr>
            <p:ph idx="1"/>
          </p:nvPr>
        </p:nvSpPr>
        <p:spPr>
          <a:xfrm>
            <a:off x="792164" y="2160000"/>
            <a:ext cx="7912636" cy="3550989"/>
          </a:xfrm>
        </p:spPr>
        <p:txBody>
          <a:bodyPr/>
          <a:lstStyle/>
          <a:p>
            <a:pPr lvl="1"/>
            <a:r>
              <a:rPr lang="en-GB" dirty="0" smtClean="0"/>
              <a:t>We’re lawyers, so we always start with a disclaimer.</a:t>
            </a:r>
          </a:p>
          <a:p>
            <a:pPr lvl="1"/>
            <a:endParaRPr lang="en-GB" dirty="0"/>
          </a:p>
          <a:p>
            <a:pPr lvl="1"/>
            <a:r>
              <a:rPr lang="en-GB" dirty="0" smtClean="0"/>
              <a:t>The guidance that follows is in the nature of general information about the subject matter concerned – it is invariably the case that detailed legal advice requires a lot of fact-sensitive information that we will not have while discussing points today. As such, no reliance should be placed on the guidance given in this talk without first taking such detailed advice.</a:t>
            </a:r>
          </a:p>
          <a:p>
            <a:pPr lvl="1"/>
            <a:endParaRPr lang="en-GB" dirty="0"/>
          </a:p>
          <a:p>
            <a:pPr lvl="1"/>
            <a:r>
              <a:rPr lang="en-GB" dirty="0" smtClean="0"/>
              <a:t>Nevertheless, feel free to ask questions, even those embarrassing ones on behalf of your “friend” who couldn’t make it – it will help us to make sure that the content is as relevant as possible!</a:t>
            </a:r>
            <a:endParaRPr lang="en-GB" dirty="0"/>
          </a:p>
        </p:txBody>
      </p:sp>
    </p:spTree>
    <p:extLst>
      <p:ext uri="{BB962C8B-B14F-4D97-AF65-F5344CB8AC3E}">
        <p14:creationId xmlns:p14="http://schemas.microsoft.com/office/powerpoint/2010/main" val="53428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overview</a:t>
            </a:r>
            <a:endParaRPr lang="en-GB" dirty="0"/>
          </a:p>
        </p:txBody>
      </p:sp>
      <p:sp>
        <p:nvSpPr>
          <p:cNvPr id="3" name="Content Placeholder 2"/>
          <p:cNvSpPr>
            <a:spLocks noGrp="1"/>
          </p:cNvSpPr>
          <p:nvPr>
            <p:ph idx="1"/>
          </p:nvPr>
        </p:nvSpPr>
        <p:spPr/>
        <p:txBody>
          <a:bodyPr/>
          <a:lstStyle/>
          <a:p>
            <a:pPr lvl="1"/>
            <a:r>
              <a:rPr lang="en-GB" dirty="0" smtClean="0"/>
              <a:t>Understanding the main provisions:</a:t>
            </a:r>
          </a:p>
          <a:p>
            <a:endParaRPr lang="en-GB" dirty="0" smtClean="0"/>
          </a:p>
          <a:p>
            <a:pPr lvl="2"/>
            <a:r>
              <a:rPr lang="en-GB" dirty="0" smtClean="0"/>
              <a:t>Direct accountability of data processors</a:t>
            </a:r>
          </a:p>
          <a:p>
            <a:pPr lvl="4"/>
            <a:r>
              <a:rPr lang="en-GB" sz="2000" i="1" dirty="0" smtClean="0"/>
              <a:t>Data controller/processor distinction</a:t>
            </a:r>
          </a:p>
          <a:p>
            <a:pPr lvl="2"/>
            <a:r>
              <a:rPr lang="en-GB" dirty="0" smtClean="0"/>
              <a:t>Consent requirements toughened up</a:t>
            </a:r>
          </a:p>
          <a:p>
            <a:pPr lvl="4"/>
            <a:r>
              <a:rPr lang="en-GB" sz="2000" i="1" dirty="0" smtClean="0"/>
              <a:t>“freely given, specific, informed and unambiguous indication … by a statement or clear affirmative action…”</a:t>
            </a:r>
          </a:p>
          <a:p>
            <a:pPr lvl="2"/>
            <a:r>
              <a:rPr lang="en-GB" dirty="0"/>
              <a:t>Territorial e</a:t>
            </a:r>
            <a:r>
              <a:rPr lang="en-GB" dirty="0" smtClean="0"/>
              <a:t>xtent</a:t>
            </a:r>
            <a:endParaRPr lang="en-GB" dirty="0"/>
          </a:p>
          <a:p>
            <a:pPr lvl="4"/>
            <a:r>
              <a:rPr lang="en-GB" sz="2000" i="1" dirty="0" smtClean="0"/>
              <a:t>The “Global” Data Protection Regulation?</a:t>
            </a:r>
          </a:p>
          <a:p>
            <a:pPr lvl="2"/>
            <a:r>
              <a:rPr lang="en-GB" dirty="0" smtClean="0"/>
              <a:t>Breach notification and record keeping</a:t>
            </a:r>
          </a:p>
          <a:p>
            <a:pPr lvl="4"/>
            <a:r>
              <a:rPr lang="en-GB" sz="2000" i="1" dirty="0"/>
              <a:t>Mandatory notification, </a:t>
            </a:r>
            <a:r>
              <a:rPr lang="en-GB" sz="2000" i="1" dirty="0" smtClean="0"/>
              <a:t>document intensive</a:t>
            </a:r>
            <a:endParaRPr lang="en-GB" sz="2000" i="1" dirty="0"/>
          </a:p>
          <a:p>
            <a:endParaRPr lang="en-GB" dirty="0"/>
          </a:p>
        </p:txBody>
      </p:sp>
    </p:spTree>
    <p:extLst>
      <p:ext uri="{BB962C8B-B14F-4D97-AF65-F5344CB8AC3E}">
        <p14:creationId xmlns:p14="http://schemas.microsoft.com/office/powerpoint/2010/main" val="34296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Provisions: Personal Data</a:t>
            </a:r>
            <a:endParaRPr lang="en-GB" dirty="0"/>
          </a:p>
        </p:txBody>
      </p:sp>
      <p:sp>
        <p:nvSpPr>
          <p:cNvPr id="3" name="Content Placeholder 2"/>
          <p:cNvSpPr>
            <a:spLocks noGrp="1"/>
          </p:cNvSpPr>
          <p:nvPr>
            <p:ph idx="1"/>
          </p:nvPr>
        </p:nvSpPr>
        <p:spPr/>
        <p:txBody>
          <a:bodyPr/>
          <a:lstStyle/>
          <a:p>
            <a:pPr lvl="2"/>
            <a:r>
              <a:rPr lang="en-GB" sz="2400" dirty="0" smtClean="0"/>
              <a:t>Now includes </a:t>
            </a:r>
            <a:r>
              <a:rPr lang="en-GB" sz="2400" dirty="0"/>
              <a:t>identification numbers, location, online identifiers and factors specific to the individual's physical, physiological, genetic, mental, economic, cultural or social identity</a:t>
            </a:r>
            <a:r>
              <a:rPr lang="en-GB" sz="2400" dirty="0" smtClean="0"/>
              <a:t>.</a:t>
            </a:r>
          </a:p>
          <a:p>
            <a:pPr marL="0" lvl="2" indent="0">
              <a:buNone/>
            </a:pPr>
            <a:r>
              <a:rPr lang="en-GB" sz="2400" dirty="0" smtClean="0"/>
              <a:t> </a:t>
            </a:r>
          </a:p>
          <a:p>
            <a:pPr lvl="2"/>
            <a:r>
              <a:rPr lang="en-GB" sz="2400" dirty="0" smtClean="0"/>
              <a:t>Still includes information about activities when linked to an identifier</a:t>
            </a:r>
          </a:p>
          <a:p>
            <a:pPr lvl="2"/>
            <a:endParaRPr lang="en-GB" sz="2400" dirty="0" smtClean="0"/>
          </a:p>
          <a:p>
            <a:pPr lvl="2"/>
            <a:r>
              <a:rPr lang="en-GB" sz="2400" dirty="0" smtClean="0"/>
              <a:t>Sensitive </a:t>
            </a:r>
            <a:r>
              <a:rPr lang="en-GB" sz="2400" dirty="0"/>
              <a:t>data now includes genetic and biometric data</a:t>
            </a:r>
          </a:p>
          <a:p>
            <a:pPr lvl="2"/>
            <a:endParaRPr lang="en-GB" sz="2400" dirty="0" smtClean="0"/>
          </a:p>
          <a:p>
            <a:pPr lvl="2"/>
            <a:r>
              <a:rPr lang="en-GB" sz="2400" dirty="0" smtClean="0"/>
              <a:t>Criminal records now occupy a separate category and are treated distinctly</a:t>
            </a:r>
          </a:p>
          <a:p>
            <a:endParaRPr lang="en-GB" dirty="0"/>
          </a:p>
        </p:txBody>
      </p:sp>
    </p:spTree>
    <p:extLst>
      <p:ext uri="{BB962C8B-B14F-4D97-AF65-F5344CB8AC3E}">
        <p14:creationId xmlns:p14="http://schemas.microsoft.com/office/powerpoint/2010/main" val="6888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Provisions: Lawful processing</a:t>
            </a:r>
            <a:endParaRPr lang="en-GB" dirty="0"/>
          </a:p>
        </p:txBody>
      </p:sp>
      <p:sp>
        <p:nvSpPr>
          <p:cNvPr id="3" name="Content Placeholder 2"/>
          <p:cNvSpPr>
            <a:spLocks noGrp="1"/>
          </p:cNvSpPr>
          <p:nvPr>
            <p:ph idx="1"/>
          </p:nvPr>
        </p:nvSpPr>
        <p:spPr/>
        <p:txBody>
          <a:bodyPr/>
          <a:lstStyle/>
          <a:p>
            <a:pPr lvl="2"/>
            <a:r>
              <a:rPr lang="en-GB" sz="2400" dirty="0" smtClean="0"/>
              <a:t>C</a:t>
            </a:r>
            <a:r>
              <a:rPr lang="en-GB" sz="2400" dirty="0"/>
              <a:t>ontract – necessary for the formation or performance of a contract between the controller and subject</a:t>
            </a:r>
          </a:p>
          <a:p>
            <a:pPr marL="0" lvl="2" indent="0">
              <a:buNone/>
            </a:pPr>
            <a:r>
              <a:rPr lang="en-GB" sz="2400" dirty="0" smtClean="0"/>
              <a:t> </a:t>
            </a:r>
          </a:p>
          <a:p>
            <a:pPr lvl="2"/>
            <a:r>
              <a:rPr lang="en-GB" sz="2400" dirty="0" smtClean="0"/>
              <a:t>Obligation – necessary for performance of a legal obligation, or discharge of a statutory function</a:t>
            </a:r>
            <a:endParaRPr lang="en-GB" sz="2400" dirty="0"/>
          </a:p>
          <a:p>
            <a:pPr lvl="2"/>
            <a:endParaRPr lang="en-GB" sz="2400" dirty="0" smtClean="0"/>
          </a:p>
          <a:p>
            <a:pPr lvl="2"/>
            <a:r>
              <a:rPr lang="en-GB" sz="2400" dirty="0" smtClean="0"/>
              <a:t>Vital interests – to protect the vital interests of the data subject or someone else</a:t>
            </a:r>
          </a:p>
          <a:p>
            <a:pPr lvl="2"/>
            <a:endParaRPr lang="en-GB" sz="2400" dirty="0"/>
          </a:p>
          <a:p>
            <a:pPr lvl="2"/>
            <a:r>
              <a:rPr lang="en-GB" sz="2400" dirty="0" smtClean="0"/>
              <a:t>Special data – additional conditions must be satisfied to be able to process special data</a:t>
            </a:r>
          </a:p>
          <a:p>
            <a:endParaRPr lang="en-GB" dirty="0"/>
          </a:p>
        </p:txBody>
      </p:sp>
    </p:spTree>
    <p:extLst>
      <p:ext uri="{BB962C8B-B14F-4D97-AF65-F5344CB8AC3E}">
        <p14:creationId xmlns:p14="http://schemas.microsoft.com/office/powerpoint/2010/main" val="31067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Lawful processing (cont.) - Consent</a:t>
            </a:r>
            <a:endParaRPr lang="en-GB" dirty="0"/>
          </a:p>
        </p:txBody>
      </p:sp>
      <p:sp>
        <p:nvSpPr>
          <p:cNvPr id="3" name="Content Placeholder 2"/>
          <p:cNvSpPr>
            <a:spLocks noGrp="1"/>
          </p:cNvSpPr>
          <p:nvPr>
            <p:ph idx="1"/>
          </p:nvPr>
        </p:nvSpPr>
        <p:spPr/>
        <p:txBody>
          <a:bodyPr/>
          <a:lstStyle/>
          <a:p>
            <a:pPr lvl="2"/>
            <a:r>
              <a:rPr lang="en-GB" sz="2400" dirty="0"/>
              <a:t>Consent </a:t>
            </a:r>
            <a:r>
              <a:rPr lang="en-GB" sz="2400" dirty="0" smtClean="0"/>
              <a:t>must be freely </a:t>
            </a:r>
            <a:r>
              <a:rPr lang="en-GB" sz="2400" dirty="0"/>
              <a:t>given, specific, informed and unambiguous </a:t>
            </a:r>
            <a:r>
              <a:rPr lang="en-GB" sz="2400" dirty="0" smtClean="0"/>
              <a:t>by “some </a:t>
            </a:r>
            <a:r>
              <a:rPr lang="en-GB" sz="2400" dirty="0"/>
              <a:t>form of clear affirmative </a:t>
            </a:r>
            <a:r>
              <a:rPr lang="en-GB" sz="2400" dirty="0" smtClean="0"/>
              <a:t>action”</a:t>
            </a:r>
            <a:endParaRPr lang="en-GB" sz="2400" dirty="0"/>
          </a:p>
          <a:p>
            <a:pPr marL="0" lvl="2" indent="0">
              <a:buNone/>
            </a:pPr>
            <a:r>
              <a:rPr lang="en-GB" sz="2400" dirty="0" smtClean="0"/>
              <a:t> </a:t>
            </a:r>
          </a:p>
          <a:p>
            <a:pPr lvl="2"/>
            <a:r>
              <a:rPr lang="en-GB" sz="2400" dirty="0" smtClean="0"/>
              <a:t>It cannot be signified by inaction, silence or be a pre-condition to other actions</a:t>
            </a:r>
            <a:endParaRPr lang="en-GB" sz="2400" dirty="0"/>
          </a:p>
          <a:p>
            <a:pPr lvl="2"/>
            <a:endParaRPr lang="en-GB" sz="2400" dirty="0" smtClean="0"/>
          </a:p>
          <a:p>
            <a:pPr lvl="2"/>
            <a:r>
              <a:rPr lang="en-GB" sz="2400" dirty="0" smtClean="0"/>
              <a:t>It must be as easy for a subject to withdraw consent as to give it – form and substance</a:t>
            </a:r>
          </a:p>
          <a:p>
            <a:pPr lvl="2"/>
            <a:endParaRPr lang="en-GB" sz="2400" dirty="0"/>
          </a:p>
          <a:p>
            <a:pPr lvl="2"/>
            <a:r>
              <a:rPr lang="en-GB" sz="2400" dirty="0" smtClean="0"/>
              <a:t>Remember that processing under consent gives the data subject wider rights than other lawfulness gateways</a:t>
            </a:r>
          </a:p>
          <a:p>
            <a:endParaRPr lang="en-GB" dirty="0"/>
          </a:p>
        </p:txBody>
      </p:sp>
    </p:spTree>
    <p:extLst>
      <p:ext uri="{BB962C8B-B14F-4D97-AF65-F5344CB8AC3E}">
        <p14:creationId xmlns:p14="http://schemas.microsoft.com/office/powerpoint/2010/main" val="242479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provisions: Risk Based</a:t>
            </a:r>
            <a:endParaRPr lang="en-GB" dirty="0"/>
          </a:p>
        </p:txBody>
      </p:sp>
      <p:sp>
        <p:nvSpPr>
          <p:cNvPr id="3" name="Content Placeholder 2"/>
          <p:cNvSpPr>
            <a:spLocks noGrp="1"/>
          </p:cNvSpPr>
          <p:nvPr>
            <p:ph idx="1"/>
          </p:nvPr>
        </p:nvSpPr>
        <p:spPr/>
        <p:txBody>
          <a:bodyPr/>
          <a:lstStyle/>
          <a:p>
            <a:pPr lvl="2"/>
            <a:r>
              <a:rPr lang="en-GB" sz="2400" dirty="0" smtClean="0"/>
              <a:t>Identify each of the processes of your business which engage personal data</a:t>
            </a:r>
            <a:endParaRPr lang="en-GB" sz="2400" dirty="0"/>
          </a:p>
          <a:p>
            <a:pPr marL="0" lvl="2" indent="0">
              <a:buNone/>
            </a:pPr>
            <a:r>
              <a:rPr lang="en-GB" sz="2400" dirty="0" smtClean="0"/>
              <a:t> </a:t>
            </a:r>
          </a:p>
          <a:p>
            <a:pPr lvl="2"/>
            <a:r>
              <a:rPr lang="en-GB" sz="2400" dirty="0" smtClean="0"/>
              <a:t>Do you process as controller or processor – what is the lawfulness gateway?</a:t>
            </a:r>
            <a:endParaRPr lang="en-GB" sz="2400" dirty="0"/>
          </a:p>
          <a:p>
            <a:pPr lvl="2"/>
            <a:endParaRPr lang="en-GB" sz="2400" dirty="0" smtClean="0"/>
          </a:p>
          <a:p>
            <a:pPr lvl="2"/>
            <a:r>
              <a:rPr lang="en-GB" sz="2400" dirty="0" smtClean="0"/>
              <a:t>Is the processing proportionate to the objectives?</a:t>
            </a:r>
          </a:p>
          <a:p>
            <a:pPr lvl="2"/>
            <a:endParaRPr lang="en-GB" sz="2400" dirty="0"/>
          </a:p>
          <a:p>
            <a:pPr lvl="2"/>
            <a:r>
              <a:rPr lang="en-GB" sz="2400" dirty="0" smtClean="0"/>
              <a:t>What measures of safeguarding are appropriate – </a:t>
            </a:r>
            <a:r>
              <a:rPr lang="en-GB" sz="2400" dirty="0" err="1" smtClean="0"/>
              <a:t>anonymisation</a:t>
            </a:r>
            <a:r>
              <a:rPr lang="en-GB" sz="2400" dirty="0" smtClean="0"/>
              <a:t>/</a:t>
            </a:r>
            <a:r>
              <a:rPr lang="en-GB" sz="2400" dirty="0" err="1" smtClean="0"/>
              <a:t>pseudonymisation</a:t>
            </a:r>
            <a:r>
              <a:rPr lang="en-GB" sz="2400" dirty="0" smtClean="0"/>
              <a:t>; encryption; permissions; policies</a:t>
            </a:r>
          </a:p>
          <a:p>
            <a:endParaRPr lang="en-GB" dirty="0"/>
          </a:p>
        </p:txBody>
      </p:sp>
    </p:spTree>
    <p:extLst>
      <p:ext uri="{BB962C8B-B14F-4D97-AF65-F5344CB8AC3E}">
        <p14:creationId xmlns:p14="http://schemas.microsoft.com/office/powerpoint/2010/main" val="15048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Provisions: Breach notification</a:t>
            </a:r>
            <a:endParaRPr lang="en-GB" dirty="0"/>
          </a:p>
        </p:txBody>
      </p:sp>
      <p:sp>
        <p:nvSpPr>
          <p:cNvPr id="3" name="Content Placeholder 2"/>
          <p:cNvSpPr>
            <a:spLocks noGrp="1"/>
          </p:cNvSpPr>
          <p:nvPr>
            <p:ph idx="1"/>
          </p:nvPr>
        </p:nvSpPr>
        <p:spPr/>
        <p:txBody>
          <a:bodyPr/>
          <a:lstStyle/>
          <a:p>
            <a:pPr lvl="2"/>
            <a:r>
              <a:rPr lang="en-GB" sz="2400" dirty="0" smtClean="0"/>
              <a:t>Now mandatory for breaches</a:t>
            </a:r>
            <a:r>
              <a:rPr lang="en-GB" sz="2400" dirty="0"/>
              <a:t>: </a:t>
            </a:r>
            <a:r>
              <a:rPr lang="en-GB" sz="2400" dirty="0" smtClean="0"/>
              <a:t>“leading </a:t>
            </a:r>
            <a:r>
              <a:rPr lang="en-GB" sz="2400" dirty="0"/>
              <a:t>to the destruction, loss, alteration, unauthorised disclosure of, or access to, personal </a:t>
            </a:r>
            <a:r>
              <a:rPr lang="en-GB" sz="2400" dirty="0" smtClean="0"/>
              <a:t>data”</a:t>
            </a:r>
            <a:endParaRPr lang="en-GB" sz="2400" dirty="0"/>
          </a:p>
          <a:p>
            <a:pPr marL="0" lvl="2" indent="0">
              <a:buNone/>
            </a:pPr>
            <a:r>
              <a:rPr lang="en-GB" sz="2400" dirty="0" smtClean="0"/>
              <a:t> </a:t>
            </a:r>
          </a:p>
          <a:p>
            <a:pPr lvl="2"/>
            <a:r>
              <a:rPr lang="en-GB" sz="2400" dirty="0" smtClean="0"/>
              <a:t>Notification must be made within 72 hours of detection</a:t>
            </a:r>
            <a:endParaRPr lang="en-GB" sz="2400" dirty="0"/>
          </a:p>
          <a:p>
            <a:pPr lvl="2"/>
            <a:endParaRPr lang="en-GB" sz="2400" dirty="0" smtClean="0"/>
          </a:p>
          <a:p>
            <a:pPr lvl="2"/>
            <a:r>
              <a:rPr lang="en-GB" sz="2400" dirty="0" smtClean="0"/>
              <a:t>Data subjects must also be notified “without undue delay” where the breach poses a high risk to their rights</a:t>
            </a:r>
          </a:p>
          <a:p>
            <a:pPr lvl="2"/>
            <a:endParaRPr lang="en-GB" sz="2400" dirty="0"/>
          </a:p>
          <a:p>
            <a:pPr lvl="2"/>
            <a:r>
              <a:rPr lang="en-GB" sz="2400" dirty="0" smtClean="0"/>
              <a:t>Think about the steps that will need to be taken in those 72 hours – processes need to be in place already</a:t>
            </a:r>
          </a:p>
          <a:p>
            <a:endParaRPr lang="en-GB" dirty="0"/>
          </a:p>
        </p:txBody>
      </p:sp>
    </p:spTree>
    <p:extLst>
      <p:ext uri="{BB962C8B-B14F-4D97-AF65-F5344CB8AC3E}">
        <p14:creationId xmlns:p14="http://schemas.microsoft.com/office/powerpoint/2010/main" val="27060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tmans Law PPT template">
  <a:themeElements>
    <a:clrScheme name="Pitmans colour theme">
      <a:dk1>
        <a:sysClr val="windowText" lastClr="000000"/>
      </a:dk1>
      <a:lt1>
        <a:sysClr val="window" lastClr="FFFFFF"/>
      </a:lt1>
      <a:dk2>
        <a:srgbClr val="44546A"/>
      </a:dk2>
      <a:lt2>
        <a:srgbClr val="E7E6E6"/>
      </a:lt2>
      <a:accent1>
        <a:srgbClr val="5F5E5E"/>
      </a:accent1>
      <a:accent2>
        <a:srgbClr val="82CAC9"/>
      </a:accent2>
      <a:accent3>
        <a:srgbClr val="6D196F"/>
      </a:accent3>
      <a:accent4>
        <a:srgbClr val="F49600"/>
      </a:accent4>
      <a:accent5>
        <a:srgbClr val="E63329"/>
      </a:accent5>
      <a:accent6>
        <a:srgbClr val="86003E"/>
      </a:accent6>
      <a:hlink>
        <a:srgbClr val="0563C1"/>
      </a:hlink>
      <a:folHlink>
        <a:srgbClr val="954F72"/>
      </a:folHlink>
    </a:clrScheme>
    <a:fontScheme name="Pitmans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t"/>
      <a:lstStyle>
        <a:defPPr algn="l">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err="1" smtClean="0"/>
        </a:defPPr>
      </a:lstStyle>
    </a:txDef>
  </a:objectDefaults>
  <a:extraClrSchemeLst/>
  <a:extLst>
    <a:ext uri="{05A4C25C-085E-4340-85A3-A5531E510DB2}">
      <thm15:themeFamily xmlns:thm15="http://schemas.microsoft.com/office/thememl/2012/main" xmlns="" name="Pitmans Law PowerPoint template.potx" id="{177F874E-46FA-4D0B-A3F5-313E74B5612F}" vid="{CDBBBC30-BB81-40D5-8598-65EFC9D194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BF7A8FE400846AF35DA2CD8EEDA81" ma:contentTypeVersion="0" ma:contentTypeDescription="Create a new document." ma:contentTypeScope="" ma:versionID="b6a98055f3bb2f021066c1a5d79f2b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AB69E69-A8E1-49B0-96E0-655CA8F24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53777EF-3495-4C5A-98C5-A42A14CFD9CE}">
  <ds:schemaRefs>
    <ds:schemaRef ds:uri="http://schemas.microsoft.com/sharepoint/v3/contenttype/forms"/>
  </ds:schemaRefs>
</ds:datastoreItem>
</file>

<file path=customXml/itemProps3.xml><?xml version="1.0" encoding="utf-8"?>
<ds:datastoreItem xmlns:ds="http://schemas.openxmlformats.org/officeDocument/2006/customXml" ds:itemID="{25411BAA-5273-450C-8A36-0505443C0ACC}">
  <ds:schemaRef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752</TotalTime>
  <Words>1100</Words>
  <Application>Microsoft Office PowerPoint</Application>
  <PresentationFormat>On-screen Show (4:3)</PresentationFormat>
  <Paragraphs>128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Pitmans Law PPT template</vt:lpstr>
      <vt:lpstr>Insurance Institute of Southampton CII GDPR: The Insurance Industry Perspective</vt:lpstr>
      <vt:lpstr>Learning outcomes</vt:lpstr>
      <vt:lpstr>GDPR: The Insurance Industry Perspective</vt:lpstr>
      <vt:lpstr>General overview</vt:lpstr>
      <vt:lpstr>Main Provisions: Personal Data</vt:lpstr>
      <vt:lpstr>Main Provisions: Lawful processing</vt:lpstr>
      <vt:lpstr>Lawful processing (cont.) - Consent</vt:lpstr>
      <vt:lpstr>Main provisions: Risk Based</vt:lpstr>
      <vt:lpstr>Main Provisions: Breach notification</vt:lpstr>
      <vt:lpstr>Any Questions?</vt:lpstr>
      <vt:lpstr>The Impact on Businesses? Getting ready with… D… P… R…</vt:lpstr>
      <vt:lpstr>Business Impact: Data discovery</vt:lpstr>
      <vt:lpstr>Business Impact: Policies for Compliance</vt:lpstr>
      <vt:lpstr>Business Impact: Records</vt:lpstr>
      <vt:lpstr>GDPR &amp; Insurance</vt:lpstr>
      <vt:lpstr>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Operandi</dc:creator>
  <cp:lastModifiedBy>Adam Clarke</cp:lastModifiedBy>
  <cp:revision>43</cp:revision>
  <cp:lastPrinted>2017-09-19T16:43:12Z</cp:lastPrinted>
  <dcterms:created xsi:type="dcterms:W3CDTF">2017-02-10T14:44:16Z</dcterms:created>
  <dcterms:modified xsi:type="dcterms:W3CDTF">2018-03-08T16:38:19Z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0x0101001FABF7A8FE400846AF35DA2CD8EEDA81</vt:lpwstr>
  </property>
</Properties>
</file>