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74" r:id="rId4"/>
    <p:sldId id="258" r:id="rId5"/>
    <p:sldId id="259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60" r:id="rId15"/>
    <p:sldId id="283" r:id="rId16"/>
    <p:sldId id="261" r:id="rId17"/>
    <p:sldId id="284" r:id="rId18"/>
    <p:sldId id="285" r:id="rId19"/>
    <p:sldId id="286" r:id="rId20"/>
    <p:sldId id="264" r:id="rId21"/>
    <p:sldId id="288" r:id="rId22"/>
    <p:sldId id="267" r:id="rId23"/>
    <p:sldId id="287" r:id="rId2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206A"/>
    <a:srgbClr val="612A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58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2755" y="29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9" y="2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2DC3F575-0693-4988-9F63-18BF41A38F73}" type="datetimeFigureOut">
              <a:rPr lang="en-GB"/>
              <a:pPr>
                <a:defRPr/>
              </a:pPr>
              <a:t>06/05/2018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9" y="9428165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79900B09-C7A6-443F-8344-1E81A8C71C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122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058" cy="4984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530" y="2"/>
            <a:ext cx="2946058" cy="4984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3D0A79-C2FE-4C3F-9795-5FECD83E8120}" type="datetimeFigureOut">
              <a:rPr lang="en-GB" smtClean="0"/>
              <a:t>06/05/2018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42" y="4777864"/>
            <a:ext cx="5438792" cy="390852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220"/>
            <a:ext cx="2946058" cy="4984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530" y="9428220"/>
            <a:ext cx="2946058" cy="4984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1982F-B7EB-4DD9-AB74-2F29839D0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002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1982F-B7EB-4DD9-AB74-2F29839D083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6159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1982F-B7EB-4DD9-AB74-2F29839D0839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9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1982F-B7EB-4DD9-AB74-2F29839D083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868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As busy</a:t>
            </a:r>
            <a:r>
              <a:rPr lang="en-GB" baseline="0" dirty="0"/>
              <a:t> professionals, it appears to be bizarre that we do things without any form of a plan to support why we do them and would struggle to link the activity to anything virtuous.</a:t>
            </a:r>
          </a:p>
          <a:p>
            <a:endParaRPr lang="en-GB" baseline="0" dirty="0"/>
          </a:p>
          <a:p>
            <a:r>
              <a:rPr lang="en-GB" altLang="en-US" sz="1200" dirty="0"/>
              <a:t>For years I have seen people rushing off to attend activity ‘in the name of CPD’ that does not appear to remotely have anything to do with their day job – and I believe this to be a waste of energy.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1982F-B7EB-4DD9-AB74-2F29839D083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491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1982F-B7EB-4DD9-AB74-2F29839D083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729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1982F-B7EB-4DD9-AB74-2F29839D083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287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1982F-B7EB-4DD9-AB74-2F29839D083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3443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1982F-B7EB-4DD9-AB74-2F29839D0839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0123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1982F-B7EB-4DD9-AB74-2F29839D0839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8695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1982F-B7EB-4DD9-AB74-2F29839D0839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245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E5B38-1DE0-44B3-B8A1-DBA66719AF81}" type="datetimeFigureOut">
              <a:rPr lang="en-GB"/>
              <a:pPr>
                <a:defRPr/>
              </a:pPr>
              <a:t>06/05/2018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D6064-839D-4765-BFD0-0460882CC2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106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00A27-2F36-4C39-8A84-AC22DFF66B84}" type="datetimeFigureOut">
              <a:rPr lang="en-GB"/>
              <a:pPr>
                <a:defRPr/>
              </a:pPr>
              <a:t>06/05/2018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1A03A-44D3-4E70-9A4F-6863033165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828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41AAB-368A-456B-BB44-705880FD726F}" type="datetimeFigureOut">
              <a:rPr lang="en-GB"/>
              <a:pPr>
                <a:defRPr/>
              </a:pPr>
              <a:t>06/05/2018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B5163-108B-4966-A5ED-E22AF205C3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629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369F7-9060-4F38-AC64-5FA9DB3D3BC7}" type="datetimeFigureOut">
              <a:rPr lang="en-GB"/>
              <a:pPr>
                <a:defRPr/>
              </a:pPr>
              <a:t>06/05/2018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6157C-3CAF-452C-B957-F31F1F9277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687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B20C9-9FF1-4AAC-B4C0-91DCE5E80B37}" type="datetimeFigureOut">
              <a:rPr lang="en-GB"/>
              <a:pPr>
                <a:defRPr/>
              </a:pPr>
              <a:t>06/05/2018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EFDBD-AEF8-41E3-83CB-43E79EDAA1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60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44274-482F-4C9A-833D-7AECD245F529}" type="datetimeFigureOut">
              <a:rPr lang="en-GB"/>
              <a:pPr>
                <a:defRPr/>
              </a:pPr>
              <a:t>06/05/2018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02819-01A6-41F0-8725-C1F01EF290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277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C2BA8-5E82-4B62-A4CD-058A50553CD1}" type="datetimeFigureOut">
              <a:rPr lang="en-GB"/>
              <a:pPr>
                <a:defRPr/>
              </a:pPr>
              <a:t>06/05/2018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D6130-6047-47DB-BF98-8C4B4EDAD7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08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CA906-65BB-47CF-979A-429BBDE2DCCF}" type="datetimeFigureOut">
              <a:rPr lang="en-GB"/>
              <a:pPr>
                <a:defRPr/>
              </a:pPr>
              <a:t>06/05/2018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C05FA-ADF2-4D1B-9540-496EE6D16D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036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E4904-722B-4AB7-8C0D-D26E7CA0C2E2}" type="datetimeFigureOut">
              <a:rPr lang="en-GB"/>
              <a:pPr>
                <a:defRPr/>
              </a:pPr>
              <a:t>06/05/2018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9A25D-1377-45FA-8204-91BAECE613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12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2FCB1-4BE8-4100-9C07-2B154FD3F662}" type="datetimeFigureOut">
              <a:rPr lang="en-GB"/>
              <a:pPr>
                <a:defRPr/>
              </a:pPr>
              <a:t>06/05/2018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9DE74-66D7-485A-9C08-57B422DD55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633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8152F-3B13-454C-923B-2831BFF13E72}" type="datetimeFigureOut">
              <a:rPr lang="en-GB"/>
              <a:pPr>
                <a:defRPr/>
              </a:pPr>
              <a:t>06/05/2018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E01EC-5EAA-4BB2-9906-0E0EEB197D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476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33E20-E047-4259-A6D5-42E581FF2B22}" type="datetimeFigureOut">
              <a:rPr lang="en-GB"/>
              <a:pPr>
                <a:defRPr/>
              </a:pPr>
              <a:t>06/05/2018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5700C-43DE-4EF0-84F7-4583CCE0E4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120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528689-D29D-4C27-AE5B-17EA8469A92F}" type="datetimeFigureOut">
              <a:rPr lang="en-GB"/>
              <a:pPr>
                <a:defRPr/>
              </a:pPr>
              <a:t>06/05/2018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D45481-4914-491D-826D-BDFA0176E7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1" name="Picture 4" descr="\\d-lcy-dc2\data\Users\B18669\My Pictures\cpd 2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0480" y="0"/>
            <a:ext cx="792088" cy="79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A close up of a logo&#10;&#10;Description generated with very high confidence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5079" y="5610668"/>
            <a:ext cx="708025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73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0" y="87885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/>
              <a:t>Continued Professional Development</a:t>
            </a:r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0" y="3791942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altLang="en-US" sz="3200" b="1" i="1" dirty="0">
                <a:solidFill>
                  <a:srgbClr val="FF0000"/>
                </a:solidFill>
              </a:rPr>
              <a:t>How to satisfy your Continuous Professional Development requirements “without losing Sleep”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096" y="5928146"/>
            <a:ext cx="29431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Geoff Fenwick </a:t>
            </a:r>
            <a:r>
              <a:rPr lang="en-GB" dirty="0" err="1"/>
              <a:t>FInstSMM</a:t>
            </a:r>
            <a:r>
              <a:rPr lang="en-GB" dirty="0"/>
              <a:t> ACII</a:t>
            </a:r>
          </a:p>
          <a:p>
            <a:r>
              <a:rPr lang="en-GB" dirty="0"/>
              <a:t>Chartered Insurer</a:t>
            </a:r>
          </a:p>
          <a:p>
            <a:r>
              <a:rPr lang="en-GB" dirty="0"/>
              <a:t>President, Sheffield CII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549" y="1991913"/>
            <a:ext cx="2631926" cy="175142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PDP stage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/>
              <a:t>Action</a:t>
            </a:r>
            <a:r>
              <a:rPr lang="en-GB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700808"/>
            <a:ext cx="2847975" cy="1600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9552" y="3068960"/>
            <a:ext cx="7555530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Try and identify :</a:t>
            </a:r>
          </a:p>
          <a:p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The best way of satisfying your plan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The stages of the journey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The methods that you can access and use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/>
          </a:p>
          <a:p>
            <a:endParaRPr lang="en-GB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395568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PDP stage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229600" cy="4525963"/>
          </a:xfrm>
        </p:spPr>
        <p:txBody>
          <a:bodyPr/>
          <a:lstStyle/>
          <a:p>
            <a:r>
              <a:rPr lang="en-GB" u="sng" dirty="0"/>
              <a:t>Evaluate &amp; Review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780" y="1700808"/>
            <a:ext cx="2857500" cy="1600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528" y="2780928"/>
            <a:ext cx="8090613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Aim for 5 goals</a:t>
            </a:r>
          </a:p>
          <a:p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Some of them should be one off things to do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Others medium term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Some can roll from year to year.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Review it regularly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/>
          </a:p>
          <a:p>
            <a:endParaRPr lang="en-GB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505727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PDP example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174652"/>
              </p:ext>
            </p:extLst>
          </p:nvPr>
        </p:nvGraphicFramePr>
        <p:xfrm>
          <a:off x="467544" y="1268760"/>
          <a:ext cx="8229600" cy="1607403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896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298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074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7F7F7F"/>
                          </a:solidFill>
                          <a:effectLst/>
                          <a:latin typeface="Helvetica"/>
                          <a:ea typeface="Times New Roman"/>
                          <a:cs typeface="Arial"/>
                        </a:rPr>
                        <a:t>What are your personal &amp; career aspirations?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800" b="1" dirty="0">
                          <a:solidFill>
                            <a:srgbClr val="365F91"/>
                          </a:solidFill>
                          <a:effectLst/>
                          <a:latin typeface="Helvetica"/>
                          <a:ea typeface="Times New Roman"/>
                          <a:cs typeface="Arial"/>
                        </a:rPr>
                        <a:t> ?</a:t>
                      </a:r>
                      <a:endParaRPr lang="en-GB" sz="4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365F91"/>
                          </a:solidFill>
                          <a:effectLst/>
                          <a:latin typeface="Helvetica"/>
                          <a:ea typeface="Times New Roman"/>
                          <a:cs typeface="Arial"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365F91"/>
                          </a:solidFill>
                          <a:effectLst/>
                          <a:latin typeface="Helvetica"/>
                          <a:ea typeface="Times New Roman"/>
                          <a:cs typeface="Arial"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365F91"/>
                          </a:solidFill>
                          <a:effectLst/>
                          <a:latin typeface="Helvetica"/>
                          <a:ea typeface="Times New Roman"/>
                          <a:cs typeface="Arial"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099" marR="58099" marT="0" marB="0">
                    <a:lnL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>
                          <a:solidFill>
                            <a:srgbClr val="365F91"/>
                          </a:solidFill>
                          <a:effectLst/>
                          <a:latin typeface="Helvetica"/>
                          <a:ea typeface="Times New Roman"/>
                          <a:cs typeface="Arial"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099" marR="58099" marT="0" marB="0">
                    <a:lnL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7F7F7F"/>
                          </a:solidFill>
                          <a:effectLst/>
                          <a:latin typeface="Helvetica"/>
                          <a:ea typeface="Times New Roman"/>
                          <a:cs typeface="Arial"/>
                        </a:rPr>
                        <a:t>How will your PDP help you progress your career?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800" b="1" dirty="0">
                          <a:solidFill>
                            <a:srgbClr val="365F91"/>
                          </a:solidFill>
                          <a:effectLst/>
                          <a:latin typeface="Helvetica"/>
                          <a:ea typeface="Times New Roman"/>
                          <a:cs typeface="Arial"/>
                        </a:rPr>
                        <a:t>?</a:t>
                      </a:r>
                      <a:endParaRPr lang="en-GB" sz="4800" dirty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099" marR="58099" marT="0" marB="0">
                    <a:lnL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9512" y="3356992"/>
            <a:ext cx="424084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To grow into a bigger role – HOW?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To keep up with technical developments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To learn specific new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To maintain my knowledge – HOW?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To take on new systems 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To expand your product knowledge</a:t>
            </a:r>
          </a:p>
        </p:txBody>
      </p:sp>
    </p:spTree>
    <p:extLst>
      <p:ext uri="{BB962C8B-B14F-4D97-AF65-F5344CB8AC3E}">
        <p14:creationId xmlns:p14="http://schemas.microsoft.com/office/powerpoint/2010/main" val="3048149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Now that you have a plan…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Remember the objectives to :</a:t>
            </a:r>
          </a:p>
          <a:p>
            <a:endParaRPr lang="en-GB" dirty="0"/>
          </a:p>
          <a:p>
            <a:r>
              <a:rPr lang="en-GB" dirty="0"/>
              <a:t>Complete a minimum of 35 hours of CPD in 12 months</a:t>
            </a:r>
          </a:p>
          <a:p>
            <a:endParaRPr lang="en-GB" dirty="0"/>
          </a:p>
          <a:p>
            <a:r>
              <a:rPr lang="en-GB" dirty="0"/>
              <a:t>21 hours of which should be </a:t>
            </a:r>
            <a:r>
              <a:rPr lang="en-GB" dirty="0">
                <a:solidFill>
                  <a:srgbClr val="FF0000"/>
                </a:solidFill>
              </a:rPr>
              <a:t>Structured</a:t>
            </a:r>
          </a:p>
        </p:txBody>
      </p:sp>
    </p:spTree>
    <p:extLst>
      <p:ext uri="{BB962C8B-B14F-4D97-AF65-F5344CB8AC3E}">
        <p14:creationId xmlns:p14="http://schemas.microsoft.com/office/powerpoint/2010/main" val="2356638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Structured Activity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/>
          <a:lstStyle/>
          <a:p>
            <a:pPr eaLnBrk="1" hangingPunct="1"/>
            <a:r>
              <a:rPr lang="en-GB" altLang="en-US" sz="2800" dirty="0"/>
              <a:t>The undertaking of formal learning activity designed to meet a </a:t>
            </a:r>
            <a:r>
              <a:rPr lang="en-GB" altLang="en-US" sz="2800" b="1" dirty="0"/>
              <a:t>specific development need (</a:t>
            </a:r>
            <a:r>
              <a:rPr lang="en-GB" altLang="en-US" sz="2800" b="1" dirty="0">
                <a:solidFill>
                  <a:srgbClr val="FF0000"/>
                </a:solidFill>
              </a:rPr>
              <a:t>from your PDP?</a:t>
            </a:r>
            <a:r>
              <a:rPr lang="en-GB" altLang="en-US" sz="2800" b="1" dirty="0"/>
              <a:t>)</a:t>
            </a:r>
          </a:p>
          <a:p>
            <a:pPr eaLnBrk="1" hangingPunct="1"/>
            <a:endParaRPr lang="en-GB" altLang="en-US" sz="2800" b="1" dirty="0"/>
          </a:p>
          <a:p>
            <a:pPr eaLnBrk="1" hangingPunct="1"/>
            <a:r>
              <a:rPr lang="en-GB" sz="2800" dirty="0"/>
              <a:t>Has stated learning objectives and has activity designed to address these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Has some form of assessment or reflection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Addresses an identified learning need</a:t>
            </a:r>
            <a:endParaRPr lang="en-GB" altLang="en-US" sz="2800" b="1" dirty="0"/>
          </a:p>
          <a:p>
            <a:pPr eaLnBrk="1" hangingPunct="1"/>
            <a:endParaRPr lang="en-GB" altLang="en-US" sz="28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Structured CPD examples</a:t>
            </a:r>
          </a:p>
        </p:txBody>
      </p:sp>
      <p:sp>
        <p:nvSpPr>
          <p:cNvPr id="4" name="Oval 3"/>
          <p:cNvSpPr/>
          <p:nvPr/>
        </p:nvSpPr>
        <p:spPr>
          <a:xfrm>
            <a:off x="543744" y="1176579"/>
            <a:ext cx="172819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Training courses &amp; workshops</a:t>
            </a:r>
          </a:p>
        </p:txBody>
      </p:sp>
      <p:sp>
        <p:nvSpPr>
          <p:cNvPr id="6" name="Oval 5"/>
          <p:cNvSpPr/>
          <p:nvPr/>
        </p:nvSpPr>
        <p:spPr>
          <a:xfrm>
            <a:off x="2631976" y="1196752"/>
            <a:ext cx="172819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Conferences Seminars &amp; Webinars</a:t>
            </a:r>
          </a:p>
        </p:txBody>
      </p:sp>
      <p:sp>
        <p:nvSpPr>
          <p:cNvPr id="15" name="Oval 14"/>
          <p:cNvSpPr/>
          <p:nvPr/>
        </p:nvSpPr>
        <p:spPr>
          <a:xfrm>
            <a:off x="4720208" y="1176579"/>
            <a:ext cx="172819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Exams and Tests</a:t>
            </a:r>
          </a:p>
        </p:txBody>
      </p:sp>
      <p:sp>
        <p:nvSpPr>
          <p:cNvPr id="16" name="Oval 15"/>
          <p:cNvSpPr/>
          <p:nvPr/>
        </p:nvSpPr>
        <p:spPr>
          <a:xfrm>
            <a:off x="6808440" y="1177278"/>
            <a:ext cx="172819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On the Job Training</a:t>
            </a:r>
          </a:p>
        </p:txBody>
      </p:sp>
      <p:sp>
        <p:nvSpPr>
          <p:cNvPr id="17" name="Oval 16"/>
          <p:cNvSpPr/>
          <p:nvPr/>
        </p:nvSpPr>
        <p:spPr>
          <a:xfrm>
            <a:off x="539552" y="2832763"/>
            <a:ext cx="172819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Internal Training</a:t>
            </a:r>
          </a:p>
        </p:txBody>
      </p:sp>
      <p:sp>
        <p:nvSpPr>
          <p:cNvPr id="18" name="Oval 17"/>
          <p:cNvSpPr/>
          <p:nvPr/>
        </p:nvSpPr>
        <p:spPr>
          <a:xfrm>
            <a:off x="2627784" y="2852936"/>
            <a:ext cx="172819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Training for others</a:t>
            </a:r>
          </a:p>
        </p:txBody>
      </p:sp>
      <p:sp>
        <p:nvSpPr>
          <p:cNvPr id="19" name="Oval 18"/>
          <p:cNvSpPr/>
          <p:nvPr/>
        </p:nvSpPr>
        <p:spPr>
          <a:xfrm>
            <a:off x="4716016" y="2832763"/>
            <a:ext cx="172819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Self Managed Learning</a:t>
            </a:r>
          </a:p>
        </p:txBody>
      </p:sp>
      <p:sp>
        <p:nvSpPr>
          <p:cNvPr id="20" name="Oval 19"/>
          <p:cNvSpPr/>
          <p:nvPr/>
        </p:nvSpPr>
        <p:spPr>
          <a:xfrm>
            <a:off x="6804248" y="2833462"/>
            <a:ext cx="172819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 Learning</a:t>
            </a:r>
          </a:p>
        </p:txBody>
      </p:sp>
      <p:sp>
        <p:nvSpPr>
          <p:cNvPr id="21" name="Oval 20"/>
          <p:cNvSpPr/>
          <p:nvPr/>
        </p:nvSpPr>
        <p:spPr>
          <a:xfrm>
            <a:off x="539552" y="4488947"/>
            <a:ext cx="172819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Exam Setting &amp; Marking</a:t>
            </a:r>
          </a:p>
        </p:txBody>
      </p:sp>
      <p:sp>
        <p:nvSpPr>
          <p:cNvPr id="22" name="Oval 21"/>
          <p:cNvSpPr/>
          <p:nvPr/>
        </p:nvSpPr>
        <p:spPr>
          <a:xfrm>
            <a:off x="2627784" y="4509120"/>
            <a:ext cx="172819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Technical Authorship</a:t>
            </a:r>
          </a:p>
        </p:txBody>
      </p:sp>
      <p:sp>
        <p:nvSpPr>
          <p:cNvPr id="23" name="Oval 22"/>
          <p:cNvSpPr/>
          <p:nvPr/>
        </p:nvSpPr>
        <p:spPr>
          <a:xfrm>
            <a:off x="4716016" y="4488947"/>
            <a:ext cx="172819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Pro Bono or Voluntary work</a:t>
            </a:r>
          </a:p>
        </p:txBody>
      </p:sp>
      <p:sp>
        <p:nvSpPr>
          <p:cNvPr id="24" name="Oval 23"/>
          <p:cNvSpPr/>
          <p:nvPr/>
        </p:nvSpPr>
        <p:spPr>
          <a:xfrm>
            <a:off x="6804248" y="4489646"/>
            <a:ext cx="172819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Regional Network or trade body work</a:t>
            </a:r>
          </a:p>
        </p:txBody>
      </p:sp>
    </p:spTree>
    <p:extLst>
      <p:ext uri="{BB962C8B-B14F-4D97-AF65-F5344CB8AC3E}">
        <p14:creationId xmlns:p14="http://schemas.microsoft.com/office/powerpoint/2010/main" val="239630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Unstructured Activity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/>
              <a:t>Activity which does not have stated learning objective and supporting activity and assessments designed to reinforce these. </a:t>
            </a:r>
          </a:p>
          <a:p>
            <a:pPr eaLnBrk="1" hangingPunct="1"/>
            <a:endParaRPr lang="en-GB" dirty="0"/>
          </a:p>
          <a:p>
            <a:pPr eaLnBrk="1" hangingPunct="1"/>
            <a:r>
              <a:rPr lang="en-GB" dirty="0"/>
              <a:t>Activity may cover some of your identified learning points but typically ‘incidentally’.</a:t>
            </a:r>
            <a:endParaRPr lang="en-GB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Unstructured CPD examples</a:t>
            </a:r>
          </a:p>
        </p:txBody>
      </p:sp>
      <p:sp>
        <p:nvSpPr>
          <p:cNvPr id="4" name="Oval 3"/>
          <p:cNvSpPr/>
          <p:nvPr/>
        </p:nvSpPr>
        <p:spPr>
          <a:xfrm>
            <a:off x="897856" y="2079105"/>
            <a:ext cx="1940024" cy="1460333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Formal Discussions &amp; Meetings</a:t>
            </a:r>
          </a:p>
        </p:txBody>
      </p:sp>
      <p:sp>
        <p:nvSpPr>
          <p:cNvPr id="5" name="Oval 4"/>
          <p:cNvSpPr/>
          <p:nvPr/>
        </p:nvSpPr>
        <p:spPr>
          <a:xfrm>
            <a:off x="3562152" y="2099279"/>
            <a:ext cx="1940024" cy="1460333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Reading &amp; Watching</a:t>
            </a:r>
          </a:p>
        </p:txBody>
      </p:sp>
      <p:sp>
        <p:nvSpPr>
          <p:cNvPr id="6" name="Oval 5"/>
          <p:cNvSpPr/>
          <p:nvPr/>
        </p:nvSpPr>
        <p:spPr>
          <a:xfrm>
            <a:off x="6232376" y="2112683"/>
            <a:ext cx="1940024" cy="1460333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Mentoring</a:t>
            </a:r>
          </a:p>
        </p:txBody>
      </p:sp>
      <p:sp>
        <p:nvSpPr>
          <p:cNvPr id="7" name="Oval 6"/>
          <p:cNvSpPr/>
          <p:nvPr/>
        </p:nvSpPr>
        <p:spPr>
          <a:xfrm>
            <a:off x="3562152" y="4241253"/>
            <a:ext cx="1940024" cy="1460333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Anything without a learning objective</a:t>
            </a:r>
          </a:p>
        </p:txBody>
      </p:sp>
    </p:spTree>
    <p:extLst>
      <p:ext uri="{BB962C8B-B14F-4D97-AF65-F5344CB8AC3E}">
        <p14:creationId xmlns:p14="http://schemas.microsoft.com/office/powerpoint/2010/main" val="419706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Reflective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229600" cy="1125689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This is the glue that sticks most of what we have spoken about together.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5796136" y="1916832"/>
            <a:ext cx="3240360" cy="2808312"/>
            <a:chOff x="4932040" y="2492896"/>
            <a:chExt cx="3240360" cy="2808312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307" t="9302" r="18462"/>
            <a:stretch/>
          </p:blipFill>
          <p:spPr>
            <a:xfrm>
              <a:off x="4932040" y="2492896"/>
              <a:ext cx="3240360" cy="2808312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 rot="19196585">
              <a:off x="5857931" y="3338917"/>
              <a:ext cx="148149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rgbClr val="FF0000"/>
                  </a:solidFill>
                  <a:latin typeface="AR DESTINE" panose="02000000000000000000" pitchFamily="2" charset="0"/>
                </a:rPr>
                <a:t>REFLECTIVE</a:t>
              </a:r>
            </a:p>
            <a:p>
              <a:r>
                <a:rPr lang="en-GB" b="1" dirty="0">
                  <a:solidFill>
                    <a:srgbClr val="FF0000"/>
                  </a:solidFill>
                  <a:latin typeface="AR DESTINE" panose="02000000000000000000" pitchFamily="2" charset="0"/>
                </a:rPr>
                <a:t>STATEMENT</a:t>
              </a:r>
            </a:p>
            <a:p>
              <a:r>
                <a:rPr lang="en-GB" b="1" dirty="0">
                  <a:solidFill>
                    <a:srgbClr val="FF0000"/>
                  </a:solidFill>
                  <a:latin typeface="AR DESTINE" panose="02000000000000000000" pitchFamily="2" charset="0"/>
                </a:rPr>
                <a:t>GLUE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03884" y="2985914"/>
            <a:ext cx="6860404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GB" sz="3200" dirty="0"/>
              <a:t>What can you do now that you</a:t>
            </a:r>
          </a:p>
          <a:p>
            <a:pPr marL="0" indent="0">
              <a:buNone/>
            </a:pPr>
            <a:r>
              <a:rPr lang="en-GB" sz="3200" dirty="0"/>
              <a:t>couldn’t do before?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/>
              <a:t>Did it meet your training needs?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/>
              <a:t>How has it benefited me professionally?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1704987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Reflective Statement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It’s all about Biomass boilers really……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557461"/>
            <a:ext cx="5657642" cy="3751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2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b="1" dirty="0"/>
              <a:t>Objectives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919261"/>
            <a:ext cx="9036050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GB" altLang="en-US" sz="2400" dirty="0"/>
              <a:t>By the end of this session you should be able to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GB" altLang="en-US" sz="1400" dirty="0"/>
          </a:p>
          <a:p>
            <a:pPr eaLnBrk="1" hangingPunct="1">
              <a:buBlip>
                <a:blip r:embed="rId3"/>
              </a:buBlip>
              <a:defRPr/>
            </a:pPr>
            <a:r>
              <a:rPr lang="en-GB" altLang="en-US" sz="2400" dirty="0"/>
              <a:t>Have a clear understanding of the CPD requirements of the CII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GB" altLang="en-US" sz="2000" dirty="0"/>
          </a:p>
          <a:p>
            <a:pPr eaLnBrk="1" hangingPunct="1">
              <a:buBlip>
                <a:blip r:embed="rId3"/>
              </a:buBlip>
              <a:defRPr/>
            </a:pPr>
            <a:r>
              <a:rPr lang="en-GB" altLang="en-US" sz="2400" dirty="0"/>
              <a:t>Be able to build a </a:t>
            </a:r>
            <a:r>
              <a:rPr lang="en-GB" altLang="en-US" sz="2400" dirty="0" err="1"/>
              <a:t>PDP</a:t>
            </a:r>
            <a:r>
              <a:rPr lang="en-GB" altLang="en-US" sz="2400" dirty="0"/>
              <a:t> and be able to link your CPD activity to it</a:t>
            </a:r>
          </a:p>
          <a:p>
            <a:pPr marL="0" indent="0" eaLnBrk="1" hangingPunct="1">
              <a:buNone/>
              <a:defRPr/>
            </a:pPr>
            <a:endParaRPr lang="en-GB" altLang="en-US" sz="2000" dirty="0"/>
          </a:p>
          <a:p>
            <a:pPr eaLnBrk="1" hangingPunct="1">
              <a:buBlip>
                <a:blip r:embed="rId3"/>
              </a:buBlip>
              <a:defRPr/>
            </a:pPr>
            <a:r>
              <a:rPr lang="en-GB" altLang="en-US" sz="2400" dirty="0"/>
              <a:t>Understand how to link CPD with your training needs</a:t>
            </a:r>
          </a:p>
          <a:p>
            <a:pPr marL="0" indent="0" eaLnBrk="1" hangingPunct="1">
              <a:buNone/>
              <a:defRPr/>
            </a:pPr>
            <a:endParaRPr lang="en-GB" altLang="en-US" sz="2400" dirty="0"/>
          </a:p>
          <a:p>
            <a:pPr eaLnBrk="1" hangingPunct="1">
              <a:buBlip>
                <a:blip r:embed="rId3"/>
              </a:buBlip>
              <a:defRPr/>
            </a:pPr>
            <a:r>
              <a:rPr lang="en-GB" altLang="en-US" sz="2400" dirty="0"/>
              <a:t>Be confident that the activity you undertake is appropriate</a:t>
            </a:r>
            <a:endParaRPr lang="en-GB" altLang="en-US" sz="2000" dirty="0"/>
          </a:p>
          <a:p>
            <a:pPr marL="0" indent="0" eaLnBrk="1" hangingPunct="1">
              <a:buNone/>
              <a:defRPr/>
            </a:pPr>
            <a:endParaRPr lang="en-GB" altLang="en-US" sz="2000" dirty="0"/>
          </a:p>
          <a:p>
            <a:pPr eaLnBrk="1" hangingPunct="1">
              <a:buBlip>
                <a:blip r:embed="rId3"/>
              </a:buBlip>
              <a:defRPr/>
            </a:pPr>
            <a:r>
              <a:rPr lang="en-GB" altLang="en-US" sz="2400" dirty="0"/>
              <a:t>Be able to differentiate between Structured and Non-Structured activity</a:t>
            </a:r>
          </a:p>
          <a:p>
            <a:pPr marL="0" indent="0" eaLnBrk="1" hangingPunct="1">
              <a:buNone/>
              <a:defRPr/>
            </a:pPr>
            <a:endParaRPr lang="en-GB" altLang="en-US" sz="1200" dirty="0"/>
          </a:p>
          <a:p>
            <a:pPr eaLnBrk="1" hangingPunct="1">
              <a:buBlip>
                <a:blip r:embed="rId3"/>
              </a:buBlip>
              <a:defRPr/>
            </a:pPr>
            <a:r>
              <a:rPr lang="en-GB" altLang="en-US" sz="2400" dirty="0"/>
              <a:t>Be able to write a reflective statement</a:t>
            </a:r>
          </a:p>
          <a:p>
            <a:pPr eaLnBrk="1" hangingPunct="1">
              <a:buFont typeface="Arial" charset="0"/>
              <a:buBlip>
                <a:blip r:embed="rId4"/>
              </a:buBlip>
              <a:defRPr/>
            </a:pPr>
            <a:endParaRPr lang="en-GB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How to record it…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CII CPD Planning &amp; Recording Tool</a:t>
            </a:r>
          </a:p>
          <a:p>
            <a:pPr eaLnBrk="1" hangingPunct="1"/>
            <a:endParaRPr lang="en-GB" altLang="en-US" sz="2000" dirty="0"/>
          </a:p>
          <a:p>
            <a:pPr eaLnBrk="1" hangingPunct="1"/>
            <a:r>
              <a:rPr lang="en-GB" altLang="en-US" dirty="0"/>
              <a:t>Broker, Insurance, Finance &amp; Mortgage Assess &amp; CPD Essentials.</a:t>
            </a:r>
          </a:p>
          <a:p>
            <a:pPr marL="400050" lvl="1" indent="0" eaLnBrk="1" hangingPunct="1">
              <a:buNone/>
            </a:pPr>
            <a:endParaRPr lang="en-GB" altLang="en-US" sz="2000" dirty="0"/>
          </a:p>
          <a:p>
            <a:pPr marL="457200" indent="-457200" eaLnBrk="1" hangingPunct="1"/>
            <a:r>
              <a:rPr lang="en-GB" altLang="en-US" dirty="0"/>
              <a:t>Employer CPD record</a:t>
            </a:r>
          </a:p>
          <a:p>
            <a:pPr marL="457200" indent="-457200" eaLnBrk="1" hangingPunct="1"/>
            <a:endParaRPr lang="en-GB" altLang="en-US" sz="2000" dirty="0"/>
          </a:p>
          <a:p>
            <a:pPr marL="457200" indent="-457200" eaLnBrk="1" hangingPunct="1"/>
            <a:r>
              <a:rPr lang="en-GB" altLang="en-US" dirty="0"/>
              <a:t>CII paper record</a:t>
            </a:r>
          </a:p>
          <a:p>
            <a:pPr marL="457200" indent="-457200" eaLnBrk="1" hangingPunct="1"/>
            <a:endParaRPr lang="en-GB" altLang="en-US" sz="2000" dirty="0"/>
          </a:p>
          <a:p>
            <a:pPr marL="457200" indent="-457200" eaLnBrk="1" hangingPunct="1"/>
            <a:r>
              <a:rPr lang="en-GB" altLang="en-US" dirty="0"/>
              <a:t>Ideally in an electronic format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pPr lvl="0" eaLnBrk="1" hangingPunct="1">
              <a:buBlip>
                <a:blip r:embed="rId2"/>
              </a:buBlip>
              <a:defRPr/>
            </a:pPr>
            <a:r>
              <a:rPr lang="en-GB" altLang="en-US" sz="2400" dirty="0">
                <a:solidFill>
                  <a:prstClr val="black"/>
                </a:solidFill>
              </a:rPr>
              <a:t>We now have a clear understanding of the CPD requirements of the CII</a:t>
            </a:r>
          </a:p>
          <a:p>
            <a:pPr marL="0" lvl="0" indent="0" eaLnBrk="1" hangingPunct="1">
              <a:buNone/>
              <a:defRPr/>
            </a:pPr>
            <a:endParaRPr lang="en-GB" altLang="en-US" sz="2000" dirty="0">
              <a:solidFill>
                <a:prstClr val="black"/>
              </a:solidFill>
            </a:endParaRPr>
          </a:p>
          <a:p>
            <a:pPr lvl="0" eaLnBrk="1" hangingPunct="1">
              <a:buBlip>
                <a:blip r:embed="rId2"/>
              </a:buBlip>
              <a:defRPr/>
            </a:pPr>
            <a:r>
              <a:rPr lang="en-GB" altLang="en-US" sz="2400" dirty="0">
                <a:solidFill>
                  <a:prstClr val="black"/>
                </a:solidFill>
              </a:rPr>
              <a:t>We can build a PDP and be able to link your CPD activity to it</a:t>
            </a:r>
          </a:p>
          <a:p>
            <a:pPr marL="0" lvl="0" indent="0" eaLnBrk="1" hangingPunct="1">
              <a:buNone/>
              <a:defRPr/>
            </a:pPr>
            <a:endParaRPr lang="en-GB" altLang="en-US" sz="2000" dirty="0">
              <a:solidFill>
                <a:prstClr val="black"/>
              </a:solidFill>
            </a:endParaRPr>
          </a:p>
          <a:p>
            <a:pPr lvl="0" eaLnBrk="1" hangingPunct="1">
              <a:buBlip>
                <a:blip r:embed="rId2"/>
              </a:buBlip>
              <a:defRPr/>
            </a:pPr>
            <a:r>
              <a:rPr lang="en-GB" altLang="en-US" sz="2400" dirty="0">
                <a:solidFill>
                  <a:prstClr val="black"/>
                </a:solidFill>
              </a:rPr>
              <a:t>We can understand how to link CPD with your training needs</a:t>
            </a:r>
          </a:p>
          <a:p>
            <a:pPr marL="0" lvl="0" indent="0" eaLnBrk="1" hangingPunct="1">
              <a:buNone/>
              <a:defRPr/>
            </a:pPr>
            <a:endParaRPr lang="en-GB" altLang="en-US" sz="2400" dirty="0">
              <a:solidFill>
                <a:prstClr val="black"/>
              </a:solidFill>
            </a:endParaRPr>
          </a:p>
          <a:p>
            <a:pPr lvl="0" eaLnBrk="1" hangingPunct="1">
              <a:buBlip>
                <a:blip r:embed="rId2"/>
              </a:buBlip>
              <a:defRPr/>
            </a:pPr>
            <a:r>
              <a:rPr lang="en-GB" altLang="en-US" sz="2400" dirty="0">
                <a:solidFill>
                  <a:prstClr val="black"/>
                </a:solidFill>
              </a:rPr>
              <a:t>We can be confident that the activity we undertake is appropriate</a:t>
            </a:r>
            <a:endParaRPr lang="en-GB" altLang="en-US" sz="2000" dirty="0">
              <a:solidFill>
                <a:prstClr val="black"/>
              </a:solidFill>
            </a:endParaRPr>
          </a:p>
          <a:p>
            <a:pPr marL="0" lvl="0" indent="0" eaLnBrk="1" hangingPunct="1">
              <a:buNone/>
              <a:defRPr/>
            </a:pPr>
            <a:endParaRPr lang="en-GB" altLang="en-US" sz="2000" dirty="0">
              <a:solidFill>
                <a:prstClr val="black"/>
              </a:solidFill>
            </a:endParaRPr>
          </a:p>
          <a:p>
            <a:pPr lvl="0" eaLnBrk="1" hangingPunct="1">
              <a:buBlip>
                <a:blip r:embed="rId2"/>
              </a:buBlip>
              <a:defRPr/>
            </a:pPr>
            <a:r>
              <a:rPr lang="en-GB" altLang="en-US" sz="2400" dirty="0">
                <a:solidFill>
                  <a:prstClr val="black"/>
                </a:solidFill>
              </a:rPr>
              <a:t>We can differentiate between Structured and Non-Structured activity</a:t>
            </a:r>
          </a:p>
          <a:p>
            <a:pPr marL="0" lvl="0" indent="0" eaLnBrk="1" hangingPunct="1">
              <a:buNone/>
              <a:defRPr/>
            </a:pPr>
            <a:endParaRPr lang="en-GB" altLang="en-US" sz="1200" dirty="0">
              <a:solidFill>
                <a:prstClr val="black"/>
              </a:solidFill>
            </a:endParaRPr>
          </a:p>
          <a:p>
            <a:pPr lvl="0" eaLnBrk="1" hangingPunct="1">
              <a:buBlip>
                <a:blip r:embed="rId2"/>
              </a:buBlip>
              <a:defRPr/>
            </a:pPr>
            <a:r>
              <a:rPr lang="en-GB" altLang="en-US" sz="2400" dirty="0">
                <a:solidFill>
                  <a:prstClr val="black"/>
                </a:solidFill>
              </a:rPr>
              <a:t>We can write a reflective statement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99102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to do if you get asked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will need to provide evidence of the CPD from the last 12 months.</a:t>
            </a:r>
          </a:p>
          <a:p>
            <a:endParaRPr lang="en-GB" sz="2400" dirty="0"/>
          </a:p>
          <a:p>
            <a:r>
              <a:rPr lang="en-GB" dirty="0"/>
              <a:t>Don’t ignore the request!</a:t>
            </a:r>
          </a:p>
          <a:p>
            <a:endParaRPr lang="en-GB" sz="2400" dirty="0"/>
          </a:p>
          <a:p>
            <a:r>
              <a:rPr lang="en-GB" dirty="0"/>
              <a:t>Be confident that if you follow the plan above, you will have plenty of virtuous activity to talk about….</a:t>
            </a:r>
          </a:p>
          <a:p>
            <a:endParaRPr lang="en-GB" sz="2400" dirty="0"/>
          </a:p>
          <a:p>
            <a:r>
              <a:rPr lang="en-GB" dirty="0"/>
              <a:t>Don’t have nightmares!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6948" y="2420888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7384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872" y="1157352"/>
            <a:ext cx="6683479" cy="47919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573016"/>
            <a:ext cx="302677" cy="4510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283" y="4058072"/>
            <a:ext cx="302677" cy="4510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459" y="3842048"/>
            <a:ext cx="302677" cy="4510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193976"/>
            <a:ext cx="302677" cy="4510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274096"/>
            <a:ext cx="302677" cy="45104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3259" y="4706144"/>
            <a:ext cx="302677" cy="4510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363" y="4994176"/>
            <a:ext cx="302677" cy="451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263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524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4400" b="1" dirty="0"/>
              <a:t>Background</a:t>
            </a:r>
            <a:endParaRPr lang="en-GB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7504" y="12687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919261"/>
            <a:ext cx="903605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Arial" pitchFamily="34" charset="0"/>
              <a:buNone/>
              <a:defRPr/>
            </a:pPr>
            <a:endParaRPr lang="en-GB" altLang="en-US" sz="1200" dirty="0"/>
          </a:p>
          <a:p>
            <a:pPr eaLnBrk="1" hangingPunct="1">
              <a:buBlip>
                <a:blip r:embed="rId4"/>
              </a:buBlip>
              <a:defRPr/>
            </a:pPr>
            <a:r>
              <a:rPr lang="en-GB" altLang="en-US" sz="2400" dirty="0"/>
              <a:t>The CII has a requirement that members skills and knowledge are kept up to date.</a:t>
            </a:r>
          </a:p>
          <a:p>
            <a:pPr eaLnBrk="1" hangingPunct="1">
              <a:buFont typeface="Arial" charset="0"/>
              <a:buBlip>
                <a:blip r:embed="rId5"/>
              </a:buBlip>
              <a:defRPr/>
            </a:pPr>
            <a:endParaRPr lang="en-GB" altLang="en-US" dirty="0"/>
          </a:p>
          <a:p>
            <a:pPr eaLnBrk="1" hangingPunct="1">
              <a:buBlip>
                <a:blip r:embed="rId4"/>
              </a:buBlip>
              <a:defRPr/>
            </a:pPr>
            <a:r>
              <a:rPr lang="en-GB" altLang="en-US" sz="2400" dirty="0"/>
              <a:t>Knowledge gained through exams goes out of date.</a:t>
            </a:r>
          </a:p>
          <a:p>
            <a:pPr eaLnBrk="1" hangingPunct="1">
              <a:buFont typeface="Arial" charset="0"/>
              <a:buBlip>
                <a:blip r:embed="rId5"/>
              </a:buBlip>
              <a:defRPr/>
            </a:pPr>
            <a:endParaRPr lang="en-GB" altLang="en-US" sz="3600" dirty="0"/>
          </a:p>
          <a:p>
            <a:pPr eaLnBrk="1" hangingPunct="1">
              <a:buBlip>
                <a:blip r:embed="rId4"/>
              </a:buBlip>
              <a:defRPr/>
            </a:pPr>
            <a:r>
              <a:rPr lang="en-GB" altLang="en-US" sz="2400" dirty="0"/>
              <a:t>It is important that we can demonstrate through CPD, that our knowledge is fresh.</a:t>
            </a:r>
          </a:p>
          <a:p>
            <a:pPr eaLnBrk="1" hangingPunct="1">
              <a:buFont typeface="Arial" charset="0"/>
              <a:buBlip>
                <a:blip r:embed="rId5"/>
              </a:buBlip>
              <a:defRPr/>
            </a:pPr>
            <a:endParaRPr lang="en-GB" altLang="en-US" dirty="0"/>
          </a:p>
          <a:p>
            <a:pPr eaLnBrk="1" hangingPunct="1">
              <a:buBlip>
                <a:blip r:embed="rId4"/>
              </a:buBlip>
              <a:defRPr/>
            </a:pPr>
            <a:r>
              <a:rPr lang="en-GB" altLang="en-US" sz="2400" dirty="0"/>
              <a:t>My own observations</a:t>
            </a:r>
          </a:p>
          <a:p>
            <a:pPr eaLnBrk="1" hangingPunct="1">
              <a:buFont typeface="Arial" charset="0"/>
              <a:buBlip>
                <a:blip r:embed="rId5"/>
              </a:buBlip>
              <a:defRPr/>
            </a:pP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82812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Who does this apply to?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720725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GB" altLang="en-US" sz="2800" dirty="0"/>
              <a:t>All ‘CII qualified members' in Insurance and Financial Services including:</a:t>
            </a:r>
          </a:p>
        </p:txBody>
      </p:sp>
      <p:pic>
        <p:nvPicPr>
          <p:cNvPr id="512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799" b="25484"/>
          <a:stretch>
            <a:fillRect/>
          </a:stretch>
        </p:blipFill>
        <p:spPr bwMode="auto">
          <a:xfrm>
            <a:off x="468313" y="2349500"/>
            <a:ext cx="2303462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973" b="25484"/>
          <a:stretch>
            <a:fillRect/>
          </a:stretch>
        </p:blipFill>
        <p:spPr bwMode="auto">
          <a:xfrm>
            <a:off x="476250" y="5516563"/>
            <a:ext cx="229552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799" b="25484"/>
          <a:stretch>
            <a:fillRect/>
          </a:stretch>
        </p:blipFill>
        <p:spPr bwMode="auto">
          <a:xfrm>
            <a:off x="481013" y="3157538"/>
            <a:ext cx="2303462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973" b="26122"/>
          <a:stretch>
            <a:fillRect/>
          </a:stretch>
        </p:blipFill>
        <p:spPr bwMode="auto">
          <a:xfrm>
            <a:off x="481013" y="4724400"/>
            <a:ext cx="2293937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799" b="25484"/>
          <a:stretch>
            <a:fillRect/>
          </a:stretch>
        </p:blipFill>
        <p:spPr bwMode="auto">
          <a:xfrm>
            <a:off x="471488" y="3933825"/>
            <a:ext cx="2303462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TextBox 13"/>
          <p:cNvSpPr txBox="1">
            <a:spLocks noChangeArrowheads="1"/>
          </p:cNvSpPr>
          <p:nvPr/>
        </p:nvSpPr>
        <p:spPr bwMode="auto">
          <a:xfrm>
            <a:off x="4716016" y="2026444"/>
            <a:ext cx="3095625" cy="646112"/>
          </a:xfrm>
          <a:prstGeom prst="rect">
            <a:avLst/>
          </a:prstGeom>
          <a:noFill/>
          <a:ln w="25400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dirty="0"/>
              <a:t>Full and part time workers have the same requirements</a:t>
            </a:r>
          </a:p>
        </p:txBody>
      </p:sp>
      <p:sp>
        <p:nvSpPr>
          <p:cNvPr id="5130" name="TextBox 16"/>
          <p:cNvSpPr txBox="1">
            <a:spLocks noChangeArrowheads="1"/>
          </p:cNvSpPr>
          <p:nvPr/>
        </p:nvSpPr>
        <p:spPr bwMode="auto">
          <a:xfrm>
            <a:off x="4716016" y="2670820"/>
            <a:ext cx="3095625" cy="368300"/>
          </a:xfrm>
          <a:prstGeom prst="rect">
            <a:avLst/>
          </a:prstGeom>
          <a:noFill/>
          <a:ln w="25400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eaLnBrk="1" hangingPunct="1"/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GB" altLang="en-US" dirty="0"/>
              <a:t>As do Semi-Retired workers </a:t>
            </a:r>
          </a:p>
        </p:txBody>
      </p:sp>
      <p:sp>
        <p:nvSpPr>
          <p:cNvPr id="5131" name="TextBox 17"/>
          <p:cNvSpPr txBox="1">
            <a:spLocks noChangeArrowheads="1"/>
          </p:cNvSpPr>
          <p:nvPr/>
        </p:nvSpPr>
        <p:spPr bwMode="auto">
          <a:xfrm>
            <a:off x="4716884" y="4221088"/>
            <a:ext cx="3095625" cy="647700"/>
          </a:xfrm>
          <a:prstGeom prst="rect">
            <a:avLst/>
          </a:prstGeom>
          <a:noFill/>
          <a:ln w="25400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eaLnBrk="1" hangingPunct="1"/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GB" altLang="en-US" dirty="0"/>
              <a:t>The retired and those on a career break </a:t>
            </a:r>
            <a:r>
              <a:rPr lang="en-GB" altLang="en-US" b="1" dirty="0">
                <a:solidFill>
                  <a:srgbClr val="FF0000"/>
                </a:solidFill>
              </a:rPr>
              <a:t>are exempt</a:t>
            </a:r>
            <a:r>
              <a:rPr lang="en-GB" alt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 animBg="1"/>
      <p:bldP spid="5130" grpId="0" animBg="1"/>
      <p:bldP spid="51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Basic Requirements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GB" altLang="en-US" sz="2800" dirty="0"/>
              <a:t>Complete a minimum of 35 hours compulsory CPD in a 12 month period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GB" altLang="en-US" sz="2800" dirty="0"/>
          </a:p>
          <a:p>
            <a:pPr lvl="1" eaLnBrk="1" hangingPunct="1">
              <a:buFont typeface="Arial" charset="0"/>
              <a:buChar char="–"/>
              <a:defRPr/>
            </a:pPr>
            <a:r>
              <a:rPr lang="en-GB" altLang="en-US" sz="2400" dirty="0"/>
              <a:t>Of which at least 21 hours must be </a:t>
            </a:r>
            <a:r>
              <a:rPr lang="en-GB" altLang="en-US" sz="2400" b="1" dirty="0"/>
              <a:t>STRUCTURED CPD</a:t>
            </a:r>
          </a:p>
          <a:p>
            <a:pPr lvl="1" eaLnBrk="1" hangingPunct="1">
              <a:buFont typeface="Arial" charset="0"/>
              <a:buChar char="–"/>
              <a:defRPr/>
            </a:pPr>
            <a:endParaRPr lang="en-GB" altLang="en-US" sz="2400" dirty="0"/>
          </a:p>
          <a:p>
            <a:pPr lvl="1" eaLnBrk="1" hangingPunct="1">
              <a:buFont typeface="Arial" charset="0"/>
              <a:buChar char="–"/>
              <a:defRPr/>
            </a:pPr>
            <a:r>
              <a:rPr lang="en-GB" altLang="en-US" sz="2400" dirty="0"/>
              <a:t>For activity to be eligible it needs to be a minimum of 30 minutes in duration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Planning your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784976" cy="4525963"/>
          </a:xfrm>
        </p:spPr>
        <p:txBody>
          <a:bodyPr/>
          <a:lstStyle/>
          <a:p>
            <a:r>
              <a:rPr lang="en-GB" dirty="0"/>
              <a:t>‘PLAN’ – </a:t>
            </a:r>
            <a:r>
              <a:rPr lang="en-GB" dirty="0">
                <a:solidFill>
                  <a:srgbClr val="002060"/>
                </a:solidFill>
              </a:rPr>
              <a:t>definition</a:t>
            </a:r>
          </a:p>
          <a:p>
            <a:pPr lvl="1"/>
            <a:r>
              <a:rPr lang="en-GB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Decide on and make arrangements in advance</a:t>
            </a:r>
          </a:p>
          <a:p>
            <a:pPr lvl="1"/>
            <a:r>
              <a:rPr lang="en-GB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detailed proposal for doing or achieving something</a:t>
            </a:r>
          </a:p>
          <a:p>
            <a:pPr lvl="1"/>
            <a:r>
              <a:rPr lang="en-GB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intention or decision about what one is going to do</a:t>
            </a:r>
          </a:p>
          <a:p>
            <a:endParaRPr lang="en-GB" sz="14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dirty="0"/>
              <a:t>Have a plan…….but to do what?</a:t>
            </a:r>
          </a:p>
          <a:p>
            <a:endParaRPr lang="en-GB" dirty="0"/>
          </a:p>
          <a:p>
            <a:r>
              <a:rPr lang="en-GB" dirty="0"/>
              <a:t>Do you have a PDP?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4189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PDP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84976" cy="4525963"/>
          </a:xfrm>
        </p:spPr>
        <p:txBody>
          <a:bodyPr/>
          <a:lstStyle/>
          <a:p>
            <a:r>
              <a:rPr lang="en-GB" dirty="0"/>
              <a:t>A four-stage plan to deal with your personal and career aspirations.</a:t>
            </a:r>
          </a:p>
          <a:p>
            <a:endParaRPr lang="en-GB" sz="2400" dirty="0"/>
          </a:p>
          <a:p>
            <a:r>
              <a:rPr lang="en-GB" dirty="0"/>
              <a:t>Should deal with short-term and long-term goals.</a:t>
            </a:r>
          </a:p>
          <a:p>
            <a:endParaRPr lang="en-GB" sz="2400" dirty="0"/>
          </a:p>
          <a:p>
            <a:r>
              <a:rPr lang="en-GB" dirty="0"/>
              <a:t>Can be summarised to give you real focus in your development work – The ‘Why am I doing this?’ test. </a:t>
            </a:r>
          </a:p>
        </p:txBody>
      </p:sp>
    </p:spTree>
    <p:extLst>
      <p:ext uri="{BB962C8B-B14F-4D97-AF65-F5344CB8AC3E}">
        <p14:creationId xmlns:p14="http://schemas.microsoft.com/office/powerpoint/2010/main" val="1347806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PDP stage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/>
              <a:t>Thinking</a:t>
            </a:r>
            <a:r>
              <a:rPr lang="en-GB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600200"/>
            <a:ext cx="2847975" cy="1600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9552" y="2564904"/>
            <a:ext cx="8499250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Try and identify :</a:t>
            </a:r>
          </a:p>
          <a:p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Things you could do better – feedback received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Aspirations – short and long term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Things you enjoy doing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Things you need to know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Things that have changed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What is your Career Journey?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/>
          </a:p>
          <a:p>
            <a:endParaRPr lang="en-GB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511462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PDP stage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229600" cy="4525963"/>
          </a:xfrm>
        </p:spPr>
        <p:txBody>
          <a:bodyPr/>
          <a:lstStyle/>
          <a:p>
            <a:r>
              <a:rPr lang="en-GB" u="sng" dirty="0"/>
              <a:t>Planning</a:t>
            </a:r>
            <a:r>
              <a:rPr lang="en-GB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2257" y="1268760"/>
            <a:ext cx="2847975" cy="16097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520" y="1916832"/>
            <a:ext cx="6102568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Be SMART….</a:t>
            </a:r>
          </a:p>
          <a:p>
            <a:endParaRPr lang="en-GB" sz="1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FF0000"/>
                </a:solidFill>
              </a:rPr>
              <a:t>S</a:t>
            </a:r>
            <a:r>
              <a:rPr lang="en-GB" sz="3200" dirty="0"/>
              <a:t>pecific Goals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FF0000"/>
                </a:solidFill>
              </a:rPr>
              <a:t>M</a:t>
            </a:r>
            <a:r>
              <a:rPr lang="en-GB" sz="3200" dirty="0"/>
              <a:t>easurable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FF0000"/>
                </a:solidFill>
              </a:rPr>
              <a:t>A</a:t>
            </a:r>
            <a:r>
              <a:rPr lang="en-GB" sz="3200" dirty="0"/>
              <a:t>chievable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FF0000"/>
                </a:solidFill>
              </a:rPr>
              <a:t>R</a:t>
            </a:r>
            <a:r>
              <a:rPr lang="en-GB" sz="3200" dirty="0"/>
              <a:t>elevant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FF0000"/>
                </a:solidFill>
              </a:rPr>
              <a:t>T</a:t>
            </a:r>
            <a:r>
              <a:rPr lang="en-GB" sz="3200" dirty="0"/>
              <a:t>imed – by when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Establish the purpose and define</a:t>
            </a:r>
          </a:p>
          <a:p>
            <a:pPr lvl="1"/>
            <a:r>
              <a:rPr lang="en-GB" sz="3200" dirty="0"/>
              <a:t>the opportunity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Write it down</a:t>
            </a:r>
          </a:p>
          <a:p>
            <a:endParaRPr lang="en-GB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731763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783</TotalTime>
  <Words>974</Words>
  <Application>Microsoft Office PowerPoint</Application>
  <PresentationFormat>On-screen Show (4:3)</PresentationFormat>
  <Paragraphs>213</Paragraphs>
  <Slides>23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 DESTINE</vt:lpstr>
      <vt:lpstr>Arial</vt:lpstr>
      <vt:lpstr>Calibri</vt:lpstr>
      <vt:lpstr>Helvetica</vt:lpstr>
      <vt:lpstr>Times New Roman</vt:lpstr>
      <vt:lpstr>Office Theme</vt:lpstr>
      <vt:lpstr>Continued Professional Development</vt:lpstr>
      <vt:lpstr>Objectives</vt:lpstr>
      <vt:lpstr>PowerPoint Presentation</vt:lpstr>
      <vt:lpstr>Who does this apply to?</vt:lpstr>
      <vt:lpstr>Basic Requirements</vt:lpstr>
      <vt:lpstr>Planning your activity</vt:lpstr>
      <vt:lpstr>PDP</vt:lpstr>
      <vt:lpstr>PDP stage 1</vt:lpstr>
      <vt:lpstr>PDP stage 2</vt:lpstr>
      <vt:lpstr>PDP stage 3</vt:lpstr>
      <vt:lpstr>PDP stage 4</vt:lpstr>
      <vt:lpstr>PDP example</vt:lpstr>
      <vt:lpstr>Now that you have a plan…</vt:lpstr>
      <vt:lpstr>Structured Activity</vt:lpstr>
      <vt:lpstr>Structured CPD examples</vt:lpstr>
      <vt:lpstr>Unstructured Activity</vt:lpstr>
      <vt:lpstr>Unstructured CPD examples</vt:lpstr>
      <vt:lpstr>Reflective Statements</vt:lpstr>
      <vt:lpstr>Reflective Statement example</vt:lpstr>
      <vt:lpstr>How to record it…</vt:lpstr>
      <vt:lpstr>Summary</vt:lpstr>
      <vt:lpstr>What to do if you get asked</vt:lpstr>
      <vt:lpstr>Questions</vt:lpstr>
    </vt:vector>
  </TitlesOfParts>
  <Company>Allianz Insurance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CII Continued Professional Development</dc:title>
  <dc:creator>Fenwick Geoff</dc:creator>
  <cp:lastModifiedBy>Geoff Fenwick</cp:lastModifiedBy>
  <cp:revision>52</cp:revision>
  <cp:lastPrinted>2016-04-18T16:01:00Z</cp:lastPrinted>
  <dcterms:created xsi:type="dcterms:W3CDTF">2015-09-30T14:08:46Z</dcterms:created>
  <dcterms:modified xsi:type="dcterms:W3CDTF">2018-05-06T07:22:59Z</dcterms:modified>
</cp:coreProperties>
</file>