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48"/>
  </p:notesMasterIdLst>
  <p:sldIdLst>
    <p:sldId id="458" r:id="rId2"/>
    <p:sldId id="459" r:id="rId3"/>
    <p:sldId id="256" r:id="rId4"/>
    <p:sldId id="471" r:id="rId5"/>
    <p:sldId id="466" r:id="rId6"/>
    <p:sldId id="435" r:id="rId7"/>
    <p:sldId id="259" r:id="rId8"/>
    <p:sldId id="331" r:id="rId9"/>
    <p:sldId id="257" r:id="rId10"/>
    <p:sldId id="338" r:id="rId11"/>
    <p:sldId id="303" r:id="rId12"/>
    <p:sldId id="446" r:id="rId13"/>
    <p:sldId id="305" r:id="rId14"/>
    <p:sldId id="306" r:id="rId15"/>
    <p:sldId id="307" r:id="rId16"/>
    <p:sldId id="476" r:id="rId17"/>
    <p:sldId id="308" r:id="rId18"/>
    <p:sldId id="475" r:id="rId19"/>
    <p:sldId id="309" r:id="rId20"/>
    <p:sldId id="442" r:id="rId21"/>
    <p:sldId id="443" r:id="rId22"/>
    <p:sldId id="457" r:id="rId23"/>
    <p:sldId id="455" r:id="rId24"/>
    <p:sldId id="460" r:id="rId25"/>
    <p:sldId id="456" r:id="rId26"/>
    <p:sldId id="333" r:id="rId27"/>
    <p:sldId id="332" r:id="rId28"/>
    <p:sldId id="440" r:id="rId29"/>
    <p:sldId id="441" r:id="rId30"/>
    <p:sldId id="474" r:id="rId31"/>
    <p:sldId id="438" r:id="rId32"/>
    <p:sldId id="472" r:id="rId33"/>
    <p:sldId id="473" r:id="rId34"/>
    <p:sldId id="447" r:id="rId35"/>
    <p:sldId id="449" r:id="rId36"/>
    <p:sldId id="448" r:id="rId37"/>
    <p:sldId id="468" r:id="rId38"/>
    <p:sldId id="450" r:id="rId39"/>
    <p:sldId id="452" r:id="rId40"/>
    <p:sldId id="464" r:id="rId41"/>
    <p:sldId id="453" r:id="rId42"/>
    <p:sldId id="461" r:id="rId43"/>
    <p:sldId id="470" r:id="rId44"/>
    <p:sldId id="467" r:id="rId45"/>
    <p:sldId id="462" r:id="rId46"/>
    <p:sldId id="469" r:id="rId47"/>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164A4D6-6467-4C8B-B116-9562897BB6C6}" v="2" dt="2018-10-14T18:07:30.049"/>
    <p1510:client id="{3A1F94BD-BD22-434A-8C1A-F393CCE66832}" v="32" dt="2018-10-14T13:43:27.251"/>
    <p1510:client id="{B5180FD6-9FF4-4A09-A607-42696834D7E4}" v="1" dt="2018-10-14T21:13:11.240"/>
    <p1510:client id="{D223B05E-6F9D-40CD-B0A4-3E2D490C779F}" v="31" dt="2018-10-15T10:46:07.27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inimized">
    <p:restoredLeft sz="15987" autoAdjust="0"/>
    <p:restoredTop sz="25564" autoAdjust="0"/>
  </p:normalViewPr>
  <p:slideViewPr>
    <p:cSldViewPr snapToGrid="0">
      <p:cViewPr varScale="1">
        <p:scale>
          <a:sx n="29" d="100"/>
          <a:sy n="29" d="100"/>
        </p:scale>
        <p:origin x="2995" y="34"/>
      </p:cViewPr>
      <p:guideLst/>
    </p:cSldViewPr>
  </p:slideViewPr>
  <p:notesTextViewPr>
    <p:cViewPr>
      <p:scale>
        <a:sx n="1" d="1"/>
        <a:sy n="1" d="1"/>
      </p:scale>
      <p:origin x="0" y="0"/>
    </p:cViewPr>
  </p:notesTextViewPr>
  <p:sorterViewPr>
    <p:cViewPr varScale="1">
      <p:scale>
        <a:sx n="100" d="100"/>
        <a:sy n="100" d="100"/>
      </p:scale>
      <p:origin x="0" y="-6403"/>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GB" altLang="en-US" dirty="0">
                <a:ea typeface="ＭＳ Ｐゴシック" panose="020B0600070205080204" pitchFamily="34" charset="-128"/>
              </a:rPr>
              <a:t>Neglect can include a failure to deal with things they </a:t>
            </a:r>
            <a:r>
              <a:rPr lang="en-GB" altLang="en-US" u="sng" dirty="0">
                <a:ea typeface="ＭＳ Ｐゴシック" panose="020B0600070205080204" pitchFamily="34" charset="-128"/>
              </a:rPr>
              <a:t>ought </a:t>
            </a:r>
            <a:r>
              <a:rPr lang="en-GB" altLang="en-US" dirty="0">
                <a:ea typeface="ＭＳ Ｐゴシック" panose="020B0600070205080204" pitchFamily="34" charset="-128"/>
              </a:rPr>
              <a:t>to have been aware of even if not </a:t>
            </a:r>
            <a:r>
              <a:rPr lang="en-GB" altLang="en-US" u="sng" dirty="0">
                <a:ea typeface="ＭＳ Ｐゴシック" panose="020B0600070205080204" pitchFamily="34" charset="-128"/>
              </a:rPr>
              <a:t>actually</a:t>
            </a:r>
            <a:r>
              <a:rPr lang="en-GB" altLang="en-US" dirty="0">
                <a:ea typeface="ＭＳ Ｐゴシック" panose="020B0600070205080204" pitchFamily="34" charset="-128"/>
              </a:rPr>
              <a:t> aware </a:t>
            </a:r>
          </a:p>
          <a:p>
            <a:pPr eaLnBrk="1" hangingPunct="1"/>
            <a:r>
              <a:rPr lang="en-GB" altLang="en-US" dirty="0">
                <a:ea typeface="ＭＳ Ｐゴシック" panose="020B0600070205080204" pitchFamily="34" charset="-128"/>
              </a:rPr>
              <a:t>explain how this is application to Fleet Manager, Transport Managers and Operators </a:t>
            </a:r>
          </a:p>
          <a:p>
            <a:endParaRPr lang="en-GB" altLang="en-US" dirty="0">
              <a:ea typeface="ＭＳ Ｐゴシック" panose="020B0600070205080204" pitchFamily="34" charset="-128"/>
            </a:endParaRPr>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D8603D64-ED8A-40AF-BEA9-75CB89763FB8}" type="slidenum">
              <a:rPr lang="en-GB" altLang="en-US" smtClean="0"/>
              <a:pPr/>
              <a:t>17</a:t>
            </a:fld>
            <a:endParaRPr lang="en-GB" altLang="en-US"/>
          </a:p>
        </p:txBody>
      </p:sp>
    </p:spTree>
    <p:extLst>
      <p:ext uri="{BB962C8B-B14F-4D97-AF65-F5344CB8AC3E}">
        <p14:creationId xmlns:p14="http://schemas.microsoft.com/office/powerpoint/2010/main" val="8845282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504794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58750" indent="0">
              <a:buNone/>
            </a:pPr>
            <a:endParaRPr lang="en-GB" altLang="en-US" dirty="0">
              <a:ea typeface="ＭＳ Ｐゴシック" panose="020B0600070205080204" pitchFamily="34" charset="-128"/>
            </a:endParaRPr>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1834B2E5-36EF-4049-AE40-A838569F8576}" type="slidenum">
              <a:rPr lang="en-GB" altLang="en-US" smtClean="0"/>
              <a:pPr/>
              <a:t>19</a:t>
            </a:fld>
            <a:endParaRPr lang="en-GB" altLang="en-US"/>
          </a:p>
        </p:txBody>
      </p:sp>
    </p:spTree>
    <p:extLst>
      <p:ext uri="{BB962C8B-B14F-4D97-AF65-F5344CB8AC3E}">
        <p14:creationId xmlns:p14="http://schemas.microsoft.com/office/powerpoint/2010/main" val="17257732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Bus with air conditioning unit</a:t>
            </a:r>
          </a:p>
          <a:p>
            <a:r>
              <a:rPr lang="en-GB" dirty="0"/>
              <a:t>Travelling in sleep zone – Insurance Broker</a:t>
            </a:r>
          </a:p>
          <a:p>
            <a:r>
              <a:rPr lang="en-GB" dirty="0"/>
              <a:t>Journey &amp; Weather conditions - EF</a:t>
            </a:r>
          </a:p>
        </p:txBody>
      </p:sp>
    </p:spTree>
    <p:extLst>
      <p:ext uri="{BB962C8B-B14F-4D97-AF65-F5344CB8AC3E}">
        <p14:creationId xmlns:p14="http://schemas.microsoft.com/office/powerpoint/2010/main" val="37323108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Safety features, age, number of doors etc</a:t>
            </a:r>
          </a:p>
        </p:txBody>
      </p:sp>
    </p:spTree>
    <p:extLst>
      <p:ext uri="{BB962C8B-B14F-4D97-AF65-F5344CB8AC3E}">
        <p14:creationId xmlns:p14="http://schemas.microsoft.com/office/powerpoint/2010/main" val="10547371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Fleet safety documents to be signed by driver and constantly reviewed</a:t>
            </a:r>
          </a:p>
          <a:p>
            <a:r>
              <a:rPr lang="en-GB" dirty="0"/>
              <a:t>Highway code</a:t>
            </a:r>
          </a:p>
          <a:p>
            <a:r>
              <a:rPr lang="en-GB" dirty="0"/>
              <a:t>Apps</a:t>
            </a:r>
          </a:p>
        </p:txBody>
      </p:sp>
    </p:spTree>
    <p:extLst>
      <p:ext uri="{BB962C8B-B14F-4D97-AF65-F5344CB8AC3E}">
        <p14:creationId xmlns:p14="http://schemas.microsoft.com/office/powerpoint/2010/main" val="1425637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5070567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Shape 7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1" name="Shape 7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Tree>
    <p:extLst>
      <p:ext uri="{BB962C8B-B14F-4D97-AF65-F5344CB8AC3E}">
        <p14:creationId xmlns:p14="http://schemas.microsoft.com/office/powerpoint/2010/main" val="2608718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288263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0263719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2494029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1722369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7614472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Shape 7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1" name="Shape 7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5C0B97C-9D33-4182-8203-691F534E8EAC}" type="slidenum">
              <a:rPr lang="en-GB" smtClean="0"/>
              <a:t>8</a:t>
            </a:fld>
            <a:endParaRPr lang="en-GB"/>
          </a:p>
        </p:txBody>
      </p:sp>
    </p:spTree>
    <p:extLst>
      <p:ext uri="{BB962C8B-B14F-4D97-AF65-F5344CB8AC3E}">
        <p14:creationId xmlns:p14="http://schemas.microsoft.com/office/powerpoint/2010/main" val="39026614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58750" indent="0">
              <a:buNone/>
            </a:pPr>
            <a:endParaRPr lang="en-GB" altLang="en-US" dirty="0">
              <a:ea typeface="ＭＳ Ｐゴシック" panose="020B0600070205080204" pitchFamily="34" charset="-128"/>
            </a:endParaRPr>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D8E5B591-A85F-4CAB-A1CD-8B1806D67406}" type="slidenum">
              <a:rPr lang="en-GB" altLang="en-US" smtClean="0"/>
              <a:pPr/>
              <a:t>13</a:t>
            </a:fld>
            <a:endParaRPr lang="en-GB" altLang="en-US"/>
          </a:p>
        </p:txBody>
      </p:sp>
    </p:spTree>
    <p:extLst>
      <p:ext uri="{BB962C8B-B14F-4D97-AF65-F5344CB8AC3E}">
        <p14:creationId xmlns:p14="http://schemas.microsoft.com/office/powerpoint/2010/main" val="37897288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ea typeface="ＭＳ Ｐゴシック" panose="020B0600070205080204" pitchFamily="34" charset="-128"/>
            </a:endParaRPr>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52571AAF-E9A6-42F0-980B-F285048F732A}" type="slidenum">
              <a:rPr lang="en-GB" altLang="en-US" smtClean="0"/>
              <a:pPr/>
              <a:t>14</a:t>
            </a:fld>
            <a:endParaRPr lang="en-GB" altLang="en-US"/>
          </a:p>
        </p:txBody>
      </p:sp>
    </p:spTree>
    <p:extLst>
      <p:ext uri="{BB962C8B-B14F-4D97-AF65-F5344CB8AC3E}">
        <p14:creationId xmlns:p14="http://schemas.microsoft.com/office/powerpoint/2010/main" val="18089398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62500" lnSpcReduction="20000"/>
          </a:bodyPr>
          <a:lstStyle/>
          <a:p>
            <a:pPr>
              <a:defRPr/>
            </a:pPr>
            <a:r>
              <a:rPr lang="en-GB" b="1" dirty="0">
                <a:latin typeface="Arial" charset="0"/>
                <a:ea typeface="+mn-ea"/>
                <a:cs typeface="+mn-cs"/>
              </a:rPr>
              <a:t>Assessing risks on the road </a:t>
            </a:r>
            <a:endParaRPr lang="en-GB" dirty="0">
              <a:latin typeface="Arial" charset="0"/>
              <a:ea typeface="+mn-ea"/>
              <a:cs typeface="+mn-cs"/>
            </a:endParaRPr>
          </a:p>
          <a:p>
            <a:pPr>
              <a:defRPr/>
            </a:pPr>
            <a:r>
              <a:rPr lang="en-GB" dirty="0">
                <a:latin typeface="Arial" charset="0"/>
                <a:ea typeface="+mn-ea"/>
                <a:cs typeface="+mn-cs"/>
              </a:rPr>
              <a:t>Employer are responsible for assessing the risks to health and safety in their business. Risk assessment for any work-related driving activity should follow the same principles as for any other work activity. They can delegate the task, but will need to make sure it is carried out by someone who: </a:t>
            </a:r>
          </a:p>
          <a:p>
            <a:pPr marL="171450" indent="-171450">
              <a:buFont typeface="Arial" panose="020B0604020202020204" pitchFamily="34" charset="0"/>
              <a:buChar char="•"/>
              <a:defRPr/>
            </a:pPr>
            <a:r>
              <a:rPr lang="en-GB" dirty="0">
                <a:latin typeface="Arial" charset="0"/>
                <a:ea typeface="+mn-ea"/>
                <a:cs typeface="+mn-cs"/>
              </a:rPr>
              <a:t>is competent to do so (has the right skills, knowledge and experience); </a:t>
            </a:r>
          </a:p>
          <a:p>
            <a:pPr marL="171450" indent="-171450">
              <a:buFont typeface="Arial" panose="020B0604020202020204" pitchFamily="34" charset="0"/>
              <a:buChar char="•"/>
              <a:defRPr/>
            </a:pPr>
            <a:r>
              <a:rPr lang="en-GB" dirty="0">
                <a:latin typeface="Arial" charset="0"/>
                <a:ea typeface="+mn-ea"/>
                <a:cs typeface="+mn-cs"/>
              </a:rPr>
              <a:t>involves your workers in the process; </a:t>
            </a:r>
          </a:p>
          <a:p>
            <a:pPr marL="171450" indent="-171450">
              <a:buFont typeface="Arial" panose="020B0604020202020204" pitchFamily="34" charset="0"/>
              <a:buChar char="•"/>
              <a:defRPr/>
            </a:pPr>
            <a:r>
              <a:rPr lang="en-GB" dirty="0">
                <a:latin typeface="Arial" charset="0"/>
                <a:ea typeface="+mn-ea"/>
                <a:cs typeface="+mn-cs"/>
              </a:rPr>
              <a:t>understands when specialist help may be needed. </a:t>
            </a:r>
          </a:p>
          <a:p>
            <a:pPr marL="158750" indent="0">
              <a:buNone/>
              <a:defRPr/>
            </a:pPr>
            <a:r>
              <a:rPr lang="en-GB" dirty="0">
                <a:latin typeface="Arial" charset="0"/>
                <a:ea typeface="+mn-ea"/>
                <a:cs typeface="+mn-cs"/>
              </a:rPr>
              <a:t> </a:t>
            </a:r>
          </a:p>
          <a:p>
            <a:pPr>
              <a:defRPr/>
            </a:pPr>
            <a:r>
              <a:rPr lang="en-GB" dirty="0">
                <a:latin typeface="Arial" charset="0"/>
                <a:ea typeface="+mn-ea"/>
                <a:cs typeface="+mn-cs"/>
              </a:rPr>
              <a:t>Risk assessment is about identifying and taking sensible measures to control the risks in your workplace, not about creating huge amounts of paperwork. You may already be taking steps to protect your employees, but your risk assessment will help you decide whether you should be doing more. The aim is to make the risk of someone being injured or killed as low as possible. See the HSE website (www.hse.gov.uk/risk) for more information. </a:t>
            </a:r>
          </a:p>
          <a:p>
            <a:pPr>
              <a:defRPr/>
            </a:pPr>
            <a:r>
              <a:rPr lang="en-GB" b="1" dirty="0">
                <a:latin typeface="Arial" charset="0"/>
                <a:ea typeface="+mn-ea"/>
                <a:cs typeface="+mn-cs"/>
              </a:rPr>
              <a:t>A hazard </a:t>
            </a:r>
            <a:r>
              <a:rPr lang="en-GB" dirty="0">
                <a:latin typeface="Arial" charset="0"/>
                <a:ea typeface="+mn-ea"/>
                <a:cs typeface="+mn-cs"/>
              </a:rPr>
              <a:t>is something in your business that can cause harm. </a:t>
            </a:r>
            <a:r>
              <a:rPr lang="en-GB" b="1" dirty="0">
                <a:latin typeface="Arial" charset="0"/>
                <a:ea typeface="+mn-ea"/>
                <a:cs typeface="+mn-cs"/>
              </a:rPr>
              <a:t>A risk </a:t>
            </a:r>
            <a:r>
              <a:rPr lang="en-GB" dirty="0">
                <a:latin typeface="Arial" charset="0"/>
                <a:ea typeface="+mn-ea"/>
                <a:cs typeface="+mn-cs"/>
              </a:rPr>
              <a:t>is the chance, however large or small, that a hazard could cause harm. </a:t>
            </a:r>
          </a:p>
          <a:p>
            <a:pPr>
              <a:defRPr/>
            </a:pPr>
            <a:r>
              <a:rPr lang="en-GB" b="1" i="1" dirty="0">
                <a:latin typeface="Arial" charset="0"/>
                <a:ea typeface="+mn-ea"/>
                <a:cs typeface="+mn-cs"/>
              </a:rPr>
              <a:t>Identify the hazards </a:t>
            </a:r>
            <a:endParaRPr lang="en-GB" dirty="0">
              <a:latin typeface="Arial" charset="0"/>
              <a:ea typeface="+mn-ea"/>
              <a:cs typeface="+mn-cs"/>
            </a:endParaRPr>
          </a:p>
          <a:p>
            <a:pPr>
              <a:defRPr/>
            </a:pPr>
            <a:r>
              <a:rPr lang="en-GB" dirty="0">
                <a:latin typeface="Arial" charset="0"/>
                <a:ea typeface="+mn-ea"/>
                <a:cs typeface="+mn-cs"/>
              </a:rPr>
              <a:t>Look for hazards that may result in harm when driving on public roads. Remember to ask your employees, or their representatives, what they think as they will have first-hand experience of what happens in practice. </a:t>
            </a:r>
          </a:p>
          <a:p>
            <a:pPr>
              <a:defRPr/>
            </a:pPr>
            <a:r>
              <a:rPr lang="en-GB" dirty="0">
                <a:latin typeface="Arial" charset="0"/>
                <a:ea typeface="+mn-ea"/>
                <a:cs typeface="+mn-cs"/>
              </a:rPr>
              <a:t>You need the views of those who drive extensively, but also get the views of those who only use the roads occasionally. The main areas to think about are the driver, the vehicle and the journey. See the ‘Work-related road safety checklist’ for some suggestions about what to consider.</a:t>
            </a:r>
          </a:p>
          <a:p>
            <a:pPr>
              <a:defRPr/>
            </a:pPr>
            <a:r>
              <a:rPr lang="en-GB" b="1" i="1" dirty="0">
                <a:latin typeface="Arial" charset="0"/>
                <a:ea typeface="+mn-ea"/>
                <a:cs typeface="+mn-cs"/>
              </a:rPr>
              <a:t>Who might be harmed? </a:t>
            </a:r>
            <a:endParaRPr lang="en-GB" dirty="0">
              <a:latin typeface="Arial" charset="0"/>
              <a:ea typeface="+mn-ea"/>
              <a:cs typeface="+mn-cs"/>
            </a:endParaRPr>
          </a:p>
          <a:p>
            <a:pPr>
              <a:defRPr/>
            </a:pPr>
            <a:r>
              <a:rPr lang="en-GB" dirty="0">
                <a:latin typeface="Arial" charset="0"/>
                <a:ea typeface="+mn-ea"/>
                <a:cs typeface="+mn-cs"/>
              </a:rPr>
              <a:t>Decide who might be harmed and how. This will usually be the driver, but it might also include passengers, other road users and/or pedestrians. Also consider whether there are any groups who may be particularly at risk, such as those new to the job and those driving long distances and working long hours. </a:t>
            </a:r>
          </a:p>
          <a:p>
            <a:pPr>
              <a:defRPr/>
            </a:pPr>
            <a:r>
              <a:rPr lang="en-GB" b="1" i="1" dirty="0">
                <a:latin typeface="Arial" charset="0"/>
                <a:ea typeface="+mn-ea"/>
                <a:cs typeface="+mn-cs"/>
              </a:rPr>
              <a:t>Evaluate the risks </a:t>
            </a:r>
            <a:endParaRPr lang="en-GB" dirty="0">
              <a:latin typeface="Arial" charset="0"/>
              <a:ea typeface="+mn-ea"/>
              <a:cs typeface="+mn-cs"/>
            </a:endParaRPr>
          </a:p>
          <a:p>
            <a:pPr>
              <a:defRPr/>
            </a:pPr>
            <a:r>
              <a:rPr lang="en-GB" dirty="0">
                <a:latin typeface="Arial" charset="0"/>
                <a:ea typeface="+mn-ea"/>
                <a:cs typeface="+mn-cs"/>
              </a:rPr>
              <a:t>Having identified the hazards, decide how likely it is that harm will occur. You are not expected to eliminate all risks, but you must make sure you know about the main risks and how to manage them responsibly. You need to do everything reasonably practicable to protect people from harm. </a:t>
            </a:r>
          </a:p>
          <a:p>
            <a:pPr>
              <a:defRPr/>
            </a:pPr>
            <a:r>
              <a:rPr lang="en-GB" b="1" i="1" dirty="0">
                <a:latin typeface="Arial" charset="0"/>
                <a:ea typeface="+mn-ea"/>
                <a:cs typeface="+mn-cs"/>
              </a:rPr>
              <a:t>Record your findings </a:t>
            </a:r>
            <a:endParaRPr lang="en-GB" dirty="0">
              <a:latin typeface="Arial" charset="0"/>
              <a:ea typeface="+mn-ea"/>
              <a:cs typeface="+mn-cs"/>
            </a:endParaRPr>
          </a:p>
          <a:p>
            <a:pPr>
              <a:defRPr/>
            </a:pPr>
            <a:r>
              <a:rPr lang="en-GB" dirty="0">
                <a:latin typeface="Arial" charset="0"/>
                <a:ea typeface="+mn-ea"/>
                <a:cs typeface="+mn-cs"/>
              </a:rPr>
              <a:t>Record your significant findings – make it simple and focus on controls. If you have five or more employees, you are required by law to write it down. If you have fewer than five employees you don’t have to write anything down, but it is good practice to keep a record. An easy way to record your findings is to use HSE’s risk assessment template: www.hse.gov.uk/risk/risk-assessment-and-policy-template.doc. This also includes a section for your health and safety policy. </a:t>
            </a:r>
          </a:p>
          <a:p>
            <a:pPr>
              <a:defRPr/>
            </a:pPr>
            <a:r>
              <a:rPr lang="en-GB" b="1" i="1" dirty="0">
                <a:latin typeface="Arial" charset="0"/>
                <a:ea typeface="+mn-ea"/>
                <a:cs typeface="+mn-cs"/>
              </a:rPr>
              <a:t>Regularly review your risk assessment </a:t>
            </a:r>
            <a:endParaRPr lang="en-GB" dirty="0">
              <a:latin typeface="Arial" charset="0"/>
              <a:ea typeface="+mn-ea"/>
              <a:cs typeface="+mn-cs"/>
            </a:endParaRPr>
          </a:p>
          <a:p>
            <a:pPr>
              <a:defRPr/>
            </a:pPr>
            <a:r>
              <a:rPr lang="en-GB" dirty="0">
                <a:latin typeface="Arial" charset="0"/>
                <a:ea typeface="+mn-ea"/>
                <a:cs typeface="+mn-cs"/>
              </a:rPr>
              <a:t>It makes sense to review your risk assessment on a regular basis. There is no set frequency for carrying out a review, but you need to ensure that the risks to those who drive, and others, are suitably controlled. </a:t>
            </a:r>
          </a:p>
          <a:p>
            <a:pPr>
              <a:defRPr/>
            </a:pPr>
            <a:r>
              <a:rPr lang="en-GB" dirty="0">
                <a:latin typeface="Arial" charset="0"/>
                <a:ea typeface="+mn-ea"/>
                <a:cs typeface="+mn-cs"/>
              </a:rPr>
              <a:t>For this to be effective you need to know about any road incidents, your drivers and vehicle history. Changing circumstances may also prompt a review, </a:t>
            </a:r>
            <a:r>
              <a:rPr lang="en-GB" dirty="0" err="1">
                <a:latin typeface="Arial" charset="0"/>
                <a:ea typeface="+mn-ea"/>
                <a:cs typeface="+mn-cs"/>
              </a:rPr>
              <a:t>eg</a:t>
            </a:r>
            <a:r>
              <a:rPr lang="en-GB" dirty="0">
                <a:latin typeface="Arial" charset="0"/>
                <a:ea typeface="+mn-ea"/>
                <a:cs typeface="+mn-cs"/>
              </a:rPr>
              <a:t> introducing new routes, new equipment or a change in vehicle specification. If anything significant changes, check your risk assessment and update it.</a:t>
            </a:r>
          </a:p>
          <a:p>
            <a:pPr>
              <a:defRPr/>
            </a:pPr>
            <a:endParaRPr lang="en-GB" dirty="0"/>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ABFA4CE1-DA82-4FB4-B6F0-D84EA18F01F8}" type="slidenum">
              <a:rPr lang="en-GB" altLang="en-US" smtClean="0">
                <a:solidFill>
                  <a:srgbClr val="000000"/>
                </a:solidFill>
              </a:rPr>
              <a:pPr/>
              <a:t>15</a:t>
            </a:fld>
            <a:endParaRPr lang="en-GB" altLang="en-US">
              <a:solidFill>
                <a:srgbClr val="000000"/>
              </a:solidFill>
            </a:endParaRPr>
          </a:p>
        </p:txBody>
      </p:sp>
    </p:spTree>
    <p:extLst>
      <p:ext uri="{BB962C8B-B14F-4D97-AF65-F5344CB8AC3E}">
        <p14:creationId xmlns:p14="http://schemas.microsoft.com/office/powerpoint/2010/main" val="7615771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1632496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Shape 11"/>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Shape 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Shape 1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Shape 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Shape 22"/>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Shape 23"/>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Shape 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Shape 30"/>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Shape 3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Shape 3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 name="Shape 37"/>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Shape 38"/>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Shape 3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Shape 4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3" name="Shape 4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11700" y="1106125"/>
            <a:ext cx="8520600" cy="19635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endParaRPr/>
          </a:p>
        </p:txBody>
      </p:sp>
      <p:sp>
        <p:nvSpPr>
          <p:cNvPr id="46" name="Shape 46"/>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Shape 4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DD9DAED-F934-452D-8096-8EDA96EAB3CE}"/>
              </a:ext>
            </a:extLst>
          </p:cNvPr>
          <p:cNvSpPr>
            <a:spLocks noGrp="1"/>
          </p:cNvSpPr>
          <p:nvPr>
            <p:ph type="dt" sz="half" idx="10"/>
          </p:nvPr>
        </p:nvSpPr>
        <p:spPr/>
        <p:txBody>
          <a:bodyPr/>
          <a:lstStyle>
            <a:lvl1pPr>
              <a:defRPr/>
            </a:lvl1pPr>
          </a:lstStyle>
          <a:p>
            <a:pPr>
              <a:defRPr/>
            </a:pPr>
            <a:fld id="{3E657FBA-BE40-4D18-9E79-8931448F6A3D}" type="datetimeFigureOut">
              <a:rPr lang="en-GB"/>
              <a:pPr>
                <a:defRPr/>
              </a:pPr>
              <a:t>18/10/2018</a:t>
            </a:fld>
            <a:endParaRPr lang="en-GB"/>
          </a:p>
        </p:txBody>
      </p:sp>
      <p:sp>
        <p:nvSpPr>
          <p:cNvPr id="5" name="Footer Placeholder 4">
            <a:extLst>
              <a:ext uri="{FF2B5EF4-FFF2-40B4-BE49-F238E27FC236}">
                <a16:creationId xmlns:a16="http://schemas.microsoft.com/office/drawing/2014/main" id="{93803E96-D3B4-402D-9B5E-5210BF6249C7}"/>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2C40AC8C-DF82-4F4E-98A9-0D4EAA4F4766}"/>
              </a:ext>
            </a:extLst>
          </p:cNvPr>
          <p:cNvSpPr>
            <a:spLocks noGrp="1"/>
          </p:cNvSpPr>
          <p:nvPr>
            <p:ph type="sldNum" sz="quarter" idx="12"/>
          </p:nvPr>
        </p:nvSpPr>
        <p:spPr/>
        <p:txBody>
          <a:bodyPr/>
          <a:lstStyle>
            <a:lvl1pPr>
              <a:defRPr/>
            </a:lvl1pPr>
          </a:lstStyle>
          <a:p>
            <a:pPr>
              <a:defRPr/>
            </a:pPr>
            <a:fld id="{DF6A3218-D412-43EA-9021-16AE6AAC73F5}" type="slidenum">
              <a:rPr lang="en-GB"/>
              <a:pPr>
                <a:defRPr/>
              </a:pPr>
              <a:t>‹#›</a:t>
            </a:fld>
            <a:endParaRPr lang="en-GB"/>
          </a:p>
        </p:txBody>
      </p:sp>
    </p:spTree>
    <p:extLst>
      <p:ext uri="{BB962C8B-B14F-4D97-AF65-F5344CB8AC3E}">
        <p14:creationId xmlns:p14="http://schemas.microsoft.com/office/powerpoint/2010/main" val="20166630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2">
            <a:lumMod val="25000"/>
            <a:lumOff val="75000"/>
          </a:schemeClr>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Shape 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3" r:id="rId4"/>
    <p:sldLayoutId id="2147483654" r:id="rId5"/>
    <p:sldLayoutId id="2147483655" r:id="rId6"/>
    <p:sldLayoutId id="2147483656" r:id="rId7"/>
    <p:sldLayoutId id="2147483657" r:id="rId8"/>
    <p:sldLayoutId id="2147483660"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image" Target="../media/image2.jp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9.xml"/><Relationship Id="rId1" Type="http://schemas.openxmlformats.org/officeDocument/2006/relationships/tags" Target="../tags/tag1.xml"/><Relationship Id="rId5" Type="http://schemas.openxmlformats.org/officeDocument/2006/relationships/image" Target="../media/image2.jpg"/><Relationship Id="rId4" Type="http://schemas.openxmlformats.org/officeDocument/2006/relationships/image" Target="../media/image10.jpe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9.xml"/><Relationship Id="rId5" Type="http://schemas.openxmlformats.org/officeDocument/2006/relationships/image" Target="../media/image2.jpg"/><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9.xml"/><Relationship Id="rId4" Type="http://schemas.openxmlformats.org/officeDocument/2006/relationships/image" Target="../media/image2.jpg"/></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9.xml"/><Relationship Id="rId4" Type="http://schemas.openxmlformats.org/officeDocument/2006/relationships/image" Target="../media/image2.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9.jp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image" Target="../media/image2.jp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9.xml"/><Relationship Id="rId6" Type="http://schemas.openxmlformats.org/officeDocument/2006/relationships/image" Target="../media/image2.jpg"/><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7CAB367-8A3F-4A3E-ABC7-8351F80B5C51}"/>
              </a:ext>
            </a:extLst>
          </p:cNvPr>
          <p:cNvSpPr>
            <a:spLocks noGrp="1"/>
          </p:cNvSpPr>
          <p:nvPr>
            <p:ph type="title"/>
          </p:nvPr>
        </p:nvSpPr>
        <p:spPr>
          <a:xfrm>
            <a:off x="490250" y="450150"/>
            <a:ext cx="7590494" cy="4090800"/>
          </a:xfrm>
        </p:spPr>
        <p:txBody>
          <a:bodyPr/>
          <a:lstStyle/>
          <a:p>
            <a:pPr algn="ctr"/>
            <a:r>
              <a:rPr lang="en-GB" dirty="0"/>
              <a:t>  Welcomes You Today </a:t>
            </a:r>
          </a:p>
        </p:txBody>
      </p:sp>
      <p:sp>
        <p:nvSpPr>
          <p:cNvPr id="6" name="Text Placeholder 5">
            <a:extLst>
              <a:ext uri="{FF2B5EF4-FFF2-40B4-BE49-F238E27FC236}">
                <a16:creationId xmlns:a16="http://schemas.microsoft.com/office/drawing/2014/main" id="{21B94D3E-E2A8-4A51-A1DA-3FB4016DCF66}"/>
              </a:ext>
            </a:extLst>
          </p:cNvPr>
          <p:cNvSpPr>
            <a:spLocks noGrp="1"/>
          </p:cNvSpPr>
          <p:nvPr>
            <p:ph type="body" idx="4294967295"/>
          </p:nvPr>
        </p:nvSpPr>
        <p:spPr>
          <a:xfrm>
            <a:off x="0" y="1152525"/>
            <a:ext cx="8521700" cy="3416300"/>
          </a:xfrm>
        </p:spPr>
        <p:txBody>
          <a:bodyPr/>
          <a:lstStyle/>
          <a:p>
            <a:endParaRPr lang="en-GB" dirty="0"/>
          </a:p>
          <a:p>
            <a:endParaRPr lang="en-GB" dirty="0"/>
          </a:p>
          <a:p>
            <a:endParaRPr lang="en-GB" dirty="0"/>
          </a:p>
          <a:p>
            <a:pPr marL="114300" indent="0" algn="ctr">
              <a:buNone/>
            </a:pPr>
            <a:endParaRPr lang="en-GB" dirty="0"/>
          </a:p>
        </p:txBody>
      </p:sp>
      <p:pic>
        <p:nvPicPr>
          <p:cNvPr id="4" name="Shape 54">
            <a:extLst>
              <a:ext uri="{FF2B5EF4-FFF2-40B4-BE49-F238E27FC236}">
                <a16:creationId xmlns:a16="http://schemas.microsoft.com/office/drawing/2014/main" id="{CB61B953-08E3-4AA1-83BE-B76A54FDDF9C}"/>
              </a:ext>
            </a:extLst>
          </p:cNvPr>
          <p:cNvPicPr preferRelativeResize="0"/>
          <p:nvPr/>
        </p:nvPicPr>
        <p:blipFill>
          <a:blip r:embed="rId2">
            <a:alphaModFix/>
          </a:blip>
          <a:stretch>
            <a:fillRect/>
          </a:stretch>
        </p:blipFill>
        <p:spPr>
          <a:xfrm>
            <a:off x="2062520" y="450150"/>
            <a:ext cx="4823477" cy="972225"/>
          </a:xfrm>
          <a:prstGeom prst="rect">
            <a:avLst/>
          </a:prstGeom>
          <a:noFill/>
          <a:ln>
            <a:noFill/>
          </a:ln>
        </p:spPr>
      </p:pic>
      <p:pic>
        <p:nvPicPr>
          <p:cNvPr id="8" name="Picture 7" descr="A picture containing clipart&#10;&#10;Description generated with high confidence">
            <a:extLst>
              <a:ext uri="{FF2B5EF4-FFF2-40B4-BE49-F238E27FC236}">
                <a16:creationId xmlns:a16="http://schemas.microsoft.com/office/drawing/2014/main" id="{F29FAE76-9DB7-418B-9965-A48FDF530252}"/>
              </a:ext>
            </a:extLst>
          </p:cNvPr>
          <p:cNvPicPr>
            <a:picLocks noChangeAspect="1"/>
          </p:cNvPicPr>
          <p:nvPr/>
        </p:nvPicPr>
        <p:blipFill>
          <a:blip r:embed="rId3"/>
          <a:stretch>
            <a:fillRect/>
          </a:stretch>
        </p:blipFill>
        <p:spPr>
          <a:xfrm>
            <a:off x="4152070" y="3896574"/>
            <a:ext cx="644376" cy="644376"/>
          </a:xfrm>
          <a:prstGeom prst="rect">
            <a:avLst/>
          </a:prstGeom>
        </p:spPr>
      </p:pic>
    </p:spTree>
    <p:extLst>
      <p:ext uri="{BB962C8B-B14F-4D97-AF65-F5344CB8AC3E}">
        <p14:creationId xmlns:p14="http://schemas.microsoft.com/office/powerpoint/2010/main" val="3175034806"/>
      </p:ext>
    </p:extLst>
  </p:cSld>
  <p:clrMapOvr>
    <a:masterClrMapping/>
  </p:clrMapOvr>
  <mc:AlternateContent xmlns:mc="http://schemas.openxmlformats.org/markup-compatibility/2006" xmlns:p14="http://schemas.microsoft.com/office/powerpoint/2010/main">
    <mc:Choice Requires="p14">
      <p:transition spd="slow" p14:dur="2000" advTm="31715"/>
    </mc:Choice>
    <mc:Fallback xmlns="">
      <p:transition spd="slow" advTm="31715"/>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9742" y="205979"/>
            <a:ext cx="5408358" cy="857250"/>
          </a:xfrm>
        </p:spPr>
        <p:txBody>
          <a:bodyPr>
            <a:normAutofit/>
          </a:bodyPr>
          <a:lstStyle/>
          <a:p>
            <a:pPr algn="ctr"/>
            <a:r>
              <a:rPr lang="en-GB" sz="2400" dirty="0"/>
              <a:t>Duty of Care rules apply to everyone</a:t>
            </a:r>
          </a:p>
        </p:txBody>
      </p:sp>
      <p:sp>
        <p:nvSpPr>
          <p:cNvPr id="6" name="Content Placeholder 5">
            <a:extLst>
              <a:ext uri="{FF2B5EF4-FFF2-40B4-BE49-F238E27FC236}">
                <a16:creationId xmlns:a16="http://schemas.microsoft.com/office/drawing/2014/main" id="{9F20F23B-E91F-449D-8FFC-03001CFE6BEB}"/>
              </a:ext>
            </a:extLst>
          </p:cNvPr>
          <p:cNvSpPr>
            <a:spLocks noGrp="1"/>
          </p:cNvSpPr>
          <p:nvPr>
            <p:ph idx="1"/>
          </p:nvPr>
        </p:nvSpPr>
        <p:spPr>
          <a:xfrm>
            <a:off x="311700" y="978195"/>
            <a:ext cx="8520600" cy="4033284"/>
          </a:xfrm>
        </p:spPr>
        <p:txBody>
          <a:bodyPr>
            <a:normAutofit/>
          </a:bodyPr>
          <a:lstStyle/>
          <a:p>
            <a:pPr marL="0" indent="0">
              <a:buNone/>
            </a:pPr>
            <a:r>
              <a:rPr lang="en-GB" dirty="0"/>
              <a:t>HSE guidance makes no distinction regarding ownership.</a:t>
            </a:r>
          </a:p>
          <a:p>
            <a:pPr marL="0" indent="0">
              <a:buNone/>
            </a:pPr>
            <a:endParaRPr lang="en-GB" dirty="0"/>
          </a:p>
          <a:p>
            <a:pPr marL="0" indent="0">
              <a:buNone/>
            </a:pPr>
            <a:r>
              <a:rPr lang="en-GB" dirty="0"/>
              <a:t>Applies to all driver types:  </a:t>
            </a:r>
            <a:endParaRPr lang="en-GB" sz="1600" dirty="0"/>
          </a:p>
          <a:p>
            <a:r>
              <a:rPr lang="en-GB" sz="1600" dirty="0"/>
              <a:t>Company</a:t>
            </a:r>
          </a:p>
          <a:p>
            <a:r>
              <a:rPr lang="en-GB" sz="1600" dirty="0"/>
              <a:t>Hire </a:t>
            </a:r>
          </a:p>
          <a:p>
            <a:r>
              <a:rPr lang="en-GB" sz="1600" dirty="0"/>
              <a:t>Pool </a:t>
            </a:r>
          </a:p>
          <a:p>
            <a:r>
              <a:rPr lang="en-GB" sz="1600" dirty="0"/>
              <a:t>Borrowed </a:t>
            </a:r>
          </a:p>
          <a:p>
            <a:r>
              <a:rPr lang="en-GB" sz="1600" dirty="0"/>
              <a:t>Employee owned – The so called ‘Grey Fleet’</a:t>
            </a:r>
          </a:p>
          <a:p>
            <a:pPr lvl="1"/>
            <a:r>
              <a:rPr lang="en-GB" dirty="0"/>
              <a:t>Cash allowance </a:t>
            </a:r>
          </a:p>
          <a:p>
            <a:pPr lvl="1"/>
            <a:r>
              <a:rPr lang="en-GB" dirty="0"/>
              <a:t>Claiming expenses for Business Mileage </a:t>
            </a:r>
          </a:p>
          <a:p>
            <a:pPr lvl="1"/>
            <a:r>
              <a:rPr lang="en-GB" dirty="0"/>
              <a:t>The cashier going to the bank in their own car</a:t>
            </a:r>
          </a:p>
          <a:p>
            <a:pPr lvl="1"/>
            <a:endParaRPr lang="en-GB" dirty="0"/>
          </a:p>
        </p:txBody>
      </p:sp>
      <p:pic>
        <p:nvPicPr>
          <p:cNvPr id="3" name="Picture 2">
            <a:extLst>
              <a:ext uri="{FF2B5EF4-FFF2-40B4-BE49-F238E27FC236}">
                <a16:creationId xmlns:a16="http://schemas.microsoft.com/office/drawing/2014/main" id="{DC4271AF-D9E2-4696-899F-6311CE5FDCFC}"/>
              </a:ext>
            </a:extLst>
          </p:cNvPr>
          <p:cNvPicPr>
            <a:picLocks noChangeAspect="1"/>
          </p:cNvPicPr>
          <p:nvPr/>
        </p:nvPicPr>
        <p:blipFill>
          <a:blip r:embed="rId2"/>
          <a:stretch>
            <a:fillRect/>
          </a:stretch>
        </p:blipFill>
        <p:spPr>
          <a:xfrm>
            <a:off x="5544109" y="1869672"/>
            <a:ext cx="2021900" cy="1350150"/>
          </a:xfrm>
          <a:prstGeom prst="rect">
            <a:avLst/>
          </a:prstGeom>
        </p:spPr>
      </p:pic>
      <p:pic>
        <p:nvPicPr>
          <p:cNvPr id="5" name="Picture 4" descr="A picture containing clipart&#10;&#10;Description generated with high confidence">
            <a:extLst>
              <a:ext uri="{FF2B5EF4-FFF2-40B4-BE49-F238E27FC236}">
                <a16:creationId xmlns:a16="http://schemas.microsoft.com/office/drawing/2014/main" id="{FA8F50BC-76A7-4C75-BEFE-5CA292CC8061}"/>
              </a:ext>
            </a:extLst>
          </p:cNvPr>
          <p:cNvPicPr>
            <a:picLocks noChangeAspect="1"/>
          </p:cNvPicPr>
          <p:nvPr/>
        </p:nvPicPr>
        <p:blipFill>
          <a:blip r:embed="rId3"/>
          <a:stretch>
            <a:fillRect/>
          </a:stretch>
        </p:blipFill>
        <p:spPr>
          <a:xfrm>
            <a:off x="8499624" y="4499124"/>
            <a:ext cx="644376" cy="644376"/>
          </a:xfrm>
          <a:prstGeom prst="rect">
            <a:avLst/>
          </a:prstGeom>
        </p:spPr>
      </p:pic>
    </p:spTree>
    <p:extLst>
      <p:ext uri="{BB962C8B-B14F-4D97-AF65-F5344CB8AC3E}">
        <p14:creationId xmlns:p14="http://schemas.microsoft.com/office/powerpoint/2010/main" val="2356660179"/>
      </p:ext>
    </p:extLst>
  </p:cSld>
  <p:clrMapOvr>
    <a:masterClrMapping/>
  </p:clrMapOvr>
  <mc:AlternateContent xmlns:mc="http://schemas.openxmlformats.org/markup-compatibility/2006" xmlns:p14="http://schemas.microsoft.com/office/powerpoint/2010/main">
    <mc:Choice Requires="p14">
      <p:transition spd="slow" p14:dur="2000" advTm="1795"/>
    </mc:Choice>
    <mc:Fallback xmlns="">
      <p:transition spd="slow" advTm="1795"/>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2400" dirty="0"/>
              <a:t>Which Laws Apply?</a:t>
            </a:r>
          </a:p>
        </p:txBody>
      </p:sp>
      <p:sp>
        <p:nvSpPr>
          <p:cNvPr id="3" name="Content Placeholder 2"/>
          <p:cNvSpPr>
            <a:spLocks noGrp="1"/>
          </p:cNvSpPr>
          <p:nvPr>
            <p:ph idx="1"/>
          </p:nvPr>
        </p:nvSpPr>
        <p:spPr/>
        <p:txBody>
          <a:bodyPr>
            <a:normAutofit/>
          </a:bodyPr>
          <a:lstStyle/>
          <a:p>
            <a:pPr marL="0" indent="0" algn="ctr">
              <a:buNone/>
            </a:pPr>
            <a:endParaRPr lang="en-GB" dirty="0"/>
          </a:p>
          <a:p>
            <a:pPr marL="0" indent="0" algn="ctr">
              <a:buNone/>
            </a:pPr>
            <a:r>
              <a:rPr lang="en-GB" dirty="0"/>
              <a:t>Health and Safety at Work etc. Act 1974</a:t>
            </a:r>
          </a:p>
          <a:p>
            <a:pPr marL="0" indent="0" algn="ctr">
              <a:buNone/>
            </a:pPr>
            <a:endParaRPr lang="en-GB" dirty="0"/>
          </a:p>
          <a:p>
            <a:pPr marL="0" indent="0" algn="ctr">
              <a:buNone/>
            </a:pPr>
            <a:endParaRPr lang="en-GB" dirty="0"/>
          </a:p>
          <a:p>
            <a:pPr marL="0" indent="0" algn="ctr">
              <a:buNone/>
            </a:pPr>
            <a:r>
              <a:rPr lang="en-GB" dirty="0"/>
              <a:t>AND </a:t>
            </a:r>
          </a:p>
          <a:p>
            <a:pPr marL="0" indent="0" algn="ctr">
              <a:buNone/>
            </a:pPr>
            <a:endParaRPr lang="en-GB" dirty="0"/>
          </a:p>
          <a:p>
            <a:pPr marL="0" indent="0" algn="ctr">
              <a:buNone/>
            </a:pPr>
            <a:endParaRPr lang="en-GB" dirty="0"/>
          </a:p>
          <a:p>
            <a:pPr marL="0" indent="0" algn="ctr">
              <a:buNone/>
            </a:pPr>
            <a:r>
              <a:rPr lang="en-GB" dirty="0"/>
              <a:t>Road Traffic Act 1988 </a:t>
            </a:r>
          </a:p>
          <a:p>
            <a:pPr marL="0" indent="0" algn="ctr">
              <a:buNone/>
            </a:pPr>
            <a:endParaRPr lang="en-GB" dirty="0"/>
          </a:p>
          <a:p>
            <a:pPr marL="0" indent="0" algn="ctr">
              <a:buNone/>
            </a:pPr>
            <a:endParaRPr lang="en-GB" dirty="0"/>
          </a:p>
        </p:txBody>
      </p:sp>
      <p:pic>
        <p:nvPicPr>
          <p:cNvPr id="4" name="Picture 3" descr="A picture containing clipart&#10;&#10;Description generated with high confidence">
            <a:extLst>
              <a:ext uri="{FF2B5EF4-FFF2-40B4-BE49-F238E27FC236}">
                <a16:creationId xmlns:a16="http://schemas.microsoft.com/office/drawing/2014/main" id="{87298699-20D8-4618-92E6-37B46E487678}"/>
              </a:ext>
            </a:extLst>
          </p:cNvPr>
          <p:cNvPicPr>
            <a:picLocks noChangeAspect="1"/>
          </p:cNvPicPr>
          <p:nvPr/>
        </p:nvPicPr>
        <p:blipFill>
          <a:blip r:embed="rId2"/>
          <a:stretch>
            <a:fillRect/>
          </a:stretch>
        </p:blipFill>
        <p:spPr>
          <a:xfrm>
            <a:off x="8499624" y="4499124"/>
            <a:ext cx="644376" cy="644376"/>
          </a:xfrm>
          <a:prstGeom prst="rect">
            <a:avLst/>
          </a:prstGeom>
        </p:spPr>
      </p:pic>
    </p:spTree>
    <p:extLst>
      <p:ext uri="{BB962C8B-B14F-4D97-AF65-F5344CB8AC3E}">
        <p14:creationId xmlns:p14="http://schemas.microsoft.com/office/powerpoint/2010/main" val="1979849163"/>
      </p:ext>
    </p:extLst>
  </p:cSld>
  <p:clrMapOvr>
    <a:masterClrMapping/>
  </p:clrMapOvr>
  <mc:AlternateContent xmlns:mc="http://schemas.openxmlformats.org/markup-compatibility/2006" xmlns:p14="http://schemas.microsoft.com/office/powerpoint/2010/main">
    <mc:Choice Requires="p14">
      <p:transition spd="slow" p14:dur="2000" advTm="1185"/>
    </mc:Choice>
    <mc:Fallback xmlns="">
      <p:transition spd="slow" advTm="1185"/>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A0E3FA-0F6D-4489-914C-3B5752627E90}"/>
              </a:ext>
            </a:extLst>
          </p:cNvPr>
          <p:cNvSpPr>
            <a:spLocks noGrp="1"/>
          </p:cNvSpPr>
          <p:nvPr>
            <p:ph type="title"/>
          </p:nvPr>
        </p:nvSpPr>
        <p:spPr/>
        <p:txBody>
          <a:bodyPr/>
          <a:lstStyle/>
          <a:p>
            <a:pPr algn="ctr"/>
            <a:r>
              <a:rPr lang="en-GB" dirty="0"/>
              <a:t>The Law – Corporate Liability</a:t>
            </a:r>
          </a:p>
        </p:txBody>
      </p:sp>
      <p:sp>
        <p:nvSpPr>
          <p:cNvPr id="3" name="Content Placeholder 2">
            <a:extLst>
              <a:ext uri="{FF2B5EF4-FFF2-40B4-BE49-F238E27FC236}">
                <a16:creationId xmlns:a16="http://schemas.microsoft.com/office/drawing/2014/main" id="{5D29FA76-8082-4E4E-9D07-9188E125B00C}"/>
              </a:ext>
            </a:extLst>
          </p:cNvPr>
          <p:cNvSpPr>
            <a:spLocks noGrp="1"/>
          </p:cNvSpPr>
          <p:nvPr>
            <p:ph idx="1"/>
          </p:nvPr>
        </p:nvSpPr>
        <p:spPr/>
        <p:txBody>
          <a:bodyPr/>
          <a:lstStyle/>
          <a:p>
            <a:r>
              <a:rPr lang="en-GB" dirty="0"/>
              <a:t>Section 2 – Duty to the Employees</a:t>
            </a:r>
          </a:p>
          <a:p>
            <a:pPr lvl="1"/>
            <a:r>
              <a:rPr lang="en-GB" dirty="0"/>
              <a:t>Duty to “ensure” the Health, Safety and Welfare of Employees</a:t>
            </a:r>
          </a:p>
          <a:p>
            <a:pPr lvl="1"/>
            <a:endParaRPr lang="en-GB" dirty="0"/>
          </a:p>
          <a:p>
            <a:r>
              <a:rPr lang="en-GB" dirty="0"/>
              <a:t>Section 3 – Duty to “Non” Employees</a:t>
            </a:r>
          </a:p>
          <a:p>
            <a:pPr lvl="1"/>
            <a:r>
              <a:rPr lang="en-GB" dirty="0"/>
              <a:t>Duty to “ensure” the Health &amp; Safety of Non Employees</a:t>
            </a:r>
          </a:p>
          <a:p>
            <a:pPr lvl="1"/>
            <a:endParaRPr lang="en-GB" dirty="0"/>
          </a:p>
          <a:p>
            <a:pPr marL="596900" lvl="1" indent="0">
              <a:buNone/>
            </a:pPr>
            <a:r>
              <a:rPr lang="en-GB" sz="1600" dirty="0">
                <a:solidFill>
                  <a:srgbClr val="FF0000"/>
                </a:solidFill>
              </a:rPr>
              <a:t>                                   As Far as Reasonably Practicable</a:t>
            </a:r>
          </a:p>
        </p:txBody>
      </p:sp>
      <p:pic>
        <p:nvPicPr>
          <p:cNvPr id="4" name="Picture 3" descr="A picture containing clipart&#10;&#10;Description generated with high confidence">
            <a:extLst>
              <a:ext uri="{FF2B5EF4-FFF2-40B4-BE49-F238E27FC236}">
                <a16:creationId xmlns:a16="http://schemas.microsoft.com/office/drawing/2014/main" id="{3829F084-B2FC-459E-88FF-31DCF6FCA24C}"/>
              </a:ext>
            </a:extLst>
          </p:cNvPr>
          <p:cNvPicPr>
            <a:picLocks noChangeAspect="1"/>
          </p:cNvPicPr>
          <p:nvPr/>
        </p:nvPicPr>
        <p:blipFill>
          <a:blip r:embed="rId2"/>
          <a:stretch>
            <a:fillRect/>
          </a:stretch>
        </p:blipFill>
        <p:spPr>
          <a:xfrm>
            <a:off x="8499624" y="4499124"/>
            <a:ext cx="644376" cy="644376"/>
          </a:xfrm>
          <a:prstGeom prst="rect">
            <a:avLst/>
          </a:prstGeom>
        </p:spPr>
      </p:pic>
    </p:spTree>
    <p:extLst>
      <p:ext uri="{BB962C8B-B14F-4D97-AF65-F5344CB8AC3E}">
        <p14:creationId xmlns:p14="http://schemas.microsoft.com/office/powerpoint/2010/main" val="3326987929"/>
      </p:ext>
    </p:extLst>
  </p:cSld>
  <p:clrMapOvr>
    <a:masterClrMapping/>
  </p:clrMapOvr>
  <mc:AlternateContent xmlns:mc="http://schemas.openxmlformats.org/markup-compatibility/2006" xmlns:p14="http://schemas.microsoft.com/office/powerpoint/2010/main">
    <mc:Choice Requires="p14">
      <p:transition spd="slow" p14:dur="2000" advTm="23124"/>
    </mc:Choice>
    <mc:Fallback xmlns="">
      <p:transition spd="slow" advTm="23124"/>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1601670" y="343327"/>
            <a:ext cx="6229350" cy="685800"/>
          </a:xfrm>
        </p:spPr>
        <p:txBody>
          <a:bodyPr>
            <a:noAutofit/>
          </a:bodyPr>
          <a:lstStyle/>
          <a:p>
            <a:pPr algn="ctr"/>
            <a:r>
              <a:rPr lang="en-US" altLang="en-US" sz="2000" dirty="0">
                <a:ea typeface="ＭＳ Ｐゴシック" panose="020B0600070205080204" pitchFamily="34" charset="-128"/>
              </a:rPr>
              <a:t>Corporate Manslaughter and Homicide Act 2007</a:t>
            </a:r>
          </a:p>
        </p:txBody>
      </p:sp>
      <p:sp>
        <p:nvSpPr>
          <p:cNvPr id="57347" name="Rectangle 3"/>
          <p:cNvSpPr>
            <a:spLocks noGrp="1" noChangeArrowheads="1"/>
          </p:cNvSpPr>
          <p:nvPr>
            <p:ph type="body" idx="1"/>
          </p:nvPr>
        </p:nvSpPr>
        <p:spPr>
          <a:xfrm>
            <a:off x="1485900" y="1029127"/>
            <a:ext cx="6172200" cy="3565496"/>
          </a:xfrm>
        </p:spPr>
        <p:txBody>
          <a:bodyPr/>
          <a:lstStyle/>
          <a:p>
            <a:pPr marL="0" indent="0">
              <a:spcBef>
                <a:spcPct val="0"/>
              </a:spcBef>
              <a:buNone/>
            </a:pPr>
            <a:r>
              <a:rPr lang="en-GB" altLang="en-US" sz="1500" u="sng" dirty="0">
                <a:solidFill>
                  <a:srgbClr val="000000"/>
                </a:solidFill>
                <a:ea typeface="ＭＳ Ｐゴシック" panose="020B0600070205080204" pitchFamily="34" charset="-128"/>
              </a:rPr>
              <a:t>Offence: </a:t>
            </a:r>
            <a:endParaRPr lang="en-GB" altLang="en-US" sz="1500" b="1" u="sng" dirty="0">
              <a:solidFill>
                <a:srgbClr val="000000"/>
              </a:solidFill>
              <a:ea typeface="ＭＳ Ｐゴシック" panose="020B0600070205080204" pitchFamily="34" charset="-128"/>
            </a:endParaRPr>
          </a:p>
          <a:p>
            <a:pPr marL="0" indent="0">
              <a:spcBef>
                <a:spcPct val="0"/>
              </a:spcBef>
              <a:buNone/>
            </a:pPr>
            <a:r>
              <a:rPr lang="en-GB" altLang="en-US" sz="1500" b="1" dirty="0">
                <a:solidFill>
                  <a:srgbClr val="000000"/>
                </a:solidFill>
                <a:ea typeface="ＭＳ Ｐゴシック" panose="020B0600070205080204" pitchFamily="34" charset="-128"/>
              </a:rPr>
              <a:t>Organisation </a:t>
            </a:r>
            <a:r>
              <a:rPr lang="en-GB" altLang="en-US" sz="1500" dirty="0">
                <a:solidFill>
                  <a:srgbClr val="000000"/>
                </a:solidFill>
                <a:ea typeface="ＭＳ Ｐゴシック" panose="020B0600070205080204" pitchFamily="34" charset="-128"/>
              </a:rPr>
              <a:t>is guilty if the way in which its activities are </a:t>
            </a:r>
            <a:r>
              <a:rPr lang="en-GB" altLang="en-US" sz="1500" b="1" dirty="0">
                <a:solidFill>
                  <a:srgbClr val="000000"/>
                </a:solidFill>
                <a:ea typeface="ＭＳ Ｐゴシック" panose="020B0600070205080204" pitchFamily="34" charset="-128"/>
              </a:rPr>
              <a:t>managed or organised</a:t>
            </a:r>
            <a:r>
              <a:rPr lang="en-GB" altLang="en-US" sz="1500" dirty="0">
                <a:solidFill>
                  <a:srgbClr val="000000"/>
                </a:solidFill>
                <a:ea typeface="ＭＳ Ｐゴシック" panose="020B0600070205080204" pitchFamily="34" charset="-128"/>
              </a:rPr>
              <a:t> </a:t>
            </a:r>
            <a:r>
              <a:rPr lang="en-GB" altLang="en-US" sz="1500" b="1" dirty="0">
                <a:solidFill>
                  <a:srgbClr val="FF0000"/>
                </a:solidFill>
                <a:ea typeface="ＭＳ Ｐゴシック" panose="020B0600070205080204" pitchFamily="34" charset="-128"/>
              </a:rPr>
              <a:t>causes</a:t>
            </a:r>
            <a:r>
              <a:rPr lang="en-GB" altLang="en-US" sz="1500" dirty="0">
                <a:solidFill>
                  <a:srgbClr val="FF0000"/>
                </a:solidFill>
                <a:ea typeface="ＭＳ Ｐゴシック" panose="020B0600070205080204" pitchFamily="34" charset="-128"/>
              </a:rPr>
              <a:t> </a:t>
            </a:r>
            <a:r>
              <a:rPr lang="en-GB" altLang="en-US" sz="1500" dirty="0">
                <a:solidFill>
                  <a:srgbClr val="000000"/>
                </a:solidFill>
                <a:ea typeface="ＭＳ Ｐゴシック" panose="020B0600070205080204" pitchFamily="34" charset="-128"/>
              </a:rPr>
              <a:t>a persons </a:t>
            </a:r>
            <a:r>
              <a:rPr lang="en-GB" altLang="en-US" sz="1500" b="1" dirty="0">
                <a:solidFill>
                  <a:srgbClr val="000000"/>
                </a:solidFill>
                <a:ea typeface="ＭＳ Ｐゴシック" panose="020B0600070205080204" pitchFamily="34" charset="-128"/>
              </a:rPr>
              <a:t>death </a:t>
            </a:r>
            <a:r>
              <a:rPr lang="en-GB" altLang="en-US" sz="1500" dirty="0">
                <a:solidFill>
                  <a:srgbClr val="000000"/>
                </a:solidFill>
                <a:ea typeface="ＭＳ Ｐゴシック" panose="020B0600070205080204" pitchFamily="34" charset="-128"/>
              </a:rPr>
              <a:t>and amounts to a </a:t>
            </a:r>
            <a:r>
              <a:rPr lang="en-GB" altLang="en-US" sz="1500" b="1" dirty="0">
                <a:solidFill>
                  <a:srgbClr val="FF0000"/>
                </a:solidFill>
                <a:ea typeface="ＭＳ Ｐゴシック" panose="020B0600070205080204" pitchFamily="34" charset="-128"/>
              </a:rPr>
              <a:t>gross breach </a:t>
            </a:r>
            <a:r>
              <a:rPr lang="en-GB" altLang="en-US" sz="1500" dirty="0">
                <a:solidFill>
                  <a:srgbClr val="000000"/>
                </a:solidFill>
                <a:ea typeface="ＭＳ Ｐゴシック" panose="020B0600070205080204" pitchFamily="34" charset="-128"/>
              </a:rPr>
              <a:t>of a relevant duty of care owed by the organisation to the deceased, only if the way in which its activities are managed by </a:t>
            </a:r>
            <a:r>
              <a:rPr lang="en-GB" altLang="en-US" sz="1500" b="1" dirty="0">
                <a:solidFill>
                  <a:srgbClr val="000000"/>
                </a:solidFill>
                <a:ea typeface="ＭＳ Ｐゴシック" panose="020B0600070205080204" pitchFamily="34" charset="-128"/>
              </a:rPr>
              <a:t>senior management</a:t>
            </a:r>
            <a:r>
              <a:rPr lang="en-GB" altLang="en-US" sz="1500" dirty="0">
                <a:solidFill>
                  <a:srgbClr val="000000"/>
                </a:solidFill>
                <a:ea typeface="ＭＳ Ｐゴシック" panose="020B0600070205080204" pitchFamily="34" charset="-128"/>
              </a:rPr>
              <a:t> is a substantial element of the breach</a:t>
            </a:r>
          </a:p>
          <a:p>
            <a:pPr marL="0" indent="0">
              <a:spcBef>
                <a:spcPct val="0"/>
              </a:spcBef>
              <a:buNone/>
            </a:pPr>
            <a:endParaRPr lang="en-GB" altLang="en-US" sz="1500" dirty="0">
              <a:solidFill>
                <a:srgbClr val="000000"/>
              </a:solidFill>
              <a:ea typeface="ＭＳ Ｐゴシック" panose="020B0600070205080204" pitchFamily="34" charset="-128"/>
            </a:endParaRPr>
          </a:p>
          <a:p>
            <a:pPr marL="0" indent="0">
              <a:spcBef>
                <a:spcPct val="0"/>
              </a:spcBef>
              <a:buNone/>
            </a:pPr>
            <a:r>
              <a:rPr lang="en-GB" altLang="en-US" sz="1500" u="sng" dirty="0">
                <a:solidFill>
                  <a:srgbClr val="000000"/>
                </a:solidFill>
                <a:ea typeface="ＭＳ Ｐゴシック" panose="020B0600070205080204" pitchFamily="34" charset="-128"/>
              </a:rPr>
              <a:t>Penalty:</a:t>
            </a:r>
            <a:r>
              <a:rPr lang="en-GB" altLang="en-US" sz="1500" b="1" u="sng" dirty="0">
                <a:solidFill>
                  <a:srgbClr val="FF0000"/>
                </a:solidFill>
                <a:ea typeface="ＭＳ Ｐゴシック" panose="020B0600070205080204" pitchFamily="34" charset="-128"/>
              </a:rPr>
              <a:t> </a:t>
            </a:r>
            <a:endParaRPr lang="en-GB" altLang="en-US" sz="1500" b="1" dirty="0">
              <a:solidFill>
                <a:srgbClr val="FF0000"/>
              </a:solidFill>
              <a:ea typeface="ＭＳ Ｐゴシック" panose="020B0600070205080204" pitchFamily="34" charset="-128"/>
            </a:endParaRPr>
          </a:p>
          <a:p>
            <a:pPr marL="0" indent="0">
              <a:spcBef>
                <a:spcPct val="0"/>
              </a:spcBef>
              <a:buNone/>
            </a:pPr>
            <a:r>
              <a:rPr lang="en-GB" altLang="en-US" sz="1500" b="1" dirty="0">
                <a:solidFill>
                  <a:srgbClr val="FF0000"/>
                </a:solidFill>
                <a:ea typeface="ＭＳ Ｐゴシック" panose="020B0600070205080204" pitchFamily="34" charset="-128"/>
              </a:rPr>
              <a:t>UNLIMITED FINE </a:t>
            </a:r>
            <a:r>
              <a:rPr lang="en-US" altLang="en-US" sz="1500" dirty="0">
                <a:solidFill>
                  <a:srgbClr val="000000"/>
                </a:solidFill>
                <a:ea typeface="ＭＳ Ｐゴシック" panose="020B0600070205080204" pitchFamily="34" charset="-128"/>
              </a:rPr>
              <a:t>(potentially millions of £’s) &amp; Publicity Order:</a:t>
            </a:r>
          </a:p>
          <a:p>
            <a:pPr marL="0" indent="0">
              <a:spcBef>
                <a:spcPct val="0"/>
              </a:spcBef>
              <a:buNone/>
            </a:pPr>
            <a:r>
              <a:rPr lang="en-US" altLang="en-US" sz="1500" b="1" dirty="0">
                <a:solidFill>
                  <a:srgbClr val="000000"/>
                </a:solidFill>
                <a:ea typeface="ＭＳ Ｐゴシック" panose="020B0600070205080204" pitchFamily="34" charset="-128"/>
              </a:rPr>
              <a:t>New sentencing guidelines </a:t>
            </a:r>
            <a:r>
              <a:rPr lang="en-US" altLang="en-US" sz="1500" dirty="0">
                <a:solidFill>
                  <a:srgbClr val="000000"/>
                </a:solidFill>
                <a:ea typeface="ＭＳ Ｐゴシック" panose="020B0600070205080204" pitchFamily="34" charset="-128"/>
              </a:rPr>
              <a:t>– anything from £180k to £20 million pounds depending on seriousness of offence and size of organisation. Negative Publicity Order included</a:t>
            </a:r>
          </a:p>
          <a:p>
            <a:pPr marL="0" indent="0">
              <a:buNone/>
            </a:pPr>
            <a:endParaRPr lang="en-US" altLang="en-US" dirty="0">
              <a:ea typeface="ＭＳ Ｐゴシック" panose="020B0600070205080204" pitchFamily="34" charset="-128"/>
            </a:endParaRPr>
          </a:p>
        </p:txBody>
      </p:sp>
      <p:pic>
        <p:nvPicPr>
          <p:cNvPr id="4" name="Picture 3" descr="A picture containing clipart&#10;&#10;Description generated with high confidence">
            <a:extLst>
              <a:ext uri="{FF2B5EF4-FFF2-40B4-BE49-F238E27FC236}">
                <a16:creationId xmlns:a16="http://schemas.microsoft.com/office/drawing/2014/main" id="{BFAA4FF0-E27A-42BF-857E-31197D09D8EF}"/>
              </a:ext>
            </a:extLst>
          </p:cNvPr>
          <p:cNvPicPr>
            <a:picLocks noChangeAspect="1"/>
          </p:cNvPicPr>
          <p:nvPr/>
        </p:nvPicPr>
        <p:blipFill>
          <a:blip r:embed="rId3"/>
          <a:stretch>
            <a:fillRect/>
          </a:stretch>
        </p:blipFill>
        <p:spPr>
          <a:xfrm>
            <a:off x="8499624" y="4499124"/>
            <a:ext cx="644376" cy="644376"/>
          </a:xfrm>
          <a:prstGeom prst="rect">
            <a:avLst/>
          </a:prstGeom>
        </p:spPr>
      </p:pic>
    </p:spTree>
    <p:extLst>
      <p:ext uri="{BB962C8B-B14F-4D97-AF65-F5344CB8AC3E}">
        <p14:creationId xmlns:p14="http://schemas.microsoft.com/office/powerpoint/2010/main" val="963498044"/>
      </p:ext>
    </p:extLst>
  </p:cSld>
  <p:clrMapOvr>
    <a:masterClrMapping/>
  </p:clrMapOvr>
  <mc:AlternateContent xmlns:mc="http://schemas.openxmlformats.org/markup-compatibility/2006" xmlns:p14="http://schemas.microsoft.com/office/powerpoint/2010/main">
    <mc:Choice Requires="p14">
      <p:transition spd="slow" p14:dur="2000" advTm="48292"/>
    </mc:Choice>
    <mc:Fallback xmlns="">
      <p:transition spd="slow" advTm="48292"/>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1134140" y="219036"/>
            <a:ext cx="6300178" cy="667011"/>
          </a:xfrm>
        </p:spPr>
        <p:txBody>
          <a:bodyPr>
            <a:noAutofit/>
          </a:bodyPr>
          <a:lstStyle/>
          <a:p>
            <a:pPr algn="ctr"/>
            <a:r>
              <a:rPr lang="en-GB" altLang="en-US" sz="2000" dirty="0">
                <a:ea typeface="ＭＳ Ｐゴシック" panose="020B0600070205080204" pitchFamily="34" charset="-128"/>
              </a:rPr>
              <a:t>Corporate Manslaughter &amp; Homicide Act 2007</a:t>
            </a:r>
            <a:endParaRPr lang="en-US" altLang="en-US" sz="2000" dirty="0">
              <a:ea typeface="ＭＳ Ｐゴシック" panose="020B0600070205080204" pitchFamily="34" charset="-128"/>
            </a:endParaRPr>
          </a:p>
        </p:txBody>
      </p:sp>
      <p:sp>
        <p:nvSpPr>
          <p:cNvPr id="59395" name="Content Placeholder 2"/>
          <p:cNvSpPr>
            <a:spLocks noGrp="1"/>
          </p:cNvSpPr>
          <p:nvPr>
            <p:ph type="body" idx="1"/>
          </p:nvPr>
        </p:nvSpPr>
        <p:spPr>
          <a:xfrm>
            <a:off x="1331640" y="1041991"/>
            <a:ext cx="6172200" cy="3732139"/>
          </a:xfrm>
        </p:spPr>
        <p:txBody>
          <a:bodyPr/>
          <a:lstStyle/>
          <a:p>
            <a:pPr marL="0" indent="0">
              <a:buNone/>
            </a:pPr>
            <a:r>
              <a:rPr lang="en-GB" altLang="en-US" dirty="0">
                <a:ea typeface="ＭＳ Ｐゴシック" panose="020B0600070205080204" pitchFamily="34" charset="-128"/>
              </a:rPr>
              <a:t>Areas for dispute (</a:t>
            </a:r>
            <a:r>
              <a:rPr lang="en-GB" altLang="en-US" b="1" dirty="0">
                <a:solidFill>
                  <a:srgbClr val="C00000"/>
                </a:solidFill>
                <a:ea typeface="ＭＳ Ｐゴシック" panose="020B0600070205080204" pitchFamily="34" charset="-128"/>
              </a:rPr>
              <a:t>so important to get right!</a:t>
            </a:r>
            <a:r>
              <a:rPr lang="en-GB" altLang="en-US" b="1" dirty="0">
                <a:ea typeface="ＭＳ Ｐゴシック" panose="020B0600070205080204" pitchFamily="34" charset="-128"/>
              </a:rPr>
              <a:t>)</a:t>
            </a:r>
            <a:r>
              <a:rPr lang="en-GB" altLang="en-US" b="1" dirty="0">
                <a:solidFill>
                  <a:srgbClr val="C00000"/>
                </a:solidFill>
                <a:ea typeface="ＭＳ Ｐゴシック" panose="020B0600070205080204" pitchFamily="34" charset="-128"/>
              </a:rPr>
              <a:t>:</a:t>
            </a:r>
          </a:p>
          <a:p>
            <a:pPr lvl="1" eaLnBrk="1" hangingPunct="1"/>
            <a:r>
              <a:rPr lang="en-GB" altLang="en-US" b="1" dirty="0">
                <a:solidFill>
                  <a:srgbClr val="008000"/>
                </a:solidFill>
                <a:ea typeface="ＭＳ Ｐゴシック" panose="020B0600070205080204" pitchFamily="34" charset="-128"/>
              </a:rPr>
              <a:t>Grossness of the Breach</a:t>
            </a:r>
          </a:p>
          <a:p>
            <a:pPr lvl="2" eaLnBrk="1" hangingPunct="1"/>
            <a:r>
              <a:rPr lang="en-GB" altLang="en-US" dirty="0">
                <a:ea typeface="ＭＳ Ｐゴシック" panose="020B0600070205080204" pitchFamily="34" charset="-128"/>
              </a:rPr>
              <a:t>Compliance with law / standards / guidance</a:t>
            </a:r>
          </a:p>
          <a:p>
            <a:pPr lvl="2" eaLnBrk="1" hangingPunct="1"/>
            <a:r>
              <a:rPr lang="en-GB" altLang="en-US" dirty="0">
                <a:ea typeface="ＭＳ Ｐゴシック" panose="020B0600070205080204" pitchFamily="34" charset="-128"/>
              </a:rPr>
              <a:t>Safety Management System</a:t>
            </a:r>
          </a:p>
          <a:p>
            <a:pPr lvl="2" eaLnBrk="1" hangingPunct="1"/>
            <a:r>
              <a:rPr lang="en-GB" altLang="en-US" dirty="0">
                <a:ea typeface="ＭＳ Ｐゴシック" panose="020B0600070205080204" pitchFamily="34" charset="-128"/>
              </a:rPr>
              <a:t>Organisation’s </a:t>
            </a:r>
            <a:r>
              <a:rPr lang="en-GB" altLang="en-US" b="1" dirty="0">
                <a:ea typeface="ＭＳ Ｐゴシック" panose="020B0600070205080204" pitchFamily="34" charset="-128"/>
              </a:rPr>
              <a:t>safety culture</a:t>
            </a:r>
          </a:p>
          <a:p>
            <a:pPr lvl="1" eaLnBrk="1" hangingPunct="1"/>
            <a:r>
              <a:rPr lang="en-GB" altLang="en-US" b="1" dirty="0">
                <a:solidFill>
                  <a:srgbClr val="008000"/>
                </a:solidFill>
                <a:ea typeface="ＭＳ Ｐゴシック" panose="020B0600070205080204" pitchFamily="34" charset="-128"/>
              </a:rPr>
              <a:t>Role of senior management</a:t>
            </a:r>
          </a:p>
          <a:p>
            <a:pPr lvl="2" eaLnBrk="1" hangingPunct="1"/>
            <a:r>
              <a:rPr lang="en-GB" altLang="en-US" dirty="0">
                <a:ea typeface="ＭＳ Ｐゴシック" panose="020B0600070205080204" pitchFamily="34" charset="-128"/>
              </a:rPr>
              <a:t>Collective failings</a:t>
            </a:r>
          </a:p>
          <a:p>
            <a:pPr lvl="2" eaLnBrk="1" hangingPunct="1"/>
            <a:r>
              <a:rPr lang="en-GB" altLang="en-US" dirty="0">
                <a:ea typeface="ＭＳ Ｐゴシック" panose="020B0600070205080204" pitchFamily="34" charset="-128"/>
              </a:rPr>
              <a:t>Effective delegation, empowerment and accountability</a:t>
            </a:r>
          </a:p>
          <a:p>
            <a:pPr lvl="2" eaLnBrk="1" hangingPunct="1"/>
            <a:endParaRPr lang="en-GB" altLang="en-US" dirty="0">
              <a:ea typeface="ＭＳ Ｐゴシック" panose="020B0600070205080204" pitchFamily="34" charset="-128"/>
            </a:endParaRPr>
          </a:p>
        </p:txBody>
      </p:sp>
      <p:pic>
        <p:nvPicPr>
          <p:cNvPr id="5939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7718" y="1915466"/>
            <a:ext cx="1824038" cy="159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descr="A picture containing clipart&#10;&#10;Description generated with high confidence">
            <a:extLst>
              <a:ext uri="{FF2B5EF4-FFF2-40B4-BE49-F238E27FC236}">
                <a16:creationId xmlns:a16="http://schemas.microsoft.com/office/drawing/2014/main" id="{FBAC601C-C6A6-4E73-8C68-CEB7959405E7}"/>
              </a:ext>
            </a:extLst>
          </p:cNvPr>
          <p:cNvPicPr>
            <a:picLocks noChangeAspect="1"/>
          </p:cNvPicPr>
          <p:nvPr/>
        </p:nvPicPr>
        <p:blipFill>
          <a:blip r:embed="rId4"/>
          <a:stretch>
            <a:fillRect/>
          </a:stretch>
        </p:blipFill>
        <p:spPr>
          <a:xfrm>
            <a:off x="8499624" y="4499124"/>
            <a:ext cx="644376" cy="644376"/>
          </a:xfrm>
          <a:prstGeom prst="rect">
            <a:avLst/>
          </a:prstGeom>
        </p:spPr>
      </p:pic>
    </p:spTree>
    <p:extLst>
      <p:ext uri="{BB962C8B-B14F-4D97-AF65-F5344CB8AC3E}">
        <p14:creationId xmlns:p14="http://schemas.microsoft.com/office/powerpoint/2010/main" val="3403151011"/>
      </p:ext>
    </p:extLst>
  </p:cSld>
  <p:clrMapOvr>
    <a:masterClrMapping/>
  </p:clrMapOvr>
  <mc:AlternateContent xmlns:mc="http://schemas.openxmlformats.org/markup-compatibility/2006" xmlns:p14="http://schemas.microsoft.com/office/powerpoint/2010/main">
    <mc:Choice Requires="p14">
      <p:transition spd="slow" p14:dur="2000" advTm="28592"/>
    </mc:Choice>
    <mc:Fallback xmlns="">
      <p:transition spd="slow" advTm="28592"/>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http://www.roadsafe.com/magazine/2008spring/images/roa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82233" y="796870"/>
            <a:ext cx="3987486" cy="2782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240631" y="44443"/>
            <a:ext cx="6662738" cy="574624"/>
          </a:xfrm>
        </p:spPr>
        <p:txBody>
          <a:bodyPr rtlCol="0">
            <a:noAutofit/>
          </a:bodyPr>
          <a:lstStyle/>
          <a:p>
            <a:pPr algn="ctr">
              <a:defRPr/>
            </a:pPr>
            <a:r>
              <a:rPr lang="en-GB" sz="2400" dirty="0"/>
              <a:t>Line Manager Engagement</a:t>
            </a:r>
          </a:p>
        </p:txBody>
      </p:sp>
      <p:pic>
        <p:nvPicPr>
          <p:cNvPr id="5" name="Picture 4" descr="A picture containing clipart&#10;&#10;Description generated with high confidence">
            <a:extLst>
              <a:ext uri="{FF2B5EF4-FFF2-40B4-BE49-F238E27FC236}">
                <a16:creationId xmlns:a16="http://schemas.microsoft.com/office/drawing/2014/main" id="{7DC5AC37-AAF5-49F6-908E-D81F9DB53DB4}"/>
              </a:ext>
            </a:extLst>
          </p:cNvPr>
          <p:cNvPicPr>
            <a:picLocks noChangeAspect="1"/>
          </p:cNvPicPr>
          <p:nvPr/>
        </p:nvPicPr>
        <p:blipFill>
          <a:blip r:embed="rId5"/>
          <a:stretch>
            <a:fillRect/>
          </a:stretch>
        </p:blipFill>
        <p:spPr>
          <a:xfrm>
            <a:off x="8499624" y="4522570"/>
            <a:ext cx="644376" cy="644376"/>
          </a:xfrm>
          <a:prstGeom prst="rect">
            <a:avLst/>
          </a:prstGeom>
        </p:spPr>
      </p:pic>
      <p:sp>
        <p:nvSpPr>
          <p:cNvPr id="7" name="Content Placeholder 6">
            <a:extLst>
              <a:ext uri="{FF2B5EF4-FFF2-40B4-BE49-F238E27FC236}">
                <a16:creationId xmlns:a16="http://schemas.microsoft.com/office/drawing/2014/main" id="{7DBFEE6A-190A-47F2-828F-E137AC14F3DF}"/>
              </a:ext>
            </a:extLst>
          </p:cNvPr>
          <p:cNvSpPr>
            <a:spLocks noGrp="1"/>
          </p:cNvSpPr>
          <p:nvPr>
            <p:ph idx="1"/>
          </p:nvPr>
        </p:nvSpPr>
        <p:spPr/>
        <p:txBody>
          <a:bodyPr/>
          <a:lstStyle/>
          <a:p>
            <a:endParaRPr lang="en-GB" dirty="0"/>
          </a:p>
        </p:txBody>
      </p:sp>
      <p:sp>
        <p:nvSpPr>
          <p:cNvPr id="8" name="Rectangle: Rounded Corners 7">
            <a:extLst>
              <a:ext uri="{FF2B5EF4-FFF2-40B4-BE49-F238E27FC236}">
                <a16:creationId xmlns:a16="http://schemas.microsoft.com/office/drawing/2014/main" id="{A351890E-D316-4860-8FF7-EF7FD376AD8B}"/>
              </a:ext>
            </a:extLst>
          </p:cNvPr>
          <p:cNvSpPr/>
          <p:nvPr/>
        </p:nvSpPr>
        <p:spPr>
          <a:xfrm>
            <a:off x="5784299" y="619068"/>
            <a:ext cx="2530549" cy="146020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1800" dirty="0"/>
              <a:t>All risk assessments, whether road risk or workplace risk, must be carried out by someone who:</a:t>
            </a:r>
          </a:p>
        </p:txBody>
      </p:sp>
      <p:cxnSp>
        <p:nvCxnSpPr>
          <p:cNvPr id="11" name="Straight Connector 10">
            <a:extLst>
              <a:ext uri="{FF2B5EF4-FFF2-40B4-BE49-F238E27FC236}">
                <a16:creationId xmlns:a16="http://schemas.microsoft.com/office/drawing/2014/main" id="{05AAF7DD-0B97-40E5-A4F2-714C4CC336D2}"/>
              </a:ext>
            </a:extLst>
          </p:cNvPr>
          <p:cNvCxnSpPr>
            <a:cxnSpLocks/>
          </p:cNvCxnSpPr>
          <p:nvPr/>
        </p:nvCxnSpPr>
        <p:spPr>
          <a:xfrm>
            <a:off x="7049573" y="2079272"/>
            <a:ext cx="0" cy="1613770"/>
          </a:xfrm>
          <a:prstGeom prst="line">
            <a:avLst/>
          </a:prstGeom>
        </p:spPr>
        <p:style>
          <a:lnRef idx="3">
            <a:schemeClr val="dk1"/>
          </a:lnRef>
          <a:fillRef idx="0">
            <a:schemeClr val="dk1"/>
          </a:fillRef>
          <a:effectRef idx="2">
            <a:schemeClr val="dk1"/>
          </a:effectRef>
          <a:fontRef idx="minor">
            <a:schemeClr val="tx1"/>
          </a:fontRef>
        </p:style>
      </p:cxnSp>
      <p:sp>
        <p:nvSpPr>
          <p:cNvPr id="12" name="Rectangle: Rounded Corners 11">
            <a:extLst>
              <a:ext uri="{FF2B5EF4-FFF2-40B4-BE49-F238E27FC236}">
                <a16:creationId xmlns:a16="http://schemas.microsoft.com/office/drawing/2014/main" id="{8184BFDD-0B20-4D8F-AC11-00E37B898CF7}"/>
              </a:ext>
            </a:extLst>
          </p:cNvPr>
          <p:cNvSpPr/>
          <p:nvPr/>
        </p:nvSpPr>
        <p:spPr>
          <a:xfrm>
            <a:off x="589406" y="3962079"/>
            <a:ext cx="1867430" cy="976849"/>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1600" dirty="0"/>
              <a:t>Is competent to do so (i.e. skills, knowledge and experience </a:t>
            </a:r>
          </a:p>
        </p:txBody>
      </p:sp>
      <p:sp>
        <p:nvSpPr>
          <p:cNvPr id="16" name="Rectangle: Rounded Corners 15">
            <a:extLst>
              <a:ext uri="{FF2B5EF4-FFF2-40B4-BE49-F238E27FC236}">
                <a16:creationId xmlns:a16="http://schemas.microsoft.com/office/drawing/2014/main" id="{CA091CF2-72BE-4A41-BCB4-496FD64114F6}"/>
              </a:ext>
            </a:extLst>
          </p:cNvPr>
          <p:cNvSpPr/>
          <p:nvPr/>
        </p:nvSpPr>
        <p:spPr>
          <a:xfrm>
            <a:off x="3253323" y="3962079"/>
            <a:ext cx="1868400" cy="9756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1600" dirty="0"/>
              <a:t>Involves staff and drivers in the process</a:t>
            </a:r>
          </a:p>
        </p:txBody>
      </p:sp>
      <p:sp>
        <p:nvSpPr>
          <p:cNvPr id="17" name="Rectangle: Rounded Corners 16">
            <a:extLst>
              <a:ext uri="{FF2B5EF4-FFF2-40B4-BE49-F238E27FC236}">
                <a16:creationId xmlns:a16="http://schemas.microsoft.com/office/drawing/2014/main" id="{E625A40E-CD6E-490A-8036-BCB17B9D8295}"/>
              </a:ext>
            </a:extLst>
          </p:cNvPr>
          <p:cNvSpPr/>
          <p:nvPr/>
        </p:nvSpPr>
        <p:spPr>
          <a:xfrm>
            <a:off x="6185550" y="3948880"/>
            <a:ext cx="1868400" cy="9756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1600" dirty="0"/>
              <a:t>Understands when specialist help may be needed</a:t>
            </a:r>
          </a:p>
        </p:txBody>
      </p:sp>
      <p:cxnSp>
        <p:nvCxnSpPr>
          <p:cNvPr id="20" name="Straight Connector 19">
            <a:extLst>
              <a:ext uri="{FF2B5EF4-FFF2-40B4-BE49-F238E27FC236}">
                <a16:creationId xmlns:a16="http://schemas.microsoft.com/office/drawing/2014/main" id="{FFB2FAFC-CEBC-4B59-B2A7-535D16F9127B}"/>
              </a:ext>
            </a:extLst>
          </p:cNvPr>
          <p:cNvCxnSpPr>
            <a:cxnSpLocks/>
          </p:cNvCxnSpPr>
          <p:nvPr/>
        </p:nvCxnSpPr>
        <p:spPr>
          <a:xfrm flipH="1">
            <a:off x="1382234" y="3693042"/>
            <a:ext cx="5975496" cy="0"/>
          </a:xfrm>
          <a:prstGeom prst="line">
            <a:avLst/>
          </a:prstGeom>
        </p:spPr>
        <p:style>
          <a:lnRef idx="2">
            <a:schemeClr val="dk1"/>
          </a:lnRef>
          <a:fillRef idx="0">
            <a:schemeClr val="dk1"/>
          </a:fillRef>
          <a:effectRef idx="1">
            <a:schemeClr val="dk1"/>
          </a:effectRef>
          <a:fontRef idx="minor">
            <a:schemeClr val="tx1"/>
          </a:fontRef>
        </p:style>
      </p:cxnSp>
      <p:cxnSp>
        <p:nvCxnSpPr>
          <p:cNvPr id="23" name="Straight Connector 22">
            <a:extLst>
              <a:ext uri="{FF2B5EF4-FFF2-40B4-BE49-F238E27FC236}">
                <a16:creationId xmlns:a16="http://schemas.microsoft.com/office/drawing/2014/main" id="{62C87F20-C499-462A-A43B-855129FA3166}"/>
              </a:ext>
            </a:extLst>
          </p:cNvPr>
          <p:cNvCxnSpPr/>
          <p:nvPr/>
        </p:nvCxnSpPr>
        <p:spPr>
          <a:xfrm>
            <a:off x="1382233" y="3693042"/>
            <a:ext cx="0" cy="269037"/>
          </a:xfrm>
          <a:prstGeom prst="line">
            <a:avLst/>
          </a:prstGeom>
        </p:spPr>
        <p:style>
          <a:lnRef idx="2">
            <a:schemeClr val="dk1"/>
          </a:lnRef>
          <a:fillRef idx="0">
            <a:schemeClr val="dk1"/>
          </a:fillRef>
          <a:effectRef idx="1">
            <a:schemeClr val="dk1"/>
          </a:effectRef>
          <a:fontRef idx="minor">
            <a:schemeClr val="tx1"/>
          </a:fontRef>
        </p:style>
      </p:cxnSp>
      <p:cxnSp>
        <p:nvCxnSpPr>
          <p:cNvPr id="40966" name="Straight Connector 40965">
            <a:extLst>
              <a:ext uri="{FF2B5EF4-FFF2-40B4-BE49-F238E27FC236}">
                <a16:creationId xmlns:a16="http://schemas.microsoft.com/office/drawing/2014/main" id="{F530D318-1435-4C0B-BD31-3D45A76DA40A}"/>
              </a:ext>
            </a:extLst>
          </p:cNvPr>
          <p:cNvCxnSpPr/>
          <p:nvPr/>
        </p:nvCxnSpPr>
        <p:spPr>
          <a:xfrm flipV="1">
            <a:off x="4111256" y="3693042"/>
            <a:ext cx="0" cy="255838"/>
          </a:xfrm>
          <a:prstGeom prst="line">
            <a:avLst/>
          </a:prstGeom>
        </p:spPr>
        <p:style>
          <a:lnRef idx="3">
            <a:schemeClr val="dk1"/>
          </a:lnRef>
          <a:fillRef idx="0">
            <a:schemeClr val="dk1"/>
          </a:fillRef>
          <a:effectRef idx="2">
            <a:schemeClr val="dk1"/>
          </a:effectRef>
          <a:fontRef idx="minor">
            <a:schemeClr val="tx1"/>
          </a:fontRef>
        </p:style>
      </p:cxnSp>
      <p:cxnSp>
        <p:nvCxnSpPr>
          <p:cNvPr id="40968" name="Straight Connector 40967">
            <a:extLst>
              <a:ext uri="{FF2B5EF4-FFF2-40B4-BE49-F238E27FC236}">
                <a16:creationId xmlns:a16="http://schemas.microsoft.com/office/drawing/2014/main" id="{C53FAA9C-5697-45D8-AE83-4E33EB86DFE7}"/>
              </a:ext>
            </a:extLst>
          </p:cNvPr>
          <p:cNvCxnSpPr/>
          <p:nvPr/>
        </p:nvCxnSpPr>
        <p:spPr>
          <a:xfrm>
            <a:off x="7357730" y="3693042"/>
            <a:ext cx="0" cy="241582"/>
          </a:xfrm>
          <a:prstGeom prst="line">
            <a:avLst/>
          </a:prstGeom>
        </p:spPr>
        <p:style>
          <a:lnRef idx="2">
            <a:schemeClr val="dk1"/>
          </a:lnRef>
          <a:fillRef idx="0">
            <a:schemeClr val="dk1"/>
          </a:fillRef>
          <a:effectRef idx="1">
            <a:schemeClr val="dk1"/>
          </a:effectRef>
          <a:fontRef idx="minor">
            <a:schemeClr val="tx1"/>
          </a:fontRef>
        </p:style>
      </p:cxnSp>
    </p:spTree>
    <p:custDataLst>
      <p:tags r:id="rId1"/>
    </p:custDataLst>
    <p:extLst>
      <p:ext uri="{BB962C8B-B14F-4D97-AF65-F5344CB8AC3E}">
        <p14:creationId xmlns:p14="http://schemas.microsoft.com/office/powerpoint/2010/main" val="1557347815"/>
      </p:ext>
    </p:extLst>
  </p:cSld>
  <p:clrMapOvr>
    <a:masterClrMapping/>
  </p:clrMapOvr>
  <mc:AlternateContent xmlns:mc="http://schemas.openxmlformats.org/markup-compatibility/2006" xmlns:p14="http://schemas.microsoft.com/office/powerpoint/2010/main">
    <mc:Choice Requires="p14">
      <p:transition spd="med" p14:dur="700" advTm="26512">
        <p:fade/>
      </p:transition>
    </mc:Choice>
    <mc:Fallback xmlns="">
      <p:transition spd="med" advTm="26512">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P spid="16" grpId="0" animBg="1"/>
      <p:bldP spid="1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A816AD-6654-4A73-AA0C-30EA9400A0A8}"/>
              </a:ext>
            </a:extLst>
          </p:cNvPr>
          <p:cNvSpPr>
            <a:spLocks noGrp="1"/>
          </p:cNvSpPr>
          <p:nvPr>
            <p:ph type="title"/>
          </p:nvPr>
        </p:nvSpPr>
        <p:spPr/>
        <p:txBody>
          <a:bodyPr/>
          <a:lstStyle/>
          <a:p>
            <a:pPr algn="ctr"/>
            <a:r>
              <a:rPr lang="en-GB" sz="2400" dirty="0"/>
              <a:t>Hazard &amp; Risk</a:t>
            </a:r>
          </a:p>
        </p:txBody>
      </p:sp>
      <p:sp>
        <p:nvSpPr>
          <p:cNvPr id="3" name="Content Placeholder 2">
            <a:extLst>
              <a:ext uri="{FF2B5EF4-FFF2-40B4-BE49-F238E27FC236}">
                <a16:creationId xmlns:a16="http://schemas.microsoft.com/office/drawing/2014/main" id="{BDC3721B-DBA4-44FD-AA55-DA699FE31930}"/>
              </a:ext>
            </a:extLst>
          </p:cNvPr>
          <p:cNvSpPr>
            <a:spLocks noGrp="1"/>
          </p:cNvSpPr>
          <p:nvPr>
            <p:ph idx="1"/>
          </p:nvPr>
        </p:nvSpPr>
        <p:spPr/>
        <p:txBody>
          <a:bodyPr/>
          <a:lstStyle/>
          <a:p>
            <a:endParaRPr lang="en-GB" dirty="0"/>
          </a:p>
          <a:p>
            <a:endParaRPr lang="en-GB" dirty="0"/>
          </a:p>
          <a:p>
            <a:r>
              <a:rPr lang="en-GB" dirty="0"/>
              <a:t>A hazard is something in your business that can cause harm. </a:t>
            </a:r>
          </a:p>
          <a:p>
            <a:pPr marL="114300" indent="0">
              <a:buNone/>
            </a:pPr>
            <a:endParaRPr lang="en-GB" dirty="0"/>
          </a:p>
          <a:p>
            <a:endParaRPr lang="en-GB" dirty="0"/>
          </a:p>
          <a:p>
            <a:r>
              <a:rPr lang="en-GB" dirty="0"/>
              <a:t>A risk is the chance, however large or small, that a hazard could cause harm. </a:t>
            </a:r>
          </a:p>
          <a:p>
            <a:endParaRPr lang="en-GB" dirty="0"/>
          </a:p>
        </p:txBody>
      </p:sp>
      <p:pic>
        <p:nvPicPr>
          <p:cNvPr id="4" name="Picture 3" descr="A picture containing clipart&#10;&#10;Description generated with high confidence">
            <a:extLst>
              <a:ext uri="{FF2B5EF4-FFF2-40B4-BE49-F238E27FC236}">
                <a16:creationId xmlns:a16="http://schemas.microsoft.com/office/drawing/2014/main" id="{B22B64F7-D0FA-4C89-883B-9173D9B0C4DE}"/>
              </a:ext>
            </a:extLst>
          </p:cNvPr>
          <p:cNvPicPr>
            <a:picLocks noChangeAspect="1"/>
          </p:cNvPicPr>
          <p:nvPr/>
        </p:nvPicPr>
        <p:blipFill>
          <a:blip r:embed="rId3"/>
          <a:stretch>
            <a:fillRect/>
          </a:stretch>
        </p:blipFill>
        <p:spPr>
          <a:xfrm>
            <a:off x="8499624" y="4522570"/>
            <a:ext cx="644376" cy="644376"/>
          </a:xfrm>
          <a:prstGeom prst="rect">
            <a:avLst/>
          </a:prstGeom>
        </p:spPr>
      </p:pic>
    </p:spTree>
    <p:extLst>
      <p:ext uri="{BB962C8B-B14F-4D97-AF65-F5344CB8AC3E}">
        <p14:creationId xmlns:p14="http://schemas.microsoft.com/office/powerpoint/2010/main" val="21417463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1547665" y="195486"/>
            <a:ext cx="6001940" cy="756084"/>
          </a:xfrm>
        </p:spPr>
        <p:txBody>
          <a:bodyPr/>
          <a:lstStyle/>
          <a:p>
            <a:pPr algn="ctr"/>
            <a:r>
              <a:rPr lang="en-GB" altLang="en-US" sz="2400" dirty="0">
                <a:ea typeface="ＭＳ Ｐゴシック" panose="020B0600070205080204" pitchFamily="34" charset="-128"/>
              </a:rPr>
              <a:t>Individual Liability</a:t>
            </a:r>
            <a:endParaRPr lang="en-US" altLang="en-US" sz="2400" dirty="0">
              <a:ea typeface="ＭＳ Ｐゴシック" panose="020B0600070205080204" pitchFamily="34" charset="-128"/>
            </a:endParaRPr>
          </a:p>
        </p:txBody>
      </p:sp>
      <p:pic>
        <p:nvPicPr>
          <p:cNvPr id="6553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0693" y="1005576"/>
            <a:ext cx="4558904" cy="3448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554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6097" y="1341928"/>
            <a:ext cx="2336006" cy="27753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descr="A picture containing clipart&#10;&#10;Description generated with high confidence">
            <a:extLst>
              <a:ext uri="{FF2B5EF4-FFF2-40B4-BE49-F238E27FC236}">
                <a16:creationId xmlns:a16="http://schemas.microsoft.com/office/drawing/2014/main" id="{12147EC2-0224-4325-8F41-73629CF33F2F}"/>
              </a:ext>
            </a:extLst>
          </p:cNvPr>
          <p:cNvPicPr>
            <a:picLocks noChangeAspect="1"/>
          </p:cNvPicPr>
          <p:nvPr/>
        </p:nvPicPr>
        <p:blipFill>
          <a:blip r:embed="rId5"/>
          <a:stretch>
            <a:fillRect/>
          </a:stretch>
        </p:blipFill>
        <p:spPr>
          <a:xfrm>
            <a:off x="8499624" y="4510847"/>
            <a:ext cx="644376" cy="644376"/>
          </a:xfrm>
          <a:prstGeom prst="rect">
            <a:avLst/>
          </a:prstGeom>
        </p:spPr>
      </p:pic>
    </p:spTree>
    <p:extLst>
      <p:ext uri="{BB962C8B-B14F-4D97-AF65-F5344CB8AC3E}">
        <p14:creationId xmlns:p14="http://schemas.microsoft.com/office/powerpoint/2010/main" val="1135621952"/>
      </p:ext>
    </p:extLst>
  </p:cSld>
  <p:clrMapOvr>
    <a:masterClrMapping/>
  </p:clrMapOvr>
  <mc:AlternateContent xmlns:mc="http://schemas.openxmlformats.org/markup-compatibility/2006" xmlns:p14="http://schemas.microsoft.com/office/powerpoint/2010/main">
    <mc:Choice Requires="p14">
      <p:transition spd="slow" p14:dur="2000" advTm="4477"/>
    </mc:Choice>
    <mc:Fallback xmlns="">
      <p:transition spd="slow" advTm="4477"/>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8A303D-5A9E-4F1C-B897-28DFD93FCE7F}"/>
              </a:ext>
            </a:extLst>
          </p:cNvPr>
          <p:cNvSpPr>
            <a:spLocks noGrp="1"/>
          </p:cNvSpPr>
          <p:nvPr>
            <p:ph type="title"/>
          </p:nvPr>
        </p:nvSpPr>
        <p:spPr>
          <a:xfrm>
            <a:off x="311700" y="445025"/>
            <a:ext cx="8520600" cy="572700"/>
          </a:xfrm>
        </p:spPr>
        <p:txBody>
          <a:bodyPr/>
          <a:lstStyle/>
          <a:p>
            <a:pPr algn="ctr"/>
            <a:r>
              <a:rPr lang="en-GB" sz="2400" dirty="0"/>
              <a:t>Have you met the people who could be liable?</a:t>
            </a:r>
          </a:p>
        </p:txBody>
      </p:sp>
      <p:sp>
        <p:nvSpPr>
          <p:cNvPr id="3" name="Content Placeholder 2">
            <a:extLst>
              <a:ext uri="{FF2B5EF4-FFF2-40B4-BE49-F238E27FC236}">
                <a16:creationId xmlns:a16="http://schemas.microsoft.com/office/drawing/2014/main" id="{066A9A95-DD23-4E8C-80AE-4312DBE734DA}"/>
              </a:ext>
            </a:extLst>
          </p:cNvPr>
          <p:cNvSpPr>
            <a:spLocks noGrp="1"/>
          </p:cNvSpPr>
          <p:nvPr>
            <p:ph idx="1"/>
          </p:nvPr>
        </p:nvSpPr>
        <p:spPr/>
        <p:txBody>
          <a:bodyPr/>
          <a:lstStyle/>
          <a:p>
            <a:r>
              <a:rPr lang="en-GB" dirty="0"/>
              <a:t>Transport Manager</a:t>
            </a:r>
          </a:p>
          <a:p>
            <a:endParaRPr lang="en-GB" dirty="0"/>
          </a:p>
          <a:p>
            <a:r>
              <a:rPr lang="en-GB" dirty="0"/>
              <a:t>Production Manager landed with the company vehicle programme</a:t>
            </a:r>
          </a:p>
          <a:p>
            <a:endParaRPr lang="en-GB" dirty="0"/>
          </a:p>
          <a:p>
            <a:r>
              <a:rPr lang="en-GB" dirty="0"/>
              <a:t>HR Manager</a:t>
            </a:r>
          </a:p>
          <a:p>
            <a:endParaRPr lang="en-GB" dirty="0"/>
          </a:p>
          <a:p>
            <a:r>
              <a:rPr lang="en-GB" dirty="0"/>
              <a:t>MD of a business</a:t>
            </a:r>
          </a:p>
          <a:p>
            <a:endParaRPr lang="en-GB" dirty="0"/>
          </a:p>
          <a:p>
            <a:r>
              <a:rPr lang="en-GB" dirty="0"/>
              <a:t>MD of an Insurance Brokerage</a:t>
            </a:r>
          </a:p>
        </p:txBody>
      </p:sp>
      <p:pic>
        <p:nvPicPr>
          <p:cNvPr id="4" name="Picture 3" descr="A picture containing clipart&#10;&#10;Description generated with high confidence">
            <a:extLst>
              <a:ext uri="{FF2B5EF4-FFF2-40B4-BE49-F238E27FC236}">
                <a16:creationId xmlns:a16="http://schemas.microsoft.com/office/drawing/2014/main" id="{A3D03537-12CF-4273-BEF6-9411B737E0CD}"/>
              </a:ext>
            </a:extLst>
          </p:cNvPr>
          <p:cNvPicPr>
            <a:picLocks noChangeAspect="1"/>
          </p:cNvPicPr>
          <p:nvPr/>
        </p:nvPicPr>
        <p:blipFill>
          <a:blip r:embed="rId3"/>
          <a:stretch>
            <a:fillRect/>
          </a:stretch>
        </p:blipFill>
        <p:spPr>
          <a:xfrm>
            <a:off x="8499624" y="4510847"/>
            <a:ext cx="644376" cy="644376"/>
          </a:xfrm>
          <a:prstGeom prst="rect">
            <a:avLst/>
          </a:prstGeom>
        </p:spPr>
      </p:pic>
    </p:spTree>
    <p:extLst>
      <p:ext uri="{BB962C8B-B14F-4D97-AF65-F5344CB8AC3E}">
        <p14:creationId xmlns:p14="http://schemas.microsoft.com/office/powerpoint/2010/main" val="14088461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1331119" y="723014"/>
            <a:ext cx="6527006" cy="4035915"/>
          </a:xfrm>
        </p:spPr>
        <p:txBody>
          <a:bodyPr/>
          <a:lstStyle/>
          <a:p>
            <a:pPr marL="114300" indent="0">
              <a:spcBef>
                <a:spcPct val="0"/>
              </a:spcBef>
              <a:buClr>
                <a:srgbClr val="C00000"/>
              </a:buClr>
              <a:buNone/>
              <a:defRPr/>
            </a:pPr>
            <a:r>
              <a:rPr lang="en-GB" sz="1650" i="1" dirty="0">
                <a:solidFill>
                  <a:srgbClr val="000000"/>
                </a:solidFill>
                <a:latin typeface="Arial" charset="0"/>
                <a:ea typeface="ＭＳ Ｐゴシック" pitchFamily="34" charset="-128"/>
              </a:rPr>
              <a:t>Drivers should also exercise </a:t>
            </a:r>
            <a:r>
              <a:rPr lang="en-GB" sz="1650" b="1" i="1" dirty="0">
                <a:solidFill>
                  <a:srgbClr val="000000"/>
                </a:solidFill>
                <a:latin typeface="Arial" charset="0"/>
                <a:ea typeface="ＭＳ Ｐゴシック" pitchFamily="34" charset="-128"/>
              </a:rPr>
              <a:t>care as any reasonably prudent</a:t>
            </a:r>
            <a:r>
              <a:rPr lang="en-GB" sz="1650" i="1" dirty="0">
                <a:solidFill>
                  <a:srgbClr val="000000"/>
                </a:solidFill>
                <a:latin typeface="Arial" charset="0"/>
                <a:ea typeface="ＭＳ Ｐゴシック" pitchFamily="34" charset="-128"/>
              </a:rPr>
              <a:t>, </a:t>
            </a:r>
            <a:r>
              <a:rPr lang="en-GB" sz="1650" b="1" i="1" dirty="0">
                <a:solidFill>
                  <a:srgbClr val="000000"/>
                </a:solidFill>
                <a:latin typeface="Arial" charset="0"/>
                <a:ea typeface="ＭＳ Ｐゴシック" pitchFamily="34" charset="-128"/>
              </a:rPr>
              <a:t>careful and competent driver</a:t>
            </a:r>
            <a:r>
              <a:rPr lang="en-GB" sz="1650" i="1" dirty="0">
                <a:solidFill>
                  <a:srgbClr val="000000"/>
                </a:solidFill>
                <a:latin typeface="Arial" charset="0"/>
                <a:ea typeface="ＭＳ Ｐゴシック" pitchFamily="34" charset="-128"/>
              </a:rPr>
              <a:t>… nor drive in a way that falls far below the standard expected or that is obviously dangerous in the circumstances…</a:t>
            </a:r>
            <a:r>
              <a:rPr lang="en-GB" sz="1650" b="1" dirty="0">
                <a:solidFill>
                  <a:srgbClr val="FF0000"/>
                </a:solidFill>
                <a:latin typeface="Arial" charset="0"/>
                <a:ea typeface="ＭＳ Ｐゴシック" pitchFamily="34" charset="-128"/>
              </a:rPr>
              <a:t>Road Traffic Act 1988  / Road Safety Act 2006</a:t>
            </a:r>
          </a:p>
          <a:p>
            <a:pPr marL="114300" indent="0">
              <a:spcBef>
                <a:spcPct val="0"/>
              </a:spcBef>
              <a:buClr>
                <a:srgbClr val="C00000"/>
              </a:buClr>
              <a:buNone/>
              <a:defRPr/>
            </a:pPr>
            <a:endParaRPr lang="en-GB" sz="1650" i="1" dirty="0">
              <a:solidFill>
                <a:srgbClr val="000000"/>
              </a:solidFill>
              <a:latin typeface="Arial" charset="0"/>
              <a:ea typeface="ＭＳ Ｐゴシック" pitchFamily="34" charset="-128"/>
            </a:endParaRPr>
          </a:p>
          <a:p>
            <a:pPr marL="0" indent="0" algn="ctr">
              <a:spcBef>
                <a:spcPct val="0"/>
              </a:spcBef>
              <a:buNone/>
              <a:defRPr/>
            </a:pPr>
            <a:r>
              <a:rPr lang="en-GB" sz="1600" b="1" u="sng" dirty="0">
                <a:solidFill>
                  <a:srgbClr val="FF0000"/>
                </a:solidFill>
                <a:latin typeface="Arial" charset="0"/>
                <a:ea typeface="ＭＳ Ｐゴシック" pitchFamily="34" charset="-128"/>
              </a:rPr>
              <a:t>DRIVER ACCOUNTABILITY</a:t>
            </a:r>
            <a:r>
              <a:rPr lang="en-GB" sz="1650" b="1" u="sng" dirty="0">
                <a:solidFill>
                  <a:srgbClr val="FF0000"/>
                </a:solidFill>
                <a:latin typeface="Arial" charset="0"/>
                <a:ea typeface="ＭＳ Ｐゴシック" pitchFamily="34" charset="-128"/>
              </a:rPr>
              <a:t>: </a:t>
            </a:r>
            <a:endParaRPr lang="en-GB" sz="1650" u="sng" dirty="0">
              <a:solidFill>
                <a:srgbClr val="000000"/>
              </a:solidFill>
            </a:endParaRPr>
          </a:p>
          <a:p>
            <a:pPr lvl="1">
              <a:defRPr/>
            </a:pPr>
            <a:r>
              <a:rPr lang="en-GB" dirty="0"/>
              <a:t>Causing death by Dangerous driving / Careless driving </a:t>
            </a:r>
          </a:p>
          <a:p>
            <a:pPr lvl="1">
              <a:defRPr/>
            </a:pPr>
            <a:r>
              <a:rPr lang="en-GB" dirty="0"/>
              <a:t>Careless driving (Driving without due care and attention) </a:t>
            </a:r>
          </a:p>
          <a:p>
            <a:pPr lvl="1">
              <a:defRPr/>
            </a:pPr>
            <a:r>
              <a:rPr lang="en-GB" dirty="0"/>
              <a:t>Causing serious injury by dangerous driving </a:t>
            </a:r>
          </a:p>
          <a:p>
            <a:pPr lvl="1">
              <a:defRPr/>
            </a:pPr>
            <a:r>
              <a:rPr lang="en-GB" dirty="0"/>
              <a:t>Driving with Excess Alcohol </a:t>
            </a:r>
          </a:p>
          <a:p>
            <a:pPr lvl="1">
              <a:defRPr/>
            </a:pPr>
            <a:r>
              <a:rPr lang="en-GB" dirty="0"/>
              <a:t>Drug Driving</a:t>
            </a:r>
          </a:p>
          <a:p>
            <a:pPr eaLnBrk="1" hangingPunct="1">
              <a:defRPr/>
            </a:pPr>
            <a:endParaRPr lang="en-US" altLang="en-US" dirty="0"/>
          </a:p>
        </p:txBody>
      </p:sp>
      <p:sp>
        <p:nvSpPr>
          <p:cNvPr id="3" name="Rectangle 2"/>
          <p:cNvSpPr>
            <a:spLocks noGrp="1" noChangeArrowheads="1"/>
          </p:cNvSpPr>
          <p:nvPr>
            <p:ph type="title"/>
          </p:nvPr>
        </p:nvSpPr>
        <p:spPr>
          <a:xfrm>
            <a:off x="1547665" y="195486"/>
            <a:ext cx="6001940" cy="756084"/>
          </a:xfrm>
        </p:spPr>
        <p:txBody>
          <a:bodyPr/>
          <a:lstStyle/>
          <a:p>
            <a:pPr algn="ctr"/>
            <a:r>
              <a:rPr lang="en-GB" altLang="en-US" sz="2400" dirty="0">
                <a:ea typeface="ＭＳ Ｐゴシック" panose="020B0600070205080204" pitchFamily="34" charset="-128"/>
              </a:rPr>
              <a:t>Individual Liability</a:t>
            </a:r>
            <a:endParaRPr lang="en-US" altLang="en-US" sz="2400" dirty="0">
              <a:ea typeface="ＭＳ Ｐゴシック" panose="020B0600070205080204" pitchFamily="34" charset="-128"/>
            </a:endParaRPr>
          </a:p>
        </p:txBody>
      </p:sp>
      <p:pic>
        <p:nvPicPr>
          <p:cNvPr id="4" name="Picture 3" descr="A picture containing clipart&#10;&#10;Description generated with high confidence">
            <a:extLst>
              <a:ext uri="{FF2B5EF4-FFF2-40B4-BE49-F238E27FC236}">
                <a16:creationId xmlns:a16="http://schemas.microsoft.com/office/drawing/2014/main" id="{C8D02327-5A1A-4427-819E-6BBF7B639CB7}"/>
              </a:ext>
            </a:extLst>
          </p:cNvPr>
          <p:cNvPicPr>
            <a:picLocks noChangeAspect="1"/>
          </p:cNvPicPr>
          <p:nvPr/>
        </p:nvPicPr>
        <p:blipFill>
          <a:blip r:embed="rId3"/>
          <a:stretch>
            <a:fillRect/>
          </a:stretch>
        </p:blipFill>
        <p:spPr>
          <a:xfrm>
            <a:off x="8499624" y="4499124"/>
            <a:ext cx="644376" cy="644376"/>
          </a:xfrm>
          <a:prstGeom prst="rect">
            <a:avLst/>
          </a:prstGeom>
        </p:spPr>
      </p:pic>
    </p:spTree>
    <p:extLst>
      <p:ext uri="{BB962C8B-B14F-4D97-AF65-F5344CB8AC3E}">
        <p14:creationId xmlns:p14="http://schemas.microsoft.com/office/powerpoint/2010/main" val="36348097"/>
      </p:ext>
    </p:extLst>
  </p:cSld>
  <p:clrMapOvr>
    <a:masterClrMapping/>
  </p:clrMapOvr>
  <mc:AlternateContent xmlns:mc="http://schemas.openxmlformats.org/markup-compatibility/2006" xmlns:p14="http://schemas.microsoft.com/office/powerpoint/2010/main">
    <mc:Choice Requires="p14">
      <p:transition spd="slow" p14:dur="2000" advTm="23508"/>
    </mc:Choice>
    <mc:Fallback xmlns="">
      <p:transition spd="slow" advTm="23508"/>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415A0BB-4EA7-469B-8049-D7FD8CEEED91}"/>
              </a:ext>
            </a:extLst>
          </p:cNvPr>
          <p:cNvSpPr>
            <a:spLocks noGrp="1"/>
          </p:cNvSpPr>
          <p:nvPr>
            <p:ph type="title"/>
          </p:nvPr>
        </p:nvSpPr>
        <p:spPr>
          <a:xfrm>
            <a:off x="490250" y="450150"/>
            <a:ext cx="8462364" cy="4090800"/>
          </a:xfrm>
        </p:spPr>
        <p:txBody>
          <a:bodyPr/>
          <a:lstStyle/>
          <a:p>
            <a:pPr algn="ctr"/>
            <a:br>
              <a:rPr lang="en-GB" sz="1800" dirty="0"/>
            </a:br>
            <a:br>
              <a:rPr lang="en-GB" sz="1800" dirty="0"/>
            </a:br>
            <a:br>
              <a:rPr lang="en-GB" sz="1800" dirty="0"/>
            </a:br>
            <a:r>
              <a:rPr lang="en-GB" sz="1800" dirty="0"/>
              <a:t>The United Nations declare this is the “Decade of Action for Road Safety”.</a:t>
            </a:r>
            <a:br>
              <a:rPr lang="en-GB" sz="1800" dirty="0"/>
            </a:br>
            <a:r>
              <a:rPr lang="en-GB" sz="1800" dirty="0"/>
              <a:t>The MOST dangerous activity an employer typically ever asks an employee to undertake is driving on company business. The European Transport Safety Council estimate that business drivers account for 40% of road deaths across Europe.</a:t>
            </a:r>
            <a:br>
              <a:rPr lang="en-GB" sz="2400" dirty="0"/>
            </a:br>
            <a:endParaRPr lang="en-GB" sz="2400" dirty="0"/>
          </a:p>
        </p:txBody>
      </p:sp>
      <p:pic>
        <p:nvPicPr>
          <p:cNvPr id="6" name="Shape 54">
            <a:extLst>
              <a:ext uri="{FF2B5EF4-FFF2-40B4-BE49-F238E27FC236}">
                <a16:creationId xmlns:a16="http://schemas.microsoft.com/office/drawing/2014/main" id="{C0BFD0B4-6BA7-4C9C-960E-4803AAD15BAC}"/>
              </a:ext>
            </a:extLst>
          </p:cNvPr>
          <p:cNvPicPr preferRelativeResize="0"/>
          <p:nvPr/>
        </p:nvPicPr>
        <p:blipFill>
          <a:blip r:embed="rId2">
            <a:alphaModFix/>
          </a:blip>
          <a:stretch>
            <a:fillRect/>
          </a:stretch>
        </p:blipFill>
        <p:spPr>
          <a:xfrm>
            <a:off x="2062520" y="343825"/>
            <a:ext cx="4823477" cy="972225"/>
          </a:xfrm>
          <a:prstGeom prst="rect">
            <a:avLst/>
          </a:prstGeom>
          <a:noFill/>
          <a:ln>
            <a:noFill/>
          </a:ln>
        </p:spPr>
      </p:pic>
      <p:pic>
        <p:nvPicPr>
          <p:cNvPr id="5" name="Picture 4" descr="A picture containing clipart&#10;&#10;Description generated with high confidence">
            <a:extLst>
              <a:ext uri="{FF2B5EF4-FFF2-40B4-BE49-F238E27FC236}">
                <a16:creationId xmlns:a16="http://schemas.microsoft.com/office/drawing/2014/main" id="{734EE671-6E8E-4EAD-8878-933443EF66C6}"/>
              </a:ext>
            </a:extLst>
          </p:cNvPr>
          <p:cNvPicPr>
            <a:picLocks noChangeAspect="1"/>
          </p:cNvPicPr>
          <p:nvPr/>
        </p:nvPicPr>
        <p:blipFill>
          <a:blip r:embed="rId3"/>
          <a:stretch>
            <a:fillRect/>
          </a:stretch>
        </p:blipFill>
        <p:spPr>
          <a:xfrm>
            <a:off x="4152070" y="3896574"/>
            <a:ext cx="644376" cy="644376"/>
          </a:xfrm>
          <a:prstGeom prst="rect">
            <a:avLst/>
          </a:prstGeom>
        </p:spPr>
      </p:pic>
    </p:spTree>
    <p:extLst>
      <p:ext uri="{BB962C8B-B14F-4D97-AF65-F5344CB8AC3E}">
        <p14:creationId xmlns:p14="http://schemas.microsoft.com/office/powerpoint/2010/main" val="4236873968"/>
      </p:ext>
    </p:extLst>
  </p:cSld>
  <p:clrMapOvr>
    <a:masterClrMapping/>
  </p:clrMapOvr>
  <mc:AlternateContent xmlns:mc="http://schemas.openxmlformats.org/markup-compatibility/2006" xmlns:p14="http://schemas.microsoft.com/office/powerpoint/2010/main">
    <mc:Choice Requires="p14">
      <p:transition spd="slow" p14:dur="2000" advTm="14473"/>
    </mc:Choice>
    <mc:Fallback xmlns="">
      <p:transition spd="slow" advTm="14473"/>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773BF-643D-47DB-B2E6-31060D39AECC}"/>
              </a:ext>
            </a:extLst>
          </p:cNvPr>
          <p:cNvSpPr>
            <a:spLocks noGrp="1"/>
          </p:cNvSpPr>
          <p:nvPr>
            <p:ph type="title"/>
          </p:nvPr>
        </p:nvSpPr>
        <p:spPr/>
        <p:txBody>
          <a:bodyPr/>
          <a:lstStyle/>
          <a:p>
            <a:pPr algn="ctr"/>
            <a:r>
              <a:rPr lang="en-GB" dirty="0"/>
              <a:t>Current Marketplace</a:t>
            </a:r>
          </a:p>
        </p:txBody>
      </p:sp>
      <p:sp>
        <p:nvSpPr>
          <p:cNvPr id="3" name="Content Placeholder 2">
            <a:extLst>
              <a:ext uri="{FF2B5EF4-FFF2-40B4-BE49-F238E27FC236}">
                <a16:creationId xmlns:a16="http://schemas.microsoft.com/office/drawing/2014/main" id="{7996B7C1-776C-422D-9220-BAA1120CFB98}"/>
              </a:ext>
            </a:extLst>
          </p:cNvPr>
          <p:cNvSpPr>
            <a:spLocks noGrp="1"/>
          </p:cNvSpPr>
          <p:nvPr>
            <p:ph idx="1"/>
          </p:nvPr>
        </p:nvSpPr>
        <p:spPr/>
        <p:txBody>
          <a:bodyPr/>
          <a:lstStyle/>
          <a:p>
            <a:r>
              <a:rPr lang="en-GB" dirty="0"/>
              <a:t>Carriers</a:t>
            </a:r>
          </a:p>
          <a:p>
            <a:pPr lvl="1"/>
            <a:r>
              <a:rPr lang="en-GB" dirty="0"/>
              <a:t>Use contractors but do they have Legally Compliant Fleets?</a:t>
            </a:r>
          </a:p>
          <a:p>
            <a:pPr lvl="1"/>
            <a:r>
              <a:rPr lang="en-GB" dirty="0"/>
              <a:t>Won`t insure a contractor that doesn’t have a Health &amp; Safety Policy for Liability Insurance but will insure their fleet which is not Legally Compliant?!</a:t>
            </a:r>
          </a:p>
          <a:p>
            <a:pPr lvl="1"/>
            <a:endParaRPr lang="en-GB" dirty="0"/>
          </a:p>
          <a:p>
            <a:r>
              <a:rPr lang="en-GB" dirty="0"/>
              <a:t>Health and safety consultants admit they don’t discuss fleet compliance</a:t>
            </a:r>
          </a:p>
          <a:p>
            <a:pPr marL="114300" indent="0">
              <a:buNone/>
            </a:pPr>
            <a:endParaRPr lang="en-GB" dirty="0"/>
          </a:p>
          <a:p>
            <a:r>
              <a:rPr lang="en-GB" dirty="0"/>
              <a:t>Brokers in general don`t see this as part of their job</a:t>
            </a:r>
          </a:p>
          <a:p>
            <a:pPr marL="114300" indent="0">
              <a:buNone/>
            </a:pPr>
            <a:endParaRPr lang="en-GB" dirty="0"/>
          </a:p>
          <a:p>
            <a:endParaRPr lang="en-GB" dirty="0"/>
          </a:p>
        </p:txBody>
      </p:sp>
      <p:pic>
        <p:nvPicPr>
          <p:cNvPr id="4" name="Picture 3" descr="A picture containing clipart&#10;&#10;Description generated with high confidence">
            <a:extLst>
              <a:ext uri="{FF2B5EF4-FFF2-40B4-BE49-F238E27FC236}">
                <a16:creationId xmlns:a16="http://schemas.microsoft.com/office/drawing/2014/main" id="{ABCC6D69-426B-4DDD-8307-F7744EF2982B}"/>
              </a:ext>
            </a:extLst>
          </p:cNvPr>
          <p:cNvPicPr>
            <a:picLocks noChangeAspect="1"/>
          </p:cNvPicPr>
          <p:nvPr/>
        </p:nvPicPr>
        <p:blipFill>
          <a:blip r:embed="rId2"/>
          <a:stretch>
            <a:fillRect/>
          </a:stretch>
        </p:blipFill>
        <p:spPr>
          <a:xfrm>
            <a:off x="8499624" y="4499124"/>
            <a:ext cx="644376" cy="644376"/>
          </a:xfrm>
          <a:prstGeom prst="rect">
            <a:avLst/>
          </a:prstGeom>
        </p:spPr>
      </p:pic>
    </p:spTree>
    <p:extLst>
      <p:ext uri="{BB962C8B-B14F-4D97-AF65-F5344CB8AC3E}">
        <p14:creationId xmlns:p14="http://schemas.microsoft.com/office/powerpoint/2010/main" val="698018909"/>
      </p:ext>
    </p:extLst>
  </p:cSld>
  <p:clrMapOvr>
    <a:masterClrMapping/>
  </p:clrMapOvr>
  <mc:AlternateContent xmlns:mc="http://schemas.openxmlformats.org/markup-compatibility/2006" xmlns:p14="http://schemas.microsoft.com/office/powerpoint/2010/main">
    <mc:Choice Requires="p14">
      <p:transition spd="slow" p14:dur="2000" advTm="162382"/>
    </mc:Choice>
    <mc:Fallback xmlns="">
      <p:transition spd="slow" advTm="162382"/>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C4BB4-53FC-48D4-AC54-8DCC72C8334F}"/>
              </a:ext>
            </a:extLst>
          </p:cNvPr>
          <p:cNvSpPr>
            <a:spLocks noGrp="1"/>
          </p:cNvSpPr>
          <p:nvPr>
            <p:ph type="title"/>
          </p:nvPr>
        </p:nvSpPr>
        <p:spPr/>
        <p:txBody>
          <a:bodyPr/>
          <a:lstStyle/>
          <a:p>
            <a:pPr algn="ctr"/>
            <a:r>
              <a:rPr lang="en-GB" dirty="0"/>
              <a:t>Current Marketplace</a:t>
            </a:r>
          </a:p>
        </p:txBody>
      </p:sp>
      <p:sp>
        <p:nvSpPr>
          <p:cNvPr id="3" name="Content Placeholder 2">
            <a:extLst>
              <a:ext uri="{FF2B5EF4-FFF2-40B4-BE49-F238E27FC236}">
                <a16:creationId xmlns:a16="http://schemas.microsoft.com/office/drawing/2014/main" id="{00D05701-74F1-4F43-B558-6E57F5B8331C}"/>
              </a:ext>
            </a:extLst>
          </p:cNvPr>
          <p:cNvSpPr>
            <a:spLocks noGrp="1"/>
          </p:cNvSpPr>
          <p:nvPr>
            <p:ph idx="1"/>
          </p:nvPr>
        </p:nvSpPr>
        <p:spPr/>
        <p:txBody>
          <a:bodyPr/>
          <a:lstStyle/>
          <a:p>
            <a:r>
              <a:rPr lang="en-GB" dirty="0"/>
              <a:t>Businesses</a:t>
            </a:r>
          </a:p>
          <a:p>
            <a:pPr lvl="1"/>
            <a:r>
              <a:rPr lang="en-GB" dirty="0"/>
              <a:t>Don’t know about Legal Compliance which has the potential to ruin them</a:t>
            </a:r>
          </a:p>
          <a:p>
            <a:pPr lvl="1"/>
            <a:r>
              <a:rPr lang="en-GB" dirty="0"/>
              <a:t>Has an idea but too busy to do the work </a:t>
            </a:r>
          </a:p>
          <a:p>
            <a:pPr lvl="1"/>
            <a:r>
              <a:rPr lang="en-GB" dirty="0"/>
              <a:t>Uses telematics for speeding events only ignoring the other data which the Police can download and use against them for a prosecution</a:t>
            </a:r>
          </a:p>
          <a:p>
            <a:pPr lvl="1"/>
            <a:r>
              <a:rPr lang="en-GB" dirty="0"/>
              <a:t>Don’t care as it will never happen to them</a:t>
            </a:r>
          </a:p>
          <a:p>
            <a:pPr marL="596900" lvl="1" indent="0" algn="ctr">
              <a:buNone/>
            </a:pPr>
            <a:r>
              <a:rPr lang="en-GB" b="1" dirty="0">
                <a:solidFill>
                  <a:schemeClr val="tx1"/>
                </a:solidFill>
              </a:rPr>
              <a:t>Any one of these could be YOUR current or Prospective customer</a:t>
            </a:r>
          </a:p>
          <a:p>
            <a:pPr lvl="1"/>
            <a:endParaRPr lang="en-GB" dirty="0"/>
          </a:p>
          <a:p>
            <a:pPr lvl="1"/>
            <a:endParaRPr lang="en-GB" dirty="0"/>
          </a:p>
          <a:p>
            <a:pPr lvl="1"/>
            <a:endParaRPr lang="en-GB" dirty="0"/>
          </a:p>
        </p:txBody>
      </p:sp>
      <p:pic>
        <p:nvPicPr>
          <p:cNvPr id="4" name="Picture 3" descr="A picture containing clipart&#10;&#10;Description generated with high confidence">
            <a:extLst>
              <a:ext uri="{FF2B5EF4-FFF2-40B4-BE49-F238E27FC236}">
                <a16:creationId xmlns:a16="http://schemas.microsoft.com/office/drawing/2014/main" id="{1AD7BF61-E8D3-4328-B4A7-4409D101D790}"/>
              </a:ext>
            </a:extLst>
          </p:cNvPr>
          <p:cNvPicPr>
            <a:picLocks noChangeAspect="1"/>
          </p:cNvPicPr>
          <p:nvPr/>
        </p:nvPicPr>
        <p:blipFill>
          <a:blip r:embed="rId2"/>
          <a:stretch>
            <a:fillRect/>
          </a:stretch>
        </p:blipFill>
        <p:spPr>
          <a:xfrm>
            <a:off x="8499624" y="4499124"/>
            <a:ext cx="644376" cy="644376"/>
          </a:xfrm>
          <a:prstGeom prst="rect">
            <a:avLst/>
          </a:prstGeom>
        </p:spPr>
      </p:pic>
      <p:pic>
        <p:nvPicPr>
          <p:cNvPr id="8" name="Picture 7" descr="A police car parked on the side of a road&#10;&#10;Description generated with very high confidence">
            <a:extLst>
              <a:ext uri="{FF2B5EF4-FFF2-40B4-BE49-F238E27FC236}">
                <a16:creationId xmlns:a16="http://schemas.microsoft.com/office/drawing/2014/main" id="{DCDE5257-4355-4DA2-A461-9D3FBCDF6ABF}"/>
              </a:ext>
            </a:extLst>
          </p:cNvPr>
          <p:cNvPicPr>
            <a:picLocks noChangeAspect="1"/>
          </p:cNvPicPr>
          <p:nvPr/>
        </p:nvPicPr>
        <p:blipFill>
          <a:blip r:embed="rId3"/>
          <a:stretch>
            <a:fillRect/>
          </a:stretch>
        </p:blipFill>
        <p:spPr>
          <a:xfrm>
            <a:off x="6989135" y="495546"/>
            <a:ext cx="1942214" cy="1312568"/>
          </a:xfrm>
          <a:prstGeom prst="rect">
            <a:avLst/>
          </a:prstGeom>
        </p:spPr>
      </p:pic>
    </p:spTree>
    <p:extLst>
      <p:ext uri="{BB962C8B-B14F-4D97-AF65-F5344CB8AC3E}">
        <p14:creationId xmlns:p14="http://schemas.microsoft.com/office/powerpoint/2010/main" val="3496291352"/>
      </p:ext>
    </p:extLst>
  </p:cSld>
  <p:clrMapOvr>
    <a:masterClrMapping/>
  </p:clrMapOvr>
  <mc:AlternateContent xmlns:mc="http://schemas.openxmlformats.org/markup-compatibility/2006" xmlns:p14="http://schemas.microsoft.com/office/powerpoint/2010/main">
    <mc:Choice Requires="p14">
      <p:transition spd="slow" p14:dur="2000" advTm="53452"/>
    </mc:Choice>
    <mc:Fallback xmlns="">
      <p:transition spd="slow" advTm="53452"/>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AEBD7-1DC2-4E6E-A9BA-5DD18BDD09ED}"/>
              </a:ext>
            </a:extLst>
          </p:cNvPr>
          <p:cNvSpPr>
            <a:spLocks noGrp="1"/>
          </p:cNvSpPr>
          <p:nvPr>
            <p:ph type="title"/>
          </p:nvPr>
        </p:nvSpPr>
        <p:spPr/>
        <p:txBody>
          <a:bodyPr/>
          <a:lstStyle/>
          <a:p>
            <a:pPr algn="ctr"/>
            <a:r>
              <a:rPr lang="en-GB" sz="2400" dirty="0"/>
              <a:t>Fleet Compliance Audits </a:t>
            </a:r>
          </a:p>
        </p:txBody>
      </p:sp>
      <p:sp>
        <p:nvSpPr>
          <p:cNvPr id="3" name="Content Placeholder 2">
            <a:extLst>
              <a:ext uri="{FF2B5EF4-FFF2-40B4-BE49-F238E27FC236}">
                <a16:creationId xmlns:a16="http://schemas.microsoft.com/office/drawing/2014/main" id="{604CB203-0CC4-403F-BF8A-6DD4543A2827}"/>
              </a:ext>
            </a:extLst>
          </p:cNvPr>
          <p:cNvSpPr>
            <a:spLocks noGrp="1"/>
          </p:cNvSpPr>
          <p:nvPr>
            <p:ph idx="1"/>
          </p:nvPr>
        </p:nvSpPr>
        <p:spPr>
          <a:xfrm>
            <a:off x="311700" y="1474381"/>
            <a:ext cx="8520600" cy="3066140"/>
          </a:xfrm>
        </p:spPr>
        <p:txBody>
          <a:bodyPr/>
          <a:lstStyle/>
          <a:p>
            <a:r>
              <a:rPr lang="en-GB" sz="2000" dirty="0"/>
              <a:t>Driver</a:t>
            </a:r>
            <a:endParaRPr lang="en-GB" sz="1600" dirty="0"/>
          </a:p>
          <a:p>
            <a:endParaRPr lang="en-GB" sz="2000" dirty="0"/>
          </a:p>
          <a:p>
            <a:r>
              <a:rPr lang="en-GB" sz="2000" dirty="0"/>
              <a:t>Journey Management</a:t>
            </a:r>
          </a:p>
          <a:p>
            <a:endParaRPr lang="en-GB" sz="2000" dirty="0"/>
          </a:p>
          <a:p>
            <a:r>
              <a:rPr lang="en-GB" sz="2000" dirty="0"/>
              <a:t>Vehicle</a:t>
            </a:r>
          </a:p>
        </p:txBody>
      </p:sp>
      <p:pic>
        <p:nvPicPr>
          <p:cNvPr id="5" name="Picture 4" descr="A picture containing clipart&#10;&#10;Description generated with high confidence">
            <a:extLst>
              <a:ext uri="{FF2B5EF4-FFF2-40B4-BE49-F238E27FC236}">
                <a16:creationId xmlns:a16="http://schemas.microsoft.com/office/drawing/2014/main" id="{52195FC6-D017-4A49-884B-9CD3629FB211}"/>
              </a:ext>
            </a:extLst>
          </p:cNvPr>
          <p:cNvPicPr>
            <a:picLocks noChangeAspect="1"/>
          </p:cNvPicPr>
          <p:nvPr/>
        </p:nvPicPr>
        <p:blipFill>
          <a:blip r:embed="rId3"/>
          <a:stretch>
            <a:fillRect/>
          </a:stretch>
        </p:blipFill>
        <p:spPr>
          <a:xfrm>
            <a:off x="8499624" y="4527478"/>
            <a:ext cx="644376" cy="644376"/>
          </a:xfrm>
          <a:prstGeom prst="rect">
            <a:avLst/>
          </a:prstGeom>
        </p:spPr>
      </p:pic>
    </p:spTree>
    <p:extLst>
      <p:ext uri="{BB962C8B-B14F-4D97-AF65-F5344CB8AC3E}">
        <p14:creationId xmlns:p14="http://schemas.microsoft.com/office/powerpoint/2010/main" val="2030623082"/>
      </p:ext>
    </p:extLst>
  </p:cSld>
  <p:clrMapOvr>
    <a:masterClrMapping/>
  </p:clrMapOvr>
  <mc:AlternateContent xmlns:mc="http://schemas.openxmlformats.org/markup-compatibility/2006" xmlns:p14="http://schemas.microsoft.com/office/powerpoint/2010/main">
    <mc:Choice Requires="p14">
      <p:transition spd="slow" p14:dur="2000" advTm="61547"/>
    </mc:Choice>
    <mc:Fallback xmlns="">
      <p:transition spd="slow" advTm="61547"/>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06A85-A5E9-4DEC-B857-11442D2165EF}"/>
              </a:ext>
            </a:extLst>
          </p:cNvPr>
          <p:cNvSpPr>
            <a:spLocks noGrp="1"/>
          </p:cNvSpPr>
          <p:nvPr>
            <p:ph type="title"/>
          </p:nvPr>
        </p:nvSpPr>
        <p:spPr/>
        <p:txBody>
          <a:bodyPr/>
          <a:lstStyle/>
          <a:p>
            <a:pPr algn="ctr"/>
            <a:r>
              <a:rPr lang="en-GB" sz="2400" dirty="0"/>
              <a:t>What does a Compliant System look like</a:t>
            </a:r>
          </a:p>
        </p:txBody>
      </p:sp>
      <p:sp>
        <p:nvSpPr>
          <p:cNvPr id="3" name="Content Placeholder 2">
            <a:extLst>
              <a:ext uri="{FF2B5EF4-FFF2-40B4-BE49-F238E27FC236}">
                <a16:creationId xmlns:a16="http://schemas.microsoft.com/office/drawing/2014/main" id="{14A8B99D-2F74-48F6-9B6A-BAEBD9E18AF6}"/>
              </a:ext>
            </a:extLst>
          </p:cNvPr>
          <p:cNvSpPr>
            <a:spLocks noGrp="1"/>
          </p:cNvSpPr>
          <p:nvPr>
            <p:ph idx="1"/>
          </p:nvPr>
        </p:nvSpPr>
        <p:spPr/>
        <p:txBody>
          <a:bodyPr/>
          <a:lstStyle/>
          <a:p>
            <a:r>
              <a:rPr lang="en-GB" dirty="0"/>
              <a:t>Driver Risk Assessments</a:t>
            </a:r>
          </a:p>
          <a:p>
            <a:r>
              <a:rPr lang="en-GB" dirty="0"/>
              <a:t>Risk Identification and Mitigation Program</a:t>
            </a:r>
          </a:p>
          <a:p>
            <a:r>
              <a:rPr lang="en-GB" dirty="0"/>
              <a:t>Licence Checks</a:t>
            </a:r>
          </a:p>
          <a:p>
            <a:r>
              <a:rPr lang="en-GB" dirty="0"/>
              <a:t>Fitness to Drive</a:t>
            </a:r>
          </a:p>
          <a:p>
            <a:r>
              <a:rPr lang="en-GB" dirty="0"/>
              <a:t>Grey Fleet Checks</a:t>
            </a:r>
          </a:p>
          <a:p>
            <a:pPr lvl="1"/>
            <a:r>
              <a:rPr lang="en-GB" dirty="0"/>
              <a:t>Age and Type of car in keeping with fleet policy</a:t>
            </a:r>
          </a:p>
          <a:p>
            <a:pPr lvl="1"/>
            <a:r>
              <a:rPr lang="en-GB" dirty="0"/>
              <a:t>Service record</a:t>
            </a:r>
          </a:p>
          <a:p>
            <a:pPr lvl="1"/>
            <a:r>
              <a:rPr lang="en-GB" dirty="0"/>
              <a:t>MOTs</a:t>
            </a:r>
          </a:p>
          <a:p>
            <a:pPr lvl="1"/>
            <a:r>
              <a:rPr lang="en-GB" dirty="0"/>
              <a:t>Insurance certificate including Business Use including indemnity to employer</a:t>
            </a:r>
          </a:p>
          <a:p>
            <a:endParaRPr lang="en-GB" dirty="0"/>
          </a:p>
        </p:txBody>
      </p:sp>
      <p:pic>
        <p:nvPicPr>
          <p:cNvPr id="4" name="Picture 3" descr="A picture containing clipart&#10;&#10;Description generated with high confidence">
            <a:extLst>
              <a:ext uri="{FF2B5EF4-FFF2-40B4-BE49-F238E27FC236}">
                <a16:creationId xmlns:a16="http://schemas.microsoft.com/office/drawing/2014/main" id="{963A7C44-C164-497C-9E33-FCB065C4FEBF}"/>
              </a:ext>
            </a:extLst>
          </p:cNvPr>
          <p:cNvPicPr>
            <a:picLocks noChangeAspect="1"/>
          </p:cNvPicPr>
          <p:nvPr/>
        </p:nvPicPr>
        <p:blipFill>
          <a:blip r:embed="rId3"/>
          <a:stretch>
            <a:fillRect/>
          </a:stretch>
        </p:blipFill>
        <p:spPr>
          <a:xfrm>
            <a:off x="8499624" y="4527478"/>
            <a:ext cx="644376" cy="644376"/>
          </a:xfrm>
          <a:prstGeom prst="rect">
            <a:avLst/>
          </a:prstGeom>
        </p:spPr>
      </p:pic>
    </p:spTree>
    <p:extLst>
      <p:ext uri="{BB962C8B-B14F-4D97-AF65-F5344CB8AC3E}">
        <p14:creationId xmlns:p14="http://schemas.microsoft.com/office/powerpoint/2010/main" val="3420548324"/>
      </p:ext>
    </p:extLst>
  </p:cSld>
  <p:clrMapOvr>
    <a:masterClrMapping/>
  </p:clrMapOvr>
  <mc:AlternateContent xmlns:mc="http://schemas.openxmlformats.org/markup-compatibility/2006" xmlns:p14="http://schemas.microsoft.com/office/powerpoint/2010/main">
    <mc:Choice Requires="p14">
      <p:transition spd="slow" p14:dur="2000" advTm="155250"/>
    </mc:Choice>
    <mc:Fallback xmlns="">
      <p:transition spd="slow" advTm="15525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F8E7E-D46A-4E41-8471-1016C3DD7B3F}"/>
              </a:ext>
            </a:extLst>
          </p:cNvPr>
          <p:cNvSpPr>
            <a:spLocks noGrp="1"/>
          </p:cNvSpPr>
          <p:nvPr>
            <p:ph type="title"/>
          </p:nvPr>
        </p:nvSpPr>
        <p:spPr/>
        <p:txBody>
          <a:bodyPr/>
          <a:lstStyle/>
          <a:p>
            <a:pPr algn="ctr"/>
            <a:r>
              <a:rPr lang="en-GB" sz="2400" dirty="0"/>
              <a:t>What does a Compliant System look like</a:t>
            </a:r>
          </a:p>
        </p:txBody>
      </p:sp>
      <p:sp>
        <p:nvSpPr>
          <p:cNvPr id="3" name="Content Placeholder 2">
            <a:extLst>
              <a:ext uri="{FF2B5EF4-FFF2-40B4-BE49-F238E27FC236}">
                <a16:creationId xmlns:a16="http://schemas.microsoft.com/office/drawing/2014/main" id="{F00BFF0C-10F7-4377-9854-7F472F0FA98E}"/>
              </a:ext>
            </a:extLst>
          </p:cNvPr>
          <p:cNvSpPr>
            <a:spLocks noGrp="1"/>
          </p:cNvSpPr>
          <p:nvPr>
            <p:ph type="body" idx="1"/>
          </p:nvPr>
        </p:nvSpPr>
        <p:spPr/>
        <p:txBody>
          <a:bodyPr/>
          <a:lstStyle/>
          <a:p>
            <a:r>
              <a:rPr lang="en-GB" dirty="0"/>
              <a:t>Journey Management</a:t>
            </a:r>
          </a:p>
          <a:p>
            <a:endParaRPr lang="en-GB" dirty="0"/>
          </a:p>
          <a:p>
            <a:r>
              <a:rPr lang="en-GB" dirty="0"/>
              <a:t>Vehicle selection</a:t>
            </a:r>
          </a:p>
          <a:p>
            <a:endParaRPr lang="en-GB" dirty="0"/>
          </a:p>
          <a:p>
            <a:r>
              <a:rPr lang="en-GB" dirty="0"/>
              <a:t>Telematics analysis</a:t>
            </a:r>
          </a:p>
          <a:p>
            <a:endParaRPr lang="en-GB" dirty="0"/>
          </a:p>
          <a:p>
            <a:r>
              <a:rPr lang="en-GB" dirty="0"/>
              <a:t>Tachograph analysis</a:t>
            </a:r>
          </a:p>
          <a:p>
            <a:endParaRPr lang="en-GB" dirty="0"/>
          </a:p>
          <a:p>
            <a:r>
              <a:rPr lang="en-GB" dirty="0"/>
              <a:t>Camera data analysis</a:t>
            </a:r>
          </a:p>
          <a:p>
            <a:endParaRPr lang="en-GB" dirty="0"/>
          </a:p>
          <a:p>
            <a:r>
              <a:rPr lang="en-GB" dirty="0"/>
              <a:t>Mobile Phone policy</a:t>
            </a:r>
          </a:p>
        </p:txBody>
      </p:sp>
      <p:sp>
        <p:nvSpPr>
          <p:cNvPr id="5" name="Text Placeholder 4">
            <a:extLst>
              <a:ext uri="{FF2B5EF4-FFF2-40B4-BE49-F238E27FC236}">
                <a16:creationId xmlns:a16="http://schemas.microsoft.com/office/drawing/2014/main" id="{27332A34-19CD-4896-88DC-39CBFF016D2B}"/>
              </a:ext>
            </a:extLst>
          </p:cNvPr>
          <p:cNvSpPr>
            <a:spLocks noGrp="1"/>
          </p:cNvSpPr>
          <p:nvPr>
            <p:ph type="body" idx="2"/>
          </p:nvPr>
        </p:nvSpPr>
        <p:spPr/>
        <p:txBody>
          <a:bodyPr/>
          <a:lstStyle/>
          <a:p>
            <a:r>
              <a:rPr lang="en-GB" dirty="0"/>
              <a:t>All Contained within</a:t>
            </a:r>
          </a:p>
          <a:p>
            <a:pPr lvl="1"/>
            <a:r>
              <a:rPr lang="en-GB" dirty="0"/>
              <a:t>A Fleet safety Policy</a:t>
            </a:r>
          </a:p>
          <a:p>
            <a:pPr lvl="1"/>
            <a:r>
              <a:rPr lang="en-GB" dirty="0"/>
              <a:t>Fleet Drivers Handbook</a:t>
            </a:r>
          </a:p>
        </p:txBody>
      </p:sp>
      <p:pic>
        <p:nvPicPr>
          <p:cNvPr id="4" name="Picture 3" descr="A picture containing clipart&#10;&#10;Description generated with high confidence">
            <a:extLst>
              <a:ext uri="{FF2B5EF4-FFF2-40B4-BE49-F238E27FC236}">
                <a16:creationId xmlns:a16="http://schemas.microsoft.com/office/drawing/2014/main" id="{C27A1156-D827-4359-A94C-68239CD6446B}"/>
              </a:ext>
            </a:extLst>
          </p:cNvPr>
          <p:cNvPicPr>
            <a:picLocks noChangeAspect="1"/>
          </p:cNvPicPr>
          <p:nvPr/>
        </p:nvPicPr>
        <p:blipFill>
          <a:blip r:embed="rId3"/>
          <a:stretch>
            <a:fillRect/>
          </a:stretch>
        </p:blipFill>
        <p:spPr>
          <a:xfrm>
            <a:off x="8499624" y="4527478"/>
            <a:ext cx="644376" cy="644376"/>
          </a:xfrm>
          <a:prstGeom prst="rect">
            <a:avLst/>
          </a:prstGeom>
        </p:spPr>
      </p:pic>
    </p:spTree>
    <p:extLst>
      <p:ext uri="{BB962C8B-B14F-4D97-AF65-F5344CB8AC3E}">
        <p14:creationId xmlns:p14="http://schemas.microsoft.com/office/powerpoint/2010/main" val="3609753202"/>
      </p:ext>
    </p:extLst>
  </p:cSld>
  <p:clrMapOvr>
    <a:masterClrMapping/>
  </p:clrMapOvr>
  <mc:AlternateContent xmlns:mc="http://schemas.openxmlformats.org/markup-compatibility/2006" xmlns:p14="http://schemas.microsoft.com/office/powerpoint/2010/main">
    <mc:Choice Requires="p14">
      <p:transition spd="slow" p14:dur="2000" advTm="25937"/>
    </mc:Choice>
    <mc:Fallback xmlns="">
      <p:transition spd="slow" advTm="25937"/>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FCBE7-8AE8-4F48-A647-95C0661631EE}"/>
              </a:ext>
            </a:extLst>
          </p:cNvPr>
          <p:cNvSpPr>
            <a:spLocks noGrp="1"/>
          </p:cNvSpPr>
          <p:nvPr>
            <p:ph type="title"/>
          </p:nvPr>
        </p:nvSpPr>
        <p:spPr/>
        <p:txBody>
          <a:bodyPr/>
          <a:lstStyle/>
          <a:p>
            <a:pPr algn="ctr"/>
            <a:r>
              <a:rPr lang="en-GB" sz="2400" dirty="0"/>
              <a:t>Benefits</a:t>
            </a:r>
          </a:p>
        </p:txBody>
      </p:sp>
      <p:sp>
        <p:nvSpPr>
          <p:cNvPr id="3" name="Content Placeholder 2">
            <a:extLst>
              <a:ext uri="{FF2B5EF4-FFF2-40B4-BE49-F238E27FC236}">
                <a16:creationId xmlns:a16="http://schemas.microsoft.com/office/drawing/2014/main" id="{D30AC570-2669-4B9C-97DD-B54DD9CC5451}"/>
              </a:ext>
            </a:extLst>
          </p:cNvPr>
          <p:cNvSpPr>
            <a:spLocks noGrp="1"/>
          </p:cNvSpPr>
          <p:nvPr>
            <p:ph idx="1"/>
          </p:nvPr>
        </p:nvSpPr>
        <p:spPr/>
        <p:txBody>
          <a:bodyPr/>
          <a:lstStyle/>
          <a:p>
            <a:r>
              <a:rPr lang="en-GB" dirty="0"/>
              <a:t>Legally compliant</a:t>
            </a:r>
          </a:p>
          <a:p>
            <a:r>
              <a:rPr lang="en-GB" dirty="0"/>
              <a:t>Reduction in Accident frequency</a:t>
            </a:r>
          </a:p>
          <a:p>
            <a:r>
              <a:rPr lang="en-GB" dirty="0"/>
              <a:t>Excess savings</a:t>
            </a:r>
          </a:p>
          <a:p>
            <a:r>
              <a:rPr lang="en-GB" dirty="0"/>
              <a:t>Proven claims and hidden cost savings</a:t>
            </a:r>
          </a:p>
          <a:p>
            <a:r>
              <a:rPr lang="en-GB" dirty="0"/>
              <a:t>Manage future Insurance Premiums</a:t>
            </a:r>
          </a:p>
          <a:p>
            <a:r>
              <a:rPr lang="en-GB" dirty="0"/>
              <a:t>Protect Brand reputation</a:t>
            </a:r>
          </a:p>
          <a:p>
            <a:r>
              <a:rPr lang="en-GB" dirty="0"/>
              <a:t>Employee welfare</a:t>
            </a:r>
          </a:p>
          <a:p>
            <a:r>
              <a:rPr lang="en-GB" dirty="0"/>
              <a:t>Fuel and running cost savings</a:t>
            </a:r>
          </a:p>
          <a:p>
            <a:endParaRPr lang="en-GB" dirty="0"/>
          </a:p>
          <a:p>
            <a:endParaRPr lang="en-GB" dirty="0"/>
          </a:p>
          <a:p>
            <a:endParaRPr lang="en-GB" dirty="0"/>
          </a:p>
          <a:p>
            <a:endParaRPr lang="en-GB" dirty="0"/>
          </a:p>
        </p:txBody>
      </p:sp>
      <p:pic>
        <p:nvPicPr>
          <p:cNvPr id="4" name="Picture 3" descr="A picture containing clipart&#10;&#10;Description generated with high confidence">
            <a:extLst>
              <a:ext uri="{FF2B5EF4-FFF2-40B4-BE49-F238E27FC236}">
                <a16:creationId xmlns:a16="http://schemas.microsoft.com/office/drawing/2014/main" id="{98990361-A120-4EFA-8AAE-AA4DAAB0F1A0}"/>
              </a:ext>
            </a:extLst>
          </p:cNvPr>
          <p:cNvPicPr>
            <a:picLocks noChangeAspect="1"/>
          </p:cNvPicPr>
          <p:nvPr/>
        </p:nvPicPr>
        <p:blipFill>
          <a:blip r:embed="rId2"/>
          <a:stretch>
            <a:fillRect/>
          </a:stretch>
        </p:blipFill>
        <p:spPr>
          <a:xfrm>
            <a:off x="8499624" y="4527478"/>
            <a:ext cx="644376" cy="644376"/>
          </a:xfrm>
          <a:prstGeom prst="rect">
            <a:avLst/>
          </a:prstGeom>
        </p:spPr>
      </p:pic>
    </p:spTree>
    <p:extLst>
      <p:ext uri="{BB962C8B-B14F-4D97-AF65-F5344CB8AC3E}">
        <p14:creationId xmlns:p14="http://schemas.microsoft.com/office/powerpoint/2010/main" val="793051258"/>
      </p:ext>
    </p:extLst>
  </p:cSld>
  <p:clrMapOvr>
    <a:masterClrMapping/>
  </p:clrMapOvr>
  <mc:AlternateContent xmlns:mc="http://schemas.openxmlformats.org/markup-compatibility/2006" xmlns:p14="http://schemas.microsoft.com/office/powerpoint/2010/main">
    <mc:Choice Requires="p14">
      <p:transition spd="slow" p14:dur="2000" advTm="1582"/>
    </mc:Choice>
    <mc:Fallback xmlns="">
      <p:transition spd="slow" advTm="1582"/>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4D967-5689-440D-A700-B499C00B229A}"/>
              </a:ext>
            </a:extLst>
          </p:cNvPr>
          <p:cNvSpPr>
            <a:spLocks noGrp="1"/>
          </p:cNvSpPr>
          <p:nvPr>
            <p:ph type="title"/>
          </p:nvPr>
        </p:nvSpPr>
        <p:spPr>
          <a:xfrm>
            <a:off x="2519772" y="465516"/>
            <a:ext cx="5138328" cy="216024"/>
          </a:xfrm>
        </p:spPr>
        <p:txBody>
          <a:bodyPr>
            <a:normAutofit fontScale="90000"/>
          </a:bodyPr>
          <a:lstStyle/>
          <a:p>
            <a:br>
              <a:rPr lang="en-GB" sz="2700" dirty="0"/>
            </a:br>
            <a:r>
              <a:rPr lang="en-GB" sz="2700" dirty="0"/>
              <a:t>How accidents impact on business</a:t>
            </a:r>
            <a:br>
              <a:rPr lang="en-US" dirty="0"/>
            </a:br>
            <a:endParaRPr lang="en-GB" dirty="0"/>
          </a:p>
        </p:txBody>
      </p:sp>
      <p:sp>
        <p:nvSpPr>
          <p:cNvPr id="9" name="Content Placeholder 9">
            <a:extLst>
              <a:ext uri="{FF2B5EF4-FFF2-40B4-BE49-F238E27FC236}">
                <a16:creationId xmlns:a16="http://schemas.microsoft.com/office/drawing/2014/main" id="{FAC5FA32-2B11-4C1E-B02C-2B765233BEAE}"/>
              </a:ext>
            </a:extLst>
          </p:cNvPr>
          <p:cNvSpPr txBox="1">
            <a:spLocks/>
          </p:cNvSpPr>
          <p:nvPr/>
        </p:nvSpPr>
        <p:spPr bwMode="auto">
          <a:xfrm>
            <a:off x="1485900" y="1713342"/>
            <a:ext cx="6153150" cy="2196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noAutofit/>
          </a:bodyPr>
          <a:lstStyle>
            <a:lvl1pPr marL="0" indent="0" algn="l" defTabSz="457200" rtl="0" eaLnBrk="0" fontAlgn="base" hangingPunct="0">
              <a:spcBef>
                <a:spcPct val="20000"/>
              </a:spcBef>
              <a:spcAft>
                <a:spcPct val="0"/>
              </a:spcAft>
              <a:buFont typeface="Arial" panose="020B0604020202020204" pitchFamily="34" charset="0"/>
              <a:buNone/>
              <a:defRPr sz="2000" kern="1200">
                <a:solidFill>
                  <a:srgbClr val="7E8082"/>
                </a:solidFill>
                <a:latin typeface="Myriad Pro"/>
                <a:ea typeface="ＭＳ Ｐゴシック" charset="0"/>
                <a:cs typeface="Myriad Pro"/>
              </a:defRPr>
            </a:lvl1pPr>
            <a:lvl2pPr marL="457189" indent="0" algn="l" defTabSz="457200" rtl="0" eaLnBrk="0" fontAlgn="base" hangingPunct="0">
              <a:spcBef>
                <a:spcPct val="20000"/>
              </a:spcBef>
              <a:spcAft>
                <a:spcPct val="0"/>
              </a:spcAft>
              <a:buFont typeface="Arial" panose="020B0604020202020204" pitchFamily="34" charset="0"/>
              <a:buNone/>
              <a:defRPr sz="2000" kern="1200">
                <a:solidFill>
                  <a:srgbClr val="7E8082"/>
                </a:solidFill>
                <a:latin typeface="Myriad Pro"/>
                <a:ea typeface="ＭＳ Ｐゴシック" charset="0"/>
                <a:cs typeface="Myriad Pro"/>
              </a:defRPr>
            </a:lvl2pPr>
            <a:lvl3pPr marL="914378" indent="0" algn="l" defTabSz="457200" rtl="0" eaLnBrk="0" fontAlgn="base" hangingPunct="0">
              <a:spcBef>
                <a:spcPct val="20000"/>
              </a:spcBef>
              <a:spcAft>
                <a:spcPct val="0"/>
              </a:spcAft>
              <a:buFont typeface="Arial" panose="020B0604020202020204" pitchFamily="34" charset="0"/>
              <a:buNone/>
              <a:defRPr sz="2000" kern="1200">
                <a:solidFill>
                  <a:srgbClr val="7E8082"/>
                </a:solidFill>
                <a:latin typeface="Myriad Pro"/>
                <a:ea typeface="ＭＳ Ｐゴシック" charset="0"/>
                <a:cs typeface="Myriad Pro"/>
              </a:defRPr>
            </a:lvl3pPr>
            <a:lvl4pPr marL="1371566" indent="0" algn="l" defTabSz="457200" rtl="0" eaLnBrk="0" fontAlgn="base" hangingPunct="0">
              <a:spcBef>
                <a:spcPct val="20000"/>
              </a:spcBef>
              <a:spcAft>
                <a:spcPct val="0"/>
              </a:spcAft>
              <a:buFont typeface="Arial" panose="020B0604020202020204" pitchFamily="34" charset="0"/>
              <a:buNone/>
              <a:defRPr sz="2000" kern="1200">
                <a:solidFill>
                  <a:srgbClr val="7E8082"/>
                </a:solidFill>
                <a:latin typeface="Myriad Pro"/>
                <a:ea typeface="ＭＳ Ｐゴシック" charset="0"/>
                <a:cs typeface="Myriad Pro"/>
              </a:defRPr>
            </a:lvl4pPr>
            <a:lvl5pPr marL="1828754" indent="0" algn="l" defTabSz="457200" rtl="0" eaLnBrk="0" fontAlgn="base" hangingPunct="0">
              <a:spcBef>
                <a:spcPct val="20000"/>
              </a:spcBef>
              <a:spcAft>
                <a:spcPct val="0"/>
              </a:spcAft>
              <a:buFont typeface="Arial" panose="020B0604020202020204" pitchFamily="34" charset="0"/>
              <a:buNone/>
              <a:defRPr sz="2000" kern="1200">
                <a:solidFill>
                  <a:srgbClr val="7E8082"/>
                </a:solidFill>
                <a:latin typeface="Myriad Pro"/>
                <a:ea typeface="ＭＳ Ｐゴシック" charset="0"/>
                <a:cs typeface="Myriad Pro"/>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defTabSz="342900">
              <a:buClrTx/>
              <a:defRPr/>
            </a:pPr>
            <a:endParaRPr lang="en-GB" altLang="en-US" sz="1350" b="1" dirty="0">
              <a:solidFill>
                <a:sysClr val="windowText" lastClr="000000"/>
              </a:solidFill>
              <a:latin typeface="Calibri"/>
            </a:endParaRPr>
          </a:p>
          <a:p>
            <a:pPr defTabSz="342900">
              <a:buClrTx/>
              <a:defRPr/>
            </a:pPr>
            <a:r>
              <a:rPr lang="en-GB" altLang="en-US" sz="1350" b="1" dirty="0">
                <a:solidFill>
                  <a:sysClr val="windowText" lastClr="000000"/>
                </a:solidFill>
                <a:latin typeface="Calibri"/>
              </a:rPr>
              <a:t> </a:t>
            </a:r>
          </a:p>
          <a:p>
            <a:pPr defTabSz="342900">
              <a:buClrTx/>
              <a:defRPr/>
            </a:pPr>
            <a:endParaRPr lang="en-GB" sz="1350" dirty="0">
              <a:solidFill>
                <a:sysClr val="windowText" lastClr="000000"/>
              </a:solidFill>
              <a:latin typeface="Calibri"/>
            </a:endParaRPr>
          </a:p>
          <a:p>
            <a:pPr defTabSz="342900">
              <a:buClrTx/>
              <a:defRPr/>
            </a:pPr>
            <a:r>
              <a:rPr lang="en-GB" sz="1350" dirty="0">
                <a:solidFill>
                  <a:sysClr val="windowText" lastClr="000000"/>
                </a:solidFill>
                <a:latin typeface="Calibri"/>
              </a:rPr>
              <a:t>I</a:t>
            </a:r>
            <a:r>
              <a:rPr lang="en-GB" sz="1400" dirty="0">
                <a:solidFill>
                  <a:sysClr val="windowText" lastClr="000000"/>
                </a:solidFill>
                <a:latin typeface="Calibri"/>
              </a:rPr>
              <a:t>n order to fund their annual uninsured losses of their European Fleet, Nestle</a:t>
            </a:r>
          </a:p>
          <a:p>
            <a:pPr defTabSz="342900">
              <a:buClrTx/>
              <a:defRPr/>
            </a:pPr>
            <a:r>
              <a:rPr lang="en-GB" sz="1400" dirty="0">
                <a:solidFill>
                  <a:sysClr val="windowText" lastClr="000000"/>
                </a:solidFill>
                <a:latin typeface="Calibri"/>
              </a:rPr>
              <a:t>have to sell an additional </a:t>
            </a:r>
            <a:r>
              <a:rPr lang="en-GB" sz="1400" b="1" dirty="0">
                <a:solidFill>
                  <a:sysClr val="windowText" lastClr="000000"/>
                </a:solidFill>
                <a:latin typeface="Calibri"/>
              </a:rPr>
              <a:t>235,000,000 Kit Kats !</a:t>
            </a:r>
            <a:br>
              <a:rPr lang="en-GB" sz="1400" b="1" dirty="0">
                <a:solidFill>
                  <a:sysClr val="windowText" lastClr="000000"/>
                </a:solidFill>
                <a:latin typeface="Calibri"/>
              </a:rPr>
            </a:br>
            <a:endParaRPr lang="en-GB" sz="1400" b="1" dirty="0">
              <a:solidFill>
                <a:sysClr val="windowText" lastClr="000000"/>
              </a:solidFill>
              <a:latin typeface="Calibri"/>
            </a:endParaRPr>
          </a:p>
          <a:p>
            <a:pPr defTabSz="342900">
              <a:buClrTx/>
              <a:defRPr/>
            </a:pPr>
            <a:r>
              <a:rPr lang="en-GB" sz="1400" dirty="0">
                <a:solidFill>
                  <a:sysClr val="windowText" lastClr="000000"/>
                </a:solidFill>
                <a:latin typeface="Calibri"/>
              </a:rPr>
              <a:t>In addition to other implications:</a:t>
            </a:r>
          </a:p>
          <a:p>
            <a:pPr marL="336947" indent="-192881" defTabSz="342900">
              <a:buClrTx/>
              <a:buFont typeface="Arial" panose="020B0604020202020204" pitchFamily="34" charset="0"/>
              <a:buChar char="•"/>
              <a:defRPr/>
            </a:pPr>
            <a:r>
              <a:rPr lang="en-GB" sz="1400" dirty="0">
                <a:solidFill>
                  <a:sysClr val="windowText" lastClr="000000"/>
                </a:solidFill>
                <a:latin typeface="Calibri"/>
              </a:rPr>
              <a:t>Brand reputation</a:t>
            </a:r>
          </a:p>
          <a:p>
            <a:pPr marL="336947" indent="-192881" defTabSz="342900">
              <a:buClrTx/>
              <a:buFont typeface="Arial" panose="020B0604020202020204" pitchFamily="34" charset="0"/>
              <a:buChar char="•"/>
              <a:defRPr/>
            </a:pPr>
            <a:r>
              <a:rPr lang="en-GB" sz="1400" dirty="0">
                <a:solidFill>
                  <a:sysClr val="windowText" lastClr="000000"/>
                </a:solidFill>
                <a:latin typeface="Calibri"/>
              </a:rPr>
              <a:t>Absenteeism</a:t>
            </a:r>
          </a:p>
          <a:p>
            <a:pPr marL="336947" indent="-192881" defTabSz="342900">
              <a:buClrTx/>
              <a:buFont typeface="Arial" panose="020B0604020202020204" pitchFamily="34" charset="0"/>
              <a:buChar char="•"/>
              <a:defRPr/>
            </a:pPr>
            <a:r>
              <a:rPr lang="en-GB" sz="1400" dirty="0">
                <a:solidFill>
                  <a:sysClr val="windowText" lastClr="000000"/>
                </a:solidFill>
                <a:latin typeface="Calibri"/>
              </a:rPr>
              <a:t>Lost productivity</a:t>
            </a:r>
          </a:p>
          <a:p>
            <a:pPr marL="336947" indent="-192881" defTabSz="342900">
              <a:buClrTx/>
              <a:buFont typeface="Arial" panose="020B0604020202020204" pitchFamily="34" charset="0"/>
              <a:buChar char="•"/>
              <a:defRPr/>
            </a:pPr>
            <a:r>
              <a:rPr lang="en-GB" sz="1400" dirty="0">
                <a:solidFill>
                  <a:sysClr val="windowText" lastClr="000000"/>
                </a:solidFill>
                <a:latin typeface="Calibri"/>
              </a:rPr>
              <a:t>Customer service</a:t>
            </a:r>
          </a:p>
          <a:p>
            <a:pPr marL="336947" indent="-192881" defTabSz="342900">
              <a:buClrTx/>
              <a:buFont typeface="Arial" panose="020B0604020202020204" pitchFamily="34" charset="0"/>
              <a:buChar char="•"/>
              <a:defRPr/>
            </a:pPr>
            <a:r>
              <a:rPr lang="en-GB" sz="1400" dirty="0">
                <a:solidFill>
                  <a:sysClr val="windowText" lastClr="000000"/>
                </a:solidFill>
                <a:latin typeface="Calibri"/>
              </a:rPr>
              <a:t>Employee welfare</a:t>
            </a:r>
          </a:p>
          <a:p>
            <a:pPr defTabSz="342900">
              <a:buClrTx/>
              <a:defRPr/>
            </a:pPr>
            <a:endParaRPr lang="en-GB" sz="1350" dirty="0">
              <a:solidFill>
                <a:sysClr val="windowText" lastClr="000000"/>
              </a:solidFill>
              <a:latin typeface="Calibri"/>
            </a:endParaRPr>
          </a:p>
          <a:p>
            <a:pPr defTabSz="342900">
              <a:buClrTx/>
              <a:defRPr/>
            </a:pPr>
            <a:endParaRPr lang="en-GB" altLang="en-US" sz="1350" dirty="0">
              <a:solidFill>
                <a:sysClr val="windowText" lastClr="000000"/>
              </a:solidFill>
              <a:latin typeface="Calibri"/>
            </a:endParaRPr>
          </a:p>
          <a:p>
            <a:pPr defTabSz="342900">
              <a:lnSpc>
                <a:spcPct val="150000"/>
              </a:lnSpc>
              <a:spcAft>
                <a:spcPts val="338"/>
              </a:spcAft>
              <a:buClrTx/>
              <a:defRPr/>
            </a:pPr>
            <a:endParaRPr lang="en-GB" altLang="en-US" sz="1350" b="1" dirty="0">
              <a:solidFill>
                <a:sysClr val="windowText" lastClr="000000"/>
              </a:solidFill>
              <a:latin typeface="Calibri"/>
            </a:endParaRPr>
          </a:p>
        </p:txBody>
      </p:sp>
      <p:pic>
        <p:nvPicPr>
          <p:cNvPr id="6" name="Picture 5">
            <a:extLst>
              <a:ext uri="{FF2B5EF4-FFF2-40B4-BE49-F238E27FC236}">
                <a16:creationId xmlns:a16="http://schemas.microsoft.com/office/drawing/2014/main" id="{6011ACF3-1DD3-490D-BB03-ED616B451ACC}"/>
              </a:ext>
            </a:extLst>
          </p:cNvPr>
          <p:cNvPicPr>
            <a:picLocks noChangeAspect="1"/>
          </p:cNvPicPr>
          <p:nvPr/>
        </p:nvPicPr>
        <p:blipFill>
          <a:blip r:embed="rId2"/>
          <a:stretch>
            <a:fillRect/>
          </a:stretch>
        </p:blipFill>
        <p:spPr>
          <a:xfrm>
            <a:off x="3869922" y="2625756"/>
            <a:ext cx="1508891" cy="850466"/>
          </a:xfrm>
          <a:prstGeom prst="rect">
            <a:avLst/>
          </a:prstGeom>
        </p:spPr>
      </p:pic>
      <p:pic>
        <p:nvPicPr>
          <p:cNvPr id="10" name="Picture 9">
            <a:extLst>
              <a:ext uri="{FF2B5EF4-FFF2-40B4-BE49-F238E27FC236}">
                <a16:creationId xmlns:a16="http://schemas.microsoft.com/office/drawing/2014/main" id="{575389FD-356C-4A48-BF37-BD973FA2C8A0}"/>
              </a:ext>
            </a:extLst>
          </p:cNvPr>
          <p:cNvPicPr>
            <a:picLocks noChangeAspect="1"/>
          </p:cNvPicPr>
          <p:nvPr/>
        </p:nvPicPr>
        <p:blipFill>
          <a:blip r:embed="rId3"/>
          <a:stretch>
            <a:fillRect/>
          </a:stretch>
        </p:blipFill>
        <p:spPr>
          <a:xfrm>
            <a:off x="383798" y="4157849"/>
            <a:ext cx="1298561" cy="850466"/>
          </a:xfrm>
          <a:prstGeom prst="rect">
            <a:avLst/>
          </a:prstGeom>
        </p:spPr>
      </p:pic>
      <p:pic>
        <p:nvPicPr>
          <p:cNvPr id="7" name="Picture 6" descr="A picture containing clipart&#10;&#10;Description generated with high confidence">
            <a:extLst>
              <a:ext uri="{FF2B5EF4-FFF2-40B4-BE49-F238E27FC236}">
                <a16:creationId xmlns:a16="http://schemas.microsoft.com/office/drawing/2014/main" id="{24151853-90B3-4E14-8FE6-7A727B023818}"/>
              </a:ext>
            </a:extLst>
          </p:cNvPr>
          <p:cNvPicPr>
            <a:picLocks noChangeAspect="1"/>
          </p:cNvPicPr>
          <p:nvPr/>
        </p:nvPicPr>
        <p:blipFill>
          <a:blip r:embed="rId4"/>
          <a:stretch>
            <a:fillRect/>
          </a:stretch>
        </p:blipFill>
        <p:spPr>
          <a:xfrm>
            <a:off x="8499624" y="4499124"/>
            <a:ext cx="644376" cy="644376"/>
          </a:xfrm>
          <a:prstGeom prst="rect">
            <a:avLst/>
          </a:prstGeom>
        </p:spPr>
      </p:pic>
    </p:spTree>
    <p:extLst>
      <p:ext uri="{BB962C8B-B14F-4D97-AF65-F5344CB8AC3E}">
        <p14:creationId xmlns:p14="http://schemas.microsoft.com/office/powerpoint/2010/main" val="1972248321"/>
      </p:ext>
    </p:extLst>
  </p:cSld>
  <p:clrMapOvr>
    <a:masterClrMapping/>
  </p:clrMapOvr>
  <mc:AlternateContent xmlns:mc="http://schemas.openxmlformats.org/markup-compatibility/2006" xmlns:p14="http://schemas.microsoft.com/office/powerpoint/2010/main">
    <mc:Choice Requires="p14">
      <p:transition spd="slow" p14:dur="2000" advTm="26862"/>
    </mc:Choice>
    <mc:Fallback xmlns="">
      <p:transition spd="slow" advTm="26862"/>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4D967-5689-440D-A700-B499C00B229A}"/>
              </a:ext>
            </a:extLst>
          </p:cNvPr>
          <p:cNvSpPr>
            <a:spLocks noGrp="1"/>
          </p:cNvSpPr>
          <p:nvPr>
            <p:ph type="title"/>
          </p:nvPr>
        </p:nvSpPr>
        <p:spPr>
          <a:xfrm>
            <a:off x="2519772" y="91548"/>
            <a:ext cx="5138328" cy="176950"/>
          </a:xfrm>
        </p:spPr>
        <p:txBody>
          <a:bodyPr>
            <a:normAutofit fontScale="90000"/>
          </a:bodyPr>
          <a:lstStyle/>
          <a:p>
            <a:pPr algn="ctr"/>
            <a:br>
              <a:rPr lang="en-GB" sz="2700" dirty="0"/>
            </a:br>
            <a:br>
              <a:rPr lang="en-US" dirty="0"/>
            </a:br>
            <a:r>
              <a:rPr lang="en-GB" dirty="0"/>
              <a:t>How accidents impact on business</a:t>
            </a:r>
          </a:p>
        </p:txBody>
      </p:sp>
      <p:pic>
        <p:nvPicPr>
          <p:cNvPr id="7" name="Content Placeholder 6">
            <a:extLst>
              <a:ext uri="{FF2B5EF4-FFF2-40B4-BE49-F238E27FC236}">
                <a16:creationId xmlns:a16="http://schemas.microsoft.com/office/drawing/2014/main" id="{6D4A2CA8-E448-466E-AD82-775D9DA037AD}"/>
              </a:ext>
            </a:extLst>
          </p:cNvPr>
          <p:cNvPicPr>
            <a:picLocks noGrp="1" noChangeAspect="1"/>
          </p:cNvPicPr>
          <p:nvPr>
            <p:ph idx="1"/>
          </p:nvPr>
        </p:nvPicPr>
        <p:blipFill>
          <a:blip r:embed="rId2"/>
          <a:stretch>
            <a:fillRect/>
          </a:stretch>
        </p:blipFill>
        <p:spPr>
          <a:xfrm>
            <a:off x="5868144" y="3430247"/>
            <a:ext cx="1674186" cy="1444755"/>
          </a:xfrm>
          <a:prstGeom prst="rect">
            <a:avLst/>
          </a:prstGeom>
        </p:spPr>
      </p:pic>
      <p:sp>
        <p:nvSpPr>
          <p:cNvPr id="4" name="TextBox 3">
            <a:extLst>
              <a:ext uri="{FF2B5EF4-FFF2-40B4-BE49-F238E27FC236}">
                <a16:creationId xmlns:a16="http://schemas.microsoft.com/office/drawing/2014/main" id="{F86BE2DB-FDB9-4F91-A1A4-1877CEFD1758}"/>
              </a:ext>
            </a:extLst>
          </p:cNvPr>
          <p:cNvSpPr txBox="1"/>
          <p:nvPr/>
        </p:nvSpPr>
        <p:spPr>
          <a:xfrm>
            <a:off x="3842269" y="1405476"/>
            <a:ext cx="3032201" cy="307777"/>
          </a:xfrm>
          <a:prstGeom prst="rect">
            <a:avLst/>
          </a:prstGeom>
          <a:noFill/>
        </p:spPr>
        <p:txBody>
          <a:bodyPr wrap="square" rtlCol="0">
            <a:spAutoFit/>
          </a:bodyPr>
          <a:lstStyle/>
          <a:p>
            <a:pPr algn="ctr" defTabSz="514350"/>
            <a:r>
              <a:rPr lang="en-GB" b="1" dirty="0">
                <a:solidFill>
                  <a:prstClr val="black"/>
                </a:solidFill>
                <a:latin typeface="Myriad Pro"/>
                <a:ea typeface="ＭＳ Ｐゴシック" panose="020B0600070205080204" pitchFamily="34" charset="-128"/>
              </a:rPr>
              <a:t>Every hour, a person goes blind</a:t>
            </a:r>
          </a:p>
        </p:txBody>
      </p:sp>
      <p:sp>
        <p:nvSpPr>
          <p:cNvPr id="5" name="TextBox 4">
            <a:extLst>
              <a:ext uri="{FF2B5EF4-FFF2-40B4-BE49-F238E27FC236}">
                <a16:creationId xmlns:a16="http://schemas.microsoft.com/office/drawing/2014/main" id="{81C04981-AA4A-4DD0-BF39-0239E3BBDA5D}"/>
              </a:ext>
            </a:extLst>
          </p:cNvPr>
          <p:cNvSpPr txBox="1"/>
          <p:nvPr/>
        </p:nvSpPr>
        <p:spPr>
          <a:xfrm>
            <a:off x="2410047" y="2247715"/>
            <a:ext cx="5355038" cy="1325427"/>
          </a:xfrm>
          <a:prstGeom prst="rect">
            <a:avLst/>
          </a:prstGeom>
          <a:noFill/>
        </p:spPr>
        <p:txBody>
          <a:bodyPr wrap="square" rtlCol="0">
            <a:spAutoFit/>
          </a:bodyPr>
          <a:lstStyle/>
          <a:p>
            <a:pPr defTabSz="514350"/>
            <a:r>
              <a:rPr lang="en-GB" altLang="en-US" dirty="0">
                <a:solidFill>
                  <a:prstClr val="black"/>
                </a:solidFill>
                <a:latin typeface="Myriad Pro"/>
                <a:ea typeface="ＭＳ Ｐゴシック" panose="020B0600070205080204" pitchFamily="34" charset="-128"/>
              </a:rPr>
              <a:t>Introducing a Risk Management Programme:</a:t>
            </a:r>
          </a:p>
          <a:p>
            <a:pPr defTabSz="514350"/>
            <a:r>
              <a:rPr lang="en-GB" altLang="en-US" dirty="0">
                <a:solidFill>
                  <a:prstClr val="black"/>
                </a:solidFill>
                <a:latin typeface="Myriad Pro"/>
                <a:ea typeface="ＭＳ Ｐゴシック" panose="020B0600070205080204" pitchFamily="34" charset="-128"/>
              </a:rPr>
              <a:t>Resulted in a 50% saving in annual claims costs – £125,000 </a:t>
            </a:r>
          </a:p>
          <a:p>
            <a:pPr defTabSz="514350"/>
            <a:endParaRPr lang="en-GB" altLang="en-US" dirty="0">
              <a:solidFill>
                <a:prstClr val="black"/>
              </a:solidFill>
              <a:latin typeface="Myriad Pro"/>
              <a:ea typeface="ＭＳ Ｐゴシック" panose="020B0600070205080204" pitchFamily="34" charset="-128"/>
            </a:endParaRPr>
          </a:p>
          <a:p>
            <a:pPr defTabSz="514350"/>
            <a:r>
              <a:rPr lang="en-GB" altLang="en-US" dirty="0">
                <a:solidFill>
                  <a:prstClr val="black"/>
                </a:solidFill>
                <a:latin typeface="Myriad Pro"/>
                <a:ea typeface="ＭＳ Ｐゴシック" panose="020B0600070205080204" pitchFamily="34" charset="-128"/>
              </a:rPr>
              <a:t>Equivalent to 2.5 more dogs per annum being delivered</a:t>
            </a:r>
          </a:p>
          <a:p>
            <a:pPr defTabSz="514350"/>
            <a:r>
              <a:rPr lang="en-GB" altLang="en-US" dirty="0">
                <a:solidFill>
                  <a:prstClr val="black"/>
                </a:solidFill>
                <a:latin typeface="Myriad Pro"/>
                <a:ea typeface="ＭＳ Ｐゴシック" panose="020B0600070205080204" pitchFamily="34" charset="-128"/>
              </a:rPr>
              <a:t>to blind customers!</a:t>
            </a:r>
          </a:p>
          <a:p>
            <a:pPr defTabSz="514350"/>
            <a:endParaRPr lang="en-GB" sz="1013" dirty="0">
              <a:solidFill>
                <a:prstClr val="black"/>
              </a:solidFill>
              <a:ea typeface="ＭＳ Ｐゴシック" panose="020B0600070205080204" pitchFamily="34" charset="-128"/>
            </a:endParaRPr>
          </a:p>
        </p:txBody>
      </p:sp>
      <p:pic>
        <p:nvPicPr>
          <p:cNvPr id="8" name="Picture 7">
            <a:extLst>
              <a:ext uri="{FF2B5EF4-FFF2-40B4-BE49-F238E27FC236}">
                <a16:creationId xmlns:a16="http://schemas.microsoft.com/office/drawing/2014/main" id="{1F58861B-3E28-4674-8D3C-3D1D6ECCE61D}"/>
              </a:ext>
            </a:extLst>
          </p:cNvPr>
          <p:cNvPicPr>
            <a:picLocks noChangeAspect="1"/>
          </p:cNvPicPr>
          <p:nvPr/>
        </p:nvPicPr>
        <p:blipFill>
          <a:blip r:embed="rId3"/>
          <a:stretch>
            <a:fillRect/>
          </a:stretch>
        </p:blipFill>
        <p:spPr>
          <a:xfrm>
            <a:off x="1378914" y="3397942"/>
            <a:ext cx="971396" cy="1551182"/>
          </a:xfrm>
          <a:prstGeom prst="rect">
            <a:avLst/>
          </a:prstGeom>
        </p:spPr>
      </p:pic>
      <p:pic>
        <p:nvPicPr>
          <p:cNvPr id="9" name="Picture 8" descr="A picture containing clipart&#10;&#10;Description generated with high confidence">
            <a:extLst>
              <a:ext uri="{FF2B5EF4-FFF2-40B4-BE49-F238E27FC236}">
                <a16:creationId xmlns:a16="http://schemas.microsoft.com/office/drawing/2014/main" id="{F41F0CF8-35EB-4DB1-87A2-762C579DC506}"/>
              </a:ext>
            </a:extLst>
          </p:cNvPr>
          <p:cNvPicPr>
            <a:picLocks noChangeAspect="1"/>
          </p:cNvPicPr>
          <p:nvPr/>
        </p:nvPicPr>
        <p:blipFill>
          <a:blip r:embed="rId4"/>
          <a:stretch>
            <a:fillRect/>
          </a:stretch>
        </p:blipFill>
        <p:spPr>
          <a:xfrm>
            <a:off x="8499624" y="4527478"/>
            <a:ext cx="644376" cy="644376"/>
          </a:xfrm>
          <a:prstGeom prst="rect">
            <a:avLst/>
          </a:prstGeom>
        </p:spPr>
      </p:pic>
    </p:spTree>
    <p:extLst>
      <p:ext uri="{BB962C8B-B14F-4D97-AF65-F5344CB8AC3E}">
        <p14:creationId xmlns:p14="http://schemas.microsoft.com/office/powerpoint/2010/main" val="642865314"/>
      </p:ext>
    </p:extLst>
  </p:cSld>
  <p:clrMapOvr>
    <a:masterClrMapping/>
  </p:clrMapOvr>
  <mc:AlternateContent xmlns:mc="http://schemas.openxmlformats.org/markup-compatibility/2006" xmlns:p14="http://schemas.microsoft.com/office/powerpoint/2010/main">
    <mc:Choice Requires="p14">
      <p:transition spd="slow" p14:dur="2000" advTm="22030"/>
    </mc:Choice>
    <mc:Fallback xmlns="">
      <p:transition spd="slow" advTm="2203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C3C45-CF47-498C-B96C-3E9B5FE89C25}"/>
              </a:ext>
            </a:extLst>
          </p:cNvPr>
          <p:cNvSpPr>
            <a:spLocks noGrp="1"/>
          </p:cNvSpPr>
          <p:nvPr>
            <p:ph type="title"/>
          </p:nvPr>
        </p:nvSpPr>
        <p:spPr/>
        <p:txBody>
          <a:bodyPr/>
          <a:lstStyle/>
          <a:p>
            <a:pPr algn="ctr"/>
            <a:r>
              <a:rPr lang="en-GB" sz="2400" dirty="0"/>
              <a:t>Work Related Road Risks (WRRR) </a:t>
            </a:r>
            <a:br>
              <a:rPr lang="en-GB" dirty="0"/>
            </a:br>
            <a:endParaRPr lang="en-GB" dirty="0"/>
          </a:p>
        </p:txBody>
      </p:sp>
      <p:sp>
        <p:nvSpPr>
          <p:cNvPr id="3" name="Text Placeholder 2">
            <a:extLst>
              <a:ext uri="{FF2B5EF4-FFF2-40B4-BE49-F238E27FC236}">
                <a16:creationId xmlns:a16="http://schemas.microsoft.com/office/drawing/2014/main" id="{AC33E353-81BE-4B19-84DE-3B310D0E487F}"/>
              </a:ext>
            </a:extLst>
          </p:cNvPr>
          <p:cNvSpPr>
            <a:spLocks noGrp="1"/>
          </p:cNvSpPr>
          <p:nvPr>
            <p:ph type="body" idx="1"/>
          </p:nvPr>
        </p:nvSpPr>
        <p:spPr>
          <a:xfrm>
            <a:off x="311700" y="1017725"/>
            <a:ext cx="8279407" cy="3596806"/>
          </a:xfrm>
        </p:spPr>
        <p:txBody>
          <a:bodyPr/>
          <a:lstStyle/>
          <a:p>
            <a:pPr lvl="0"/>
            <a:r>
              <a:rPr lang="en-GB" sz="1600" dirty="0"/>
              <a:t>Very rarely addressed by Brokers – do you have a compliant checking system in place to avoid Prosecution and a possible fine and/or a prison sentence? </a:t>
            </a:r>
          </a:p>
          <a:p>
            <a:pPr lvl="0"/>
            <a:r>
              <a:rPr lang="en-GB" sz="1600" dirty="0"/>
              <a:t>Not widely established in businesses</a:t>
            </a:r>
          </a:p>
          <a:p>
            <a:pPr lvl="0"/>
            <a:r>
              <a:rPr lang="en-GB" sz="1600" dirty="0"/>
              <a:t>Corporate Manslaughter potential hence compulsory protection and an area a broker would be expected to discuss – it`s Employers Liability after all</a:t>
            </a:r>
          </a:p>
          <a:p>
            <a:pPr lvl="0"/>
            <a:r>
              <a:rPr lang="en-GB" sz="1600" dirty="0"/>
              <a:t>Health and Safety Practitioners invariably do not address the WRRR</a:t>
            </a:r>
          </a:p>
          <a:p>
            <a:pPr lvl="0"/>
            <a:r>
              <a:rPr lang="en-GB" sz="1600" dirty="0"/>
              <a:t>Are YOU carrying out “at work” journeys?</a:t>
            </a:r>
          </a:p>
          <a:p>
            <a:pPr lvl="0"/>
            <a:r>
              <a:rPr lang="en-GB" sz="1600" dirty="0"/>
              <a:t>Clients staff carrying out “at work” journeys</a:t>
            </a:r>
          </a:p>
          <a:p>
            <a:pPr lvl="0"/>
            <a:r>
              <a:rPr lang="en-GB" sz="1600" dirty="0"/>
              <a:t>Grey Fleet drivers</a:t>
            </a:r>
          </a:p>
          <a:p>
            <a:pPr lvl="0"/>
            <a:r>
              <a:rPr lang="en-GB" sz="1600" dirty="0"/>
              <a:t>Volunteer Drivers for charities</a:t>
            </a:r>
          </a:p>
          <a:p>
            <a:pPr lvl="0"/>
            <a:r>
              <a:rPr lang="en-GB" sz="1600" dirty="0"/>
              <a:t>Fair Representation of your client and advice, are you open to PI exposures if you do not discuss and provide WRRR solutions?</a:t>
            </a:r>
          </a:p>
          <a:p>
            <a:endParaRPr lang="en-GB" dirty="0"/>
          </a:p>
        </p:txBody>
      </p:sp>
      <p:pic>
        <p:nvPicPr>
          <p:cNvPr id="4" name="Picture 3" descr="A picture containing clipart&#10;&#10;Description generated with high confidence">
            <a:extLst>
              <a:ext uri="{FF2B5EF4-FFF2-40B4-BE49-F238E27FC236}">
                <a16:creationId xmlns:a16="http://schemas.microsoft.com/office/drawing/2014/main" id="{20B3076D-76CB-4A51-A615-E66B2E77F1B3}"/>
              </a:ext>
            </a:extLst>
          </p:cNvPr>
          <p:cNvPicPr>
            <a:picLocks noChangeAspect="1"/>
          </p:cNvPicPr>
          <p:nvPr/>
        </p:nvPicPr>
        <p:blipFill>
          <a:blip r:embed="rId3"/>
          <a:stretch>
            <a:fillRect/>
          </a:stretch>
        </p:blipFill>
        <p:spPr>
          <a:xfrm>
            <a:off x="8499624" y="4499124"/>
            <a:ext cx="644376" cy="644376"/>
          </a:xfrm>
          <a:prstGeom prst="rect">
            <a:avLst/>
          </a:prstGeom>
        </p:spPr>
      </p:pic>
    </p:spTree>
    <p:extLst>
      <p:ext uri="{BB962C8B-B14F-4D97-AF65-F5344CB8AC3E}">
        <p14:creationId xmlns:p14="http://schemas.microsoft.com/office/powerpoint/2010/main" val="2917513783"/>
      </p:ext>
    </p:extLst>
  </p:cSld>
  <p:clrMapOvr>
    <a:masterClrMapping/>
  </p:clrMapOvr>
  <mc:AlternateContent xmlns:mc="http://schemas.openxmlformats.org/markup-compatibility/2006" xmlns:p14="http://schemas.microsoft.com/office/powerpoint/2010/main">
    <mc:Choice Requires="p14">
      <p:transition spd="slow" p14:dur="2000" advTm="45744"/>
    </mc:Choice>
    <mc:Fallback xmlns="">
      <p:transition spd="slow" advTm="45744"/>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02B83-9876-49DE-9CCF-F9098CC226F1}"/>
              </a:ext>
            </a:extLst>
          </p:cNvPr>
          <p:cNvSpPr>
            <a:spLocks noGrp="1"/>
          </p:cNvSpPr>
          <p:nvPr>
            <p:ph type="title"/>
          </p:nvPr>
        </p:nvSpPr>
        <p:spPr/>
        <p:txBody>
          <a:bodyPr/>
          <a:lstStyle/>
          <a:p>
            <a:pPr algn="ctr"/>
            <a:r>
              <a:rPr lang="en-GB" sz="2400" dirty="0"/>
              <a:t>How can you use this knowledge?</a:t>
            </a:r>
          </a:p>
        </p:txBody>
      </p:sp>
      <p:sp>
        <p:nvSpPr>
          <p:cNvPr id="3" name="Text Placeholder 2">
            <a:extLst>
              <a:ext uri="{FF2B5EF4-FFF2-40B4-BE49-F238E27FC236}">
                <a16:creationId xmlns:a16="http://schemas.microsoft.com/office/drawing/2014/main" id="{B0E56000-3BA9-4EF7-8102-F5B4F96115A6}"/>
              </a:ext>
            </a:extLst>
          </p:cNvPr>
          <p:cNvSpPr>
            <a:spLocks noGrp="1"/>
          </p:cNvSpPr>
          <p:nvPr>
            <p:ph type="body" idx="1"/>
          </p:nvPr>
        </p:nvSpPr>
        <p:spPr/>
        <p:txBody>
          <a:bodyPr/>
          <a:lstStyle/>
          <a:p>
            <a:pPr lvl="0"/>
            <a:r>
              <a:rPr lang="en-GB" sz="1600" dirty="0"/>
              <a:t>A New Business Tool and increased client retention – becoming more of a Partner Business Consultancy than an Insurance Capacity Provider/Broker</a:t>
            </a:r>
          </a:p>
          <a:p>
            <a:pPr lvl="0"/>
            <a:r>
              <a:rPr lang="en-GB" sz="1600" dirty="0"/>
              <a:t>Adds value when rate increases hit and customers question rising costs</a:t>
            </a:r>
          </a:p>
          <a:p>
            <a:pPr lvl="0"/>
            <a:r>
              <a:rPr lang="en-GB" sz="1600" dirty="0"/>
              <a:t>Risk Reduction Solution – Case review and provision of compliant fleet solution</a:t>
            </a:r>
          </a:p>
          <a:p>
            <a:pPr lvl="0"/>
            <a:r>
              <a:rPr lang="en-GB" sz="1600" dirty="0"/>
              <a:t>Review existing client base to establish exposures and implementation of solutions improving retention rate</a:t>
            </a:r>
          </a:p>
          <a:p>
            <a:pPr lvl="0"/>
            <a:r>
              <a:rPr lang="en-GB" sz="1600" dirty="0"/>
              <a:t>Review pipeline and provide fleet compliance options others will not consider</a:t>
            </a:r>
          </a:p>
          <a:p>
            <a:pPr lvl="0"/>
            <a:r>
              <a:rPr lang="en-GB" sz="1600" dirty="0"/>
              <a:t>Claims and Telematics analysis and risk review</a:t>
            </a:r>
          </a:p>
          <a:p>
            <a:pPr marL="114300" indent="0">
              <a:buNone/>
            </a:pPr>
            <a:endParaRPr lang="en-GB" sz="1600" dirty="0"/>
          </a:p>
        </p:txBody>
      </p:sp>
      <p:pic>
        <p:nvPicPr>
          <p:cNvPr id="4" name="Picture 3" descr="A picture containing clipart&#10;&#10;Description generated with high confidence">
            <a:extLst>
              <a:ext uri="{FF2B5EF4-FFF2-40B4-BE49-F238E27FC236}">
                <a16:creationId xmlns:a16="http://schemas.microsoft.com/office/drawing/2014/main" id="{B1766758-DAA8-474B-82A2-378FFC5E2057}"/>
              </a:ext>
            </a:extLst>
          </p:cNvPr>
          <p:cNvPicPr>
            <a:picLocks noChangeAspect="1"/>
          </p:cNvPicPr>
          <p:nvPr/>
        </p:nvPicPr>
        <p:blipFill>
          <a:blip r:embed="rId2"/>
          <a:stretch>
            <a:fillRect/>
          </a:stretch>
        </p:blipFill>
        <p:spPr>
          <a:xfrm>
            <a:off x="8499624" y="4499124"/>
            <a:ext cx="644376" cy="644376"/>
          </a:xfrm>
          <a:prstGeom prst="rect">
            <a:avLst/>
          </a:prstGeom>
        </p:spPr>
      </p:pic>
    </p:spTree>
    <p:extLst>
      <p:ext uri="{BB962C8B-B14F-4D97-AF65-F5344CB8AC3E}">
        <p14:creationId xmlns:p14="http://schemas.microsoft.com/office/powerpoint/2010/main" val="2090340409"/>
      </p:ext>
    </p:extLst>
  </p:cSld>
  <p:clrMapOvr>
    <a:masterClrMapping/>
  </p:clrMapOvr>
  <mc:AlternateContent xmlns:mc="http://schemas.openxmlformats.org/markup-compatibility/2006" xmlns:p14="http://schemas.microsoft.com/office/powerpoint/2010/main">
    <mc:Choice Requires="p14">
      <p:transition spd="slow" p14:dur="2000" advTm="48251"/>
    </mc:Choice>
    <mc:Fallback xmlns="">
      <p:transition spd="slow" advTm="48251"/>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2" name="Title 1">
            <a:extLst>
              <a:ext uri="{FF2B5EF4-FFF2-40B4-BE49-F238E27FC236}">
                <a16:creationId xmlns:a16="http://schemas.microsoft.com/office/drawing/2014/main" id="{112C1C30-276E-44A8-BD7A-4B5E760A9D53}"/>
              </a:ext>
            </a:extLst>
          </p:cNvPr>
          <p:cNvSpPr>
            <a:spLocks noGrp="1"/>
          </p:cNvSpPr>
          <p:nvPr>
            <p:ph type="ctrTitle"/>
          </p:nvPr>
        </p:nvSpPr>
        <p:spPr/>
        <p:txBody>
          <a:bodyPr/>
          <a:lstStyle/>
          <a:p>
            <a:r>
              <a:rPr lang="en-GB" dirty="0"/>
              <a:t>Fleet Risk Management</a:t>
            </a:r>
          </a:p>
        </p:txBody>
      </p:sp>
      <p:sp>
        <p:nvSpPr>
          <p:cNvPr id="3" name="Subtitle 2">
            <a:extLst>
              <a:ext uri="{FF2B5EF4-FFF2-40B4-BE49-F238E27FC236}">
                <a16:creationId xmlns:a16="http://schemas.microsoft.com/office/drawing/2014/main" id="{FC4058C5-ACF2-4D7D-86C9-06BCEF419421}"/>
              </a:ext>
            </a:extLst>
          </p:cNvPr>
          <p:cNvSpPr>
            <a:spLocks noGrp="1"/>
          </p:cNvSpPr>
          <p:nvPr>
            <p:ph type="subTitle" idx="1"/>
          </p:nvPr>
        </p:nvSpPr>
        <p:spPr/>
        <p:txBody>
          <a:bodyPr/>
          <a:lstStyle/>
          <a:p>
            <a:r>
              <a:rPr lang="en-GB" dirty="0"/>
              <a:t>With Underwriting and Customer Experience</a:t>
            </a:r>
          </a:p>
        </p:txBody>
      </p:sp>
      <p:pic>
        <p:nvPicPr>
          <p:cNvPr id="6" name="Shape 54">
            <a:extLst>
              <a:ext uri="{FF2B5EF4-FFF2-40B4-BE49-F238E27FC236}">
                <a16:creationId xmlns:a16="http://schemas.microsoft.com/office/drawing/2014/main" id="{3ACA5DAE-2E85-4753-90D1-F3625857C999}"/>
              </a:ext>
            </a:extLst>
          </p:cNvPr>
          <p:cNvPicPr preferRelativeResize="0"/>
          <p:nvPr/>
        </p:nvPicPr>
        <p:blipFill>
          <a:blip r:embed="rId3">
            <a:alphaModFix/>
          </a:blip>
          <a:stretch>
            <a:fillRect/>
          </a:stretch>
        </p:blipFill>
        <p:spPr>
          <a:xfrm>
            <a:off x="2048343" y="336736"/>
            <a:ext cx="4823477" cy="972225"/>
          </a:xfrm>
          <a:prstGeom prst="rect">
            <a:avLst/>
          </a:prstGeom>
          <a:noFill/>
          <a:ln>
            <a:noFill/>
          </a:ln>
        </p:spPr>
      </p:pic>
      <p:pic>
        <p:nvPicPr>
          <p:cNvPr id="5" name="Picture 4" descr="A picture containing clipart&#10;&#10;Description generated with high confidence">
            <a:extLst>
              <a:ext uri="{FF2B5EF4-FFF2-40B4-BE49-F238E27FC236}">
                <a16:creationId xmlns:a16="http://schemas.microsoft.com/office/drawing/2014/main" id="{E7E65800-EFCB-49A3-8360-E8BA77C56CB4}"/>
              </a:ext>
            </a:extLst>
          </p:cNvPr>
          <p:cNvPicPr>
            <a:picLocks noChangeAspect="1"/>
          </p:cNvPicPr>
          <p:nvPr/>
        </p:nvPicPr>
        <p:blipFill>
          <a:blip r:embed="rId4"/>
          <a:stretch>
            <a:fillRect/>
          </a:stretch>
        </p:blipFill>
        <p:spPr>
          <a:xfrm>
            <a:off x="4152070" y="3896574"/>
            <a:ext cx="644376" cy="64437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13568"/>
    </mc:Choice>
    <mc:Fallback xmlns="">
      <p:transition spd="slow" advTm="13568"/>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6EEBC9F-36DE-447D-995C-A75CC1419BBE}"/>
              </a:ext>
            </a:extLst>
          </p:cNvPr>
          <p:cNvSpPr>
            <a:spLocks noGrp="1"/>
          </p:cNvSpPr>
          <p:nvPr>
            <p:ph type="title"/>
          </p:nvPr>
        </p:nvSpPr>
        <p:spPr>
          <a:xfrm>
            <a:off x="311700" y="690475"/>
            <a:ext cx="8520600" cy="1572079"/>
          </a:xfrm>
        </p:spPr>
        <p:txBody>
          <a:bodyPr/>
          <a:lstStyle/>
          <a:p>
            <a:pPr algn="ctr"/>
            <a:r>
              <a:rPr lang="en-GB" sz="2800" dirty="0"/>
              <a:t>In Car Technology to assist drivers</a:t>
            </a:r>
            <a:br>
              <a:rPr lang="en-GB" sz="2800" dirty="0"/>
            </a:br>
            <a:endParaRPr lang="en-GB" sz="2800" dirty="0"/>
          </a:p>
        </p:txBody>
      </p:sp>
      <p:sp>
        <p:nvSpPr>
          <p:cNvPr id="2" name="Text Placeholder 1">
            <a:extLst>
              <a:ext uri="{FF2B5EF4-FFF2-40B4-BE49-F238E27FC236}">
                <a16:creationId xmlns:a16="http://schemas.microsoft.com/office/drawing/2014/main" id="{C57FD32D-9640-43F0-B903-CC6BC355C806}"/>
              </a:ext>
            </a:extLst>
          </p:cNvPr>
          <p:cNvSpPr>
            <a:spLocks noGrp="1"/>
          </p:cNvSpPr>
          <p:nvPr>
            <p:ph type="body" idx="1"/>
          </p:nvPr>
        </p:nvSpPr>
        <p:spPr>
          <a:xfrm>
            <a:off x="311700" y="2571750"/>
            <a:ext cx="8520600" cy="1881275"/>
          </a:xfrm>
        </p:spPr>
        <p:txBody>
          <a:bodyPr/>
          <a:lstStyle/>
          <a:p>
            <a:pPr marL="114300" indent="0">
              <a:buNone/>
            </a:pPr>
            <a:r>
              <a:rPr lang="en-GB" dirty="0"/>
              <a:t>It is important to remember that these are driver assistance systems, and are designed to support the driver.  Not replace them.  You are ultimately responsible and liable.  So, do not over rely on them and make sure that you are 100% in control of the vehicle at all times</a:t>
            </a:r>
          </a:p>
        </p:txBody>
      </p:sp>
      <p:pic>
        <p:nvPicPr>
          <p:cNvPr id="5" name="Picture 4" descr="A picture containing clipart&#10;&#10;Description generated with high confidence">
            <a:extLst>
              <a:ext uri="{FF2B5EF4-FFF2-40B4-BE49-F238E27FC236}">
                <a16:creationId xmlns:a16="http://schemas.microsoft.com/office/drawing/2014/main" id="{327C6ADA-96D3-4F3F-BDCB-99743A4431DA}"/>
              </a:ext>
            </a:extLst>
          </p:cNvPr>
          <p:cNvPicPr>
            <a:picLocks noChangeAspect="1"/>
          </p:cNvPicPr>
          <p:nvPr/>
        </p:nvPicPr>
        <p:blipFill>
          <a:blip r:embed="rId2"/>
          <a:stretch>
            <a:fillRect/>
          </a:stretch>
        </p:blipFill>
        <p:spPr>
          <a:xfrm>
            <a:off x="8499624" y="4522570"/>
            <a:ext cx="644376" cy="644376"/>
          </a:xfrm>
          <a:prstGeom prst="rect">
            <a:avLst/>
          </a:prstGeom>
        </p:spPr>
      </p:pic>
    </p:spTree>
    <p:extLst>
      <p:ext uri="{BB962C8B-B14F-4D97-AF65-F5344CB8AC3E}">
        <p14:creationId xmlns:p14="http://schemas.microsoft.com/office/powerpoint/2010/main" val="16427467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2" name="Title 1">
            <a:extLst>
              <a:ext uri="{FF2B5EF4-FFF2-40B4-BE49-F238E27FC236}">
                <a16:creationId xmlns:a16="http://schemas.microsoft.com/office/drawing/2014/main" id="{2BBADED0-3112-423A-B681-9C164D150455}"/>
              </a:ext>
            </a:extLst>
          </p:cNvPr>
          <p:cNvSpPr>
            <a:spLocks noGrp="1"/>
          </p:cNvSpPr>
          <p:nvPr>
            <p:ph type="title"/>
          </p:nvPr>
        </p:nvSpPr>
        <p:spPr/>
        <p:txBody>
          <a:bodyPr/>
          <a:lstStyle/>
          <a:p>
            <a:pPr algn="ctr"/>
            <a:r>
              <a:rPr lang="en-US" sz="2400" dirty="0"/>
              <a:t>Active safety features</a:t>
            </a:r>
            <a:br>
              <a:rPr lang="en-US" dirty="0"/>
            </a:br>
            <a:endParaRPr lang="en-GB" dirty="0"/>
          </a:p>
        </p:txBody>
      </p:sp>
      <p:sp>
        <p:nvSpPr>
          <p:cNvPr id="3" name="Text Placeholder 2">
            <a:extLst>
              <a:ext uri="{FF2B5EF4-FFF2-40B4-BE49-F238E27FC236}">
                <a16:creationId xmlns:a16="http://schemas.microsoft.com/office/drawing/2014/main" id="{F578C80E-24FD-427D-B552-E4D8B1CB08CA}"/>
              </a:ext>
            </a:extLst>
          </p:cNvPr>
          <p:cNvSpPr>
            <a:spLocks noGrp="1"/>
          </p:cNvSpPr>
          <p:nvPr>
            <p:ph type="body" idx="1"/>
          </p:nvPr>
        </p:nvSpPr>
        <p:spPr>
          <a:xfrm>
            <a:off x="134491" y="1166652"/>
            <a:ext cx="8520600" cy="3416400"/>
          </a:xfrm>
        </p:spPr>
        <p:txBody>
          <a:bodyPr/>
          <a:lstStyle/>
          <a:p>
            <a:pPr marL="114300" indent="0">
              <a:buNone/>
            </a:pPr>
            <a:endParaRPr lang="en-US" dirty="0"/>
          </a:p>
          <a:p>
            <a:r>
              <a:rPr lang="en-US" dirty="0"/>
              <a:t>Anti-lock Braking </a:t>
            </a:r>
          </a:p>
          <a:p>
            <a:endParaRPr lang="en-US" dirty="0"/>
          </a:p>
          <a:p>
            <a:r>
              <a:rPr lang="en-US" dirty="0"/>
              <a:t>Traction Control </a:t>
            </a:r>
          </a:p>
          <a:p>
            <a:endParaRPr lang="en-US" dirty="0"/>
          </a:p>
          <a:p>
            <a:r>
              <a:rPr lang="en-US" dirty="0"/>
              <a:t>Electronic Stability </a:t>
            </a:r>
          </a:p>
          <a:p>
            <a:endParaRPr lang="en-US" dirty="0"/>
          </a:p>
          <a:p>
            <a:r>
              <a:rPr lang="en-US" dirty="0"/>
              <a:t>Autonomous Braking</a:t>
            </a:r>
          </a:p>
          <a:p>
            <a:endParaRPr lang="en-US" dirty="0"/>
          </a:p>
          <a:p>
            <a:r>
              <a:rPr lang="en-US" dirty="0"/>
              <a:t> Lane Keeping</a:t>
            </a:r>
          </a:p>
          <a:p>
            <a:endParaRPr lang="en-US" dirty="0"/>
          </a:p>
          <a:p>
            <a:endParaRPr lang="en-US" dirty="0"/>
          </a:p>
          <a:p>
            <a:pPr marL="114300" indent="0">
              <a:buNone/>
            </a:pPr>
            <a:endParaRPr lang="en-US" dirty="0"/>
          </a:p>
          <a:p>
            <a:pPr marL="114300" indent="0">
              <a:buNone/>
            </a:pPr>
            <a:endParaRPr lang="en-GB" dirty="0"/>
          </a:p>
          <a:p>
            <a:endParaRPr lang="en-GB" dirty="0"/>
          </a:p>
          <a:p>
            <a:endParaRPr lang="en-GB" dirty="0"/>
          </a:p>
          <a:p>
            <a:pPr lvl="1"/>
            <a:endParaRPr lang="en-GB" dirty="0"/>
          </a:p>
          <a:p>
            <a:pPr lvl="1"/>
            <a:endParaRPr lang="en-GB" dirty="0"/>
          </a:p>
        </p:txBody>
      </p:sp>
      <p:pic>
        <p:nvPicPr>
          <p:cNvPr id="5" name="Picture 4" descr="A picture containing clipart&#10;&#10;Description generated with high confidence">
            <a:extLst>
              <a:ext uri="{FF2B5EF4-FFF2-40B4-BE49-F238E27FC236}">
                <a16:creationId xmlns:a16="http://schemas.microsoft.com/office/drawing/2014/main" id="{49CA4C53-1759-4BA1-B230-8B565F392996}"/>
              </a:ext>
            </a:extLst>
          </p:cNvPr>
          <p:cNvPicPr>
            <a:picLocks noChangeAspect="1"/>
          </p:cNvPicPr>
          <p:nvPr/>
        </p:nvPicPr>
        <p:blipFill>
          <a:blip r:embed="rId3"/>
          <a:stretch>
            <a:fillRect/>
          </a:stretch>
        </p:blipFill>
        <p:spPr>
          <a:xfrm>
            <a:off x="8499624" y="4499124"/>
            <a:ext cx="644376" cy="644376"/>
          </a:xfrm>
          <a:prstGeom prst="rect">
            <a:avLst/>
          </a:prstGeom>
        </p:spPr>
      </p:pic>
    </p:spTree>
    <p:extLst>
      <p:ext uri="{BB962C8B-B14F-4D97-AF65-F5344CB8AC3E}">
        <p14:creationId xmlns:p14="http://schemas.microsoft.com/office/powerpoint/2010/main" val="3705940806"/>
      </p:ext>
    </p:extLst>
  </p:cSld>
  <p:clrMapOvr>
    <a:masterClrMapping/>
  </p:clrMapOvr>
  <mc:AlternateContent xmlns:mc="http://schemas.openxmlformats.org/markup-compatibility/2006" xmlns:p14="http://schemas.microsoft.com/office/powerpoint/2010/main">
    <mc:Choice Requires="p14">
      <p:transition spd="slow" p14:dur="2000" advTm="5349"/>
    </mc:Choice>
    <mc:Fallback xmlns="">
      <p:transition spd="slow" advTm="5349"/>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920D39-3B9B-4D23-B66A-CBD767E610A8}"/>
              </a:ext>
            </a:extLst>
          </p:cNvPr>
          <p:cNvSpPr>
            <a:spLocks noGrp="1"/>
          </p:cNvSpPr>
          <p:nvPr>
            <p:ph type="title"/>
          </p:nvPr>
        </p:nvSpPr>
        <p:spPr/>
        <p:txBody>
          <a:bodyPr/>
          <a:lstStyle/>
          <a:p>
            <a:pPr algn="ctr"/>
            <a:r>
              <a:rPr lang="en-GB" sz="2400" dirty="0"/>
              <a:t>Passive Safety Features</a:t>
            </a:r>
          </a:p>
        </p:txBody>
      </p:sp>
      <p:sp>
        <p:nvSpPr>
          <p:cNvPr id="3" name="Text Placeholder 2">
            <a:extLst>
              <a:ext uri="{FF2B5EF4-FFF2-40B4-BE49-F238E27FC236}">
                <a16:creationId xmlns:a16="http://schemas.microsoft.com/office/drawing/2014/main" id="{9DA17C17-9DC1-4F4A-B2D6-6250B44F69FF}"/>
              </a:ext>
            </a:extLst>
          </p:cNvPr>
          <p:cNvSpPr>
            <a:spLocks noGrp="1"/>
          </p:cNvSpPr>
          <p:nvPr>
            <p:ph type="body" idx="1"/>
          </p:nvPr>
        </p:nvSpPr>
        <p:spPr/>
        <p:txBody>
          <a:bodyPr/>
          <a:lstStyle/>
          <a:p>
            <a:r>
              <a:rPr lang="en-US" dirty="0"/>
              <a:t> Seat Belts</a:t>
            </a:r>
          </a:p>
          <a:p>
            <a:endParaRPr lang="en-US" dirty="0"/>
          </a:p>
          <a:p>
            <a:r>
              <a:rPr lang="en-US" dirty="0"/>
              <a:t> Head Restraints</a:t>
            </a:r>
          </a:p>
          <a:p>
            <a:endParaRPr lang="en-US" dirty="0"/>
          </a:p>
          <a:p>
            <a:r>
              <a:rPr lang="en-US" dirty="0"/>
              <a:t> Airbags</a:t>
            </a:r>
          </a:p>
          <a:p>
            <a:endParaRPr lang="en-US" dirty="0"/>
          </a:p>
          <a:p>
            <a:r>
              <a:rPr lang="en-US" dirty="0"/>
              <a:t> Crumple Zones</a:t>
            </a:r>
          </a:p>
          <a:p>
            <a:endParaRPr lang="en-GB" dirty="0"/>
          </a:p>
        </p:txBody>
      </p:sp>
    </p:spTree>
    <p:extLst>
      <p:ext uri="{BB962C8B-B14F-4D97-AF65-F5344CB8AC3E}">
        <p14:creationId xmlns:p14="http://schemas.microsoft.com/office/powerpoint/2010/main" val="33746614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4553D-0805-41D8-8014-BC6CC3BD3D62}"/>
              </a:ext>
            </a:extLst>
          </p:cNvPr>
          <p:cNvSpPr>
            <a:spLocks noGrp="1"/>
          </p:cNvSpPr>
          <p:nvPr>
            <p:ph type="title"/>
          </p:nvPr>
        </p:nvSpPr>
        <p:spPr/>
        <p:txBody>
          <a:bodyPr/>
          <a:lstStyle/>
          <a:p>
            <a:pPr algn="ctr"/>
            <a:r>
              <a:rPr lang="en-GB" sz="2400" dirty="0"/>
              <a:t>In Vehicle Technology</a:t>
            </a:r>
          </a:p>
        </p:txBody>
      </p:sp>
      <p:sp>
        <p:nvSpPr>
          <p:cNvPr id="3" name="Text Placeholder 2">
            <a:extLst>
              <a:ext uri="{FF2B5EF4-FFF2-40B4-BE49-F238E27FC236}">
                <a16:creationId xmlns:a16="http://schemas.microsoft.com/office/drawing/2014/main" id="{543F7665-BA68-419F-B82F-3D061721B605}"/>
              </a:ext>
            </a:extLst>
          </p:cNvPr>
          <p:cNvSpPr>
            <a:spLocks noGrp="1"/>
          </p:cNvSpPr>
          <p:nvPr>
            <p:ph type="body" idx="1"/>
          </p:nvPr>
        </p:nvSpPr>
        <p:spPr/>
        <p:txBody>
          <a:bodyPr/>
          <a:lstStyle/>
          <a:p>
            <a:r>
              <a:rPr lang="en-GB" dirty="0"/>
              <a:t>Active Park Assist</a:t>
            </a:r>
          </a:p>
          <a:p>
            <a:endParaRPr lang="en-GB" dirty="0"/>
          </a:p>
          <a:p>
            <a:r>
              <a:rPr lang="en-GB" dirty="0"/>
              <a:t>Voice Control</a:t>
            </a:r>
          </a:p>
          <a:p>
            <a:endParaRPr lang="en-GB" dirty="0"/>
          </a:p>
          <a:p>
            <a:r>
              <a:rPr lang="en-GB" dirty="0"/>
              <a:t>Traffic Sign Recognition</a:t>
            </a:r>
          </a:p>
          <a:p>
            <a:endParaRPr lang="en-GB" dirty="0"/>
          </a:p>
          <a:p>
            <a:r>
              <a:rPr lang="en-GB" dirty="0"/>
              <a:t>Advanced Front Lighting</a:t>
            </a:r>
          </a:p>
          <a:p>
            <a:endParaRPr lang="en-GB" dirty="0"/>
          </a:p>
          <a:p>
            <a:r>
              <a:rPr lang="en-GB" dirty="0"/>
              <a:t>Speed Limiting</a:t>
            </a:r>
          </a:p>
        </p:txBody>
      </p:sp>
    </p:spTree>
    <p:extLst>
      <p:ext uri="{BB962C8B-B14F-4D97-AF65-F5344CB8AC3E}">
        <p14:creationId xmlns:p14="http://schemas.microsoft.com/office/powerpoint/2010/main" val="520297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57D4E6-D622-4FB2-A798-CC394ECC6AA1}"/>
              </a:ext>
            </a:extLst>
          </p:cNvPr>
          <p:cNvSpPr>
            <a:spLocks noGrp="1"/>
          </p:cNvSpPr>
          <p:nvPr>
            <p:ph type="title"/>
          </p:nvPr>
        </p:nvSpPr>
        <p:spPr>
          <a:xfrm>
            <a:off x="950687" y="288275"/>
            <a:ext cx="7278914" cy="572700"/>
          </a:xfrm>
        </p:spPr>
        <p:txBody>
          <a:bodyPr/>
          <a:lstStyle/>
          <a:p>
            <a:pPr algn="ctr"/>
            <a:r>
              <a:rPr lang="en-US" sz="2400" dirty="0"/>
              <a:t>Active and Passive Safety Devices</a:t>
            </a:r>
            <a:br>
              <a:rPr lang="en-US" sz="2400" dirty="0"/>
            </a:br>
            <a:endParaRPr lang="en-GB" sz="2400" dirty="0"/>
          </a:p>
        </p:txBody>
      </p:sp>
      <p:sp>
        <p:nvSpPr>
          <p:cNvPr id="3" name="Text Placeholder 2">
            <a:extLst>
              <a:ext uri="{FF2B5EF4-FFF2-40B4-BE49-F238E27FC236}">
                <a16:creationId xmlns:a16="http://schemas.microsoft.com/office/drawing/2014/main" id="{08671A80-84CB-40D3-B1F4-CF7557926B8F}"/>
              </a:ext>
            </a:extLst>
          </p:cNvPr>
          <p:cNvSpPr>
            <a:spLocks noGrp="1"/>
          </p:cNvSpPr>
          <p:nvPr>
            <p:ph type="body" idx="1"/>
          </p:nvPr>
        </p:nvSpPr>
        <p:spPr/>
        <p:txBody>
          <a:bodyPr/>
          <a:lstStyle/>
          <a:p>
            <a:r>
              <a:rPr lang="en-US" dirty="0"/>
              <a:t>Active safety features</a:t>
            </a:r>
          </a:p>
          <a:p>
            <a:pPr lvl="1"/>
            <a:r>
              <a:rPr lang="en-US" dirty="0"/>
              <a:t>help to prevent or mitigate road crashes.</a:t>
            </a:r>
          </a:p>
          <a:p>
            <a:endParaRPr lang="en-US" dirty="0"/>
          </a:p>
          <a:p>
            <a:r>
              <a:rPr lang="en-US" dirty="0"/>
              <a:t>Passive safety features</a:t>
            </a:r>
          </a:p>
          <a:p>
            <a:pPr lvl="1"/>
            <a:r>
              <a:rPr lang="en-US" dirty="0"/>
              <a:t> help to protect vehicle occupants from further injury once a crash has already occurred.</a:t>
            </a:r>
          </a:p>
          <a:p>
            <a:endParaRPr lang="en-US" dirty="0"/>
          </a:p>
          <a:p>
            <a:r>
              <a:rPr lang="en-US" dirty="0"/>
              <a:t>In vehicle technology</a:t>
            </a:r>
          </a:p>
          <a:p>
            <a:pPr lvl="1"/>
            <a:r>
              <a:rPr lang="en-US" dirty="0"/>
              <a:t> makes the task of driving easier for the driver.</a:t>
            </a:r>
          </a:p>
          <a:p>
            <a:pPr marL="114300" indent="0">
              <a:buNone/>
            </a:pPr>
            <a:endParaRPr lang="en-GB" sz="1400" dirty="0"/>
          </a:p>
        </p:txBody>
      </p:sp>
      <p:pic>
        <p:nvPicPr>
          <p:cNvPr id="4" name="Picture 3" descr="A picture containing clipart&#10;&#10;Description generated with high confidence">
            <a:extLst>
              <a:ext uri="{FF2B5EF4-FFF2-40B4-BE49-F238E27FC236}">
                <a16:creationId xmlns:a16="http://schemas.microsoft.com/office/drawing/2014/main" id="{1B77F857-DD39-45B0-82A2-DBF9AA7665BD}"/>
              </a:ext>
            </a:extLst>
          </p:cNvPr>
          <p:cNvPicPr>
            <a:picLocks noChangeAspect="1"/>
          </p:cNvPicPr>
          <p:nvPr/>
        </p:nvPicPr>
        <p:blipFill>
          <a:blip r:embed="rId3"/>
          <a:stretch>
            <a:fillRect/>
          </a:stretch>
        </p:blipFill>
        <p:spPr>
          <a:xfrm>
            <a:off x="8499624" y="4499124"/>
            <a:ext cx="644376" cy="644376"/>
          </a:xfrm>
          <a:prstGeom prst="rect">
            <a:avLst/>
          </a:prstGeom>
        </p:spPr>
      </p:pic>
    </p:spTree>
    <p:extLst>
      <p:ext uri="{BB962C8B-B14F-4D97-AF65-F5344CB8AC3E}">
        <p14:creationId xmlns:p14="http://schemas.microsoft.com/office/powerpoint/2010/main" val="35041837"/>
      </p:ext>
    </p:extLst>
  </p:cSld>
  <p:clrMapOvr>
    <a:masterClrMapping/>
  </p:clrMapOvr>
  <mc:AlternateContent xmlns:mc="http://schemas.openxmlformats.org/markup-compatibility/2006" xmlns:p14="http://schemas.microsoft.com/office/powerpoint/2010/main">
    <mc:Choice Requires="p14">
      <p:transition spd="slow" p14:dur="2000" advTm="7284"/>
    </mc:Choice>
    <mc:Fallback xmlns="">
      <p:transition spd="slow" advTm="7284"/>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7C77B8-23E5-43AB-B68E-C387B9637A61}"/>
              </a:ext>
            </a:extLst>
          </p:cNvPr>
          <p:cNvSpPr>
            <a:spLocks noGrp="1"/>
          </p:cNvSpPr>
          <p:nvPr>
            <p:ph type="title"/>
          </p:nvPr>
        </p:nvSpPr>
        <p:spPr/>
        <p:txBody>
          <a:bodyPr/>
          <a:lstStyle/>
          <a:p>
            <a:pPr algn="ctr"/>
            <a:r>
              <a:rPr lang="en-GB" sz="2400" dirty="0"/>
              <a:t>Vehicles are undoubtably safer now</a:t>
            </a:r>
          </a:p>
        </p:txBody>
      </p:sp>
      <p:sp>
        <p:nvSpPr>
          <p:cNvPr id="3" name="Text Placeholder 2">
            <a:extLst>
              <a:ext uri="{FF2B5EF4-FFF2-40B4-BE49-F238E27FC236}">
                <a16:creationId xmlns:a16="http://schemas.microsoft.com/office/drawing/2014/main" id="{1AD1C4CD-DE50-4FD2-BE71-C64C7C08C6BE}"/>
              </a:ext>
            </a:extLst>
          </p:cNvPr>
          <p:cNvSpPr>
            <a:spLocks noGrp="1"/>
          </p:cNvSpPr>
          <p:nvPr>
            <p:ph type="body" idx="1"/>
          </p:nvPr>
        </p:nvSpPr>
        <p:spPr/>
        <p:txBody>
          <a:bodyPr/>
          <a:lstStyle/>
          <a:p>
            <a:pPr marL="114300" indent="0">
              <a:buNone/>
            </a:pPr>
            <a:endParaRPr lang="en-GB" dirty="0"/>
          </a:p>
          <a:p>
            <a:pPr marL="114300" indent="0">
              <a:buNone/>
            </a:pPr>
            <a:endParaRPr lang="en-GB" dirty="0"/>
          </a:p>
          <a:p>
            <a:pPr marL="114300" indent="0">
              <a:buNone/>
            </a:pPr>
            <a:endParaRPr lang="en-GB" dirty="0"/>
          </a:p>
          <a:p>
            <a:pPr marL="114300" indent="0" algn="ctr">
              <a:buNone/>
            </a:pPr>
            <a:r>
              <a:rPr lang="en-GB" sz="2400" dirty="0"/>
              <a:t>What about new developments?</a:t>
            </a:r>
          </a:p>
        </p:txBody>
      </p:sp>
      <p:pic>
        <p:nvPicPr>
          <p:cNvPr id="4" name="Picture 3" descr="A picture containing clipart&#10;&#10;Description generated with high confidence">
            <a:extLst>
              <a:ext uri="{FF2B5EF4-FFF2-40B4-BE49-F238E27FC236}">
                <a16:creationId xmlns:a16="http://schemas.microsoft.com/office/drawing/2014/main" id="{C56CF6BE-D130-492B-9249-8444C3998D42}"/>
              </a:ext>
            </a:extLst>
          </p:cNvPr>
          <p:cNvPicPr>
            <a:picLocks noChangeAspect="1"/>
          </p:cNvPicPr>
          <p:nvPr/>
        </p:nvPicPr>
        <p:blipFill>
          <a:blip r:embed="rId2"/>
          <a:stretch>
            <a:fillRect/>
          </a:stretch>
        </p:blipFill>
        <p:spPr>
          <a:xfrm>
            <a:off x="8499624" y="4499124"/>
            <a:ext cx="644376" cy="644376"/>
          </a:xfrm>
          <a:prstGeom prst="rect">
            <a:avLst/>
          </a:prstGeom>
        </p:spPr>
      </p:pic>
    </p:spTree>
    <p:extLst>
      <p:ext uri="{BB962C8B-B14F-4D97-AF65-F5344CB8AC3E}">
        <p14:creationId xmlns:p14="http://schemas.microsoft.com/office/powerpoint/2010/main" val="817936306"/>
      </p:ext>
    </p:extLst>
  </p:cSld>
  <p:clrMapOvr>
    <a:masterClrMapping/>
  </p:clrMapOvr>
  <mc:AlternateContent xmlns:mc="http://schemas.openxmlformats.org/markup-compatibility/2006" xmlns:p14="http://schemas.microsoft.com/office/powerpoint/2010/main">
    <mc:Choice Requires="p14">
      <p:transition spd="slow" p14:dur="2000" advTm="10334"/>
    </mc:Choice>
    <mc:Fallback xmlns="">
      <p:transition spd="slow" advTm="10334"/>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F5304F-1B66-4281-BF91-01F9CA552FB1}"/>
              </a:ext>
            </a:extLst>
          </p:cNvPr>
          <p:cNvSpPr>
            <a:spLocks noGrp="1"/>
          </p:cNvSpPr>
          <p:nvPr>
            <p:ph type="title"/>
          </p:nvPr>
        </p:nvSpPr>
        <p:spPr/>
        <p:txBody>
          <a:bodyPr/>
          <a:lstStyle/>
          <a:p>
            <a:pPr algn="ctr"/>
            <a:r>
              <a:rPr lang="en-GB" dirty="0"/>
              <a:t>Autonomous Vehicles</a:t>
            </a:r>
          </a:p>
        </p:txBody>
      </p:sp>
      <p:sp>
        <p:nvSpPr>
          <p:cNvPr id="3" name="Text Placeholder 2">
            <a:extLst>
              <a:ext uri="{FF2B5EF4-FFF2-40B4-BE49-F238E27FC236}">
                <a16:creationId xmlns:a16="http://schemas.microsoft.com/office/drawing/2014/main" id="{1573E332-A8F5-4AC4-B55E-DB0216BA57B7}"/>
              </a:ext>
            </a:extLst>
          </p:cNvPr>
          <p:cNvSpPr>
            <a:spLocks noGrp="1"/>
          </p:cNvSpPr>
          <p:nvPr>
            <p:ph type="body" idx="1"/>
          </p:nvPr>
        </p:nvSpPr>
        <p:spPr/>
        <p:txBody>
          <a:bodyPr/>
          <a:lstStyle/>
          <a:p>
            <a:r>
              <a:rPr lang="en-GB" dirty="0"/>
              <a:t>The Society of Automotive Engineers has defined six levels of automated driving, ranging from SAE Level 0, a fully manual car, up to Level 5, fully autonomous. Level 2 cars are already out there – able to brake, accelerate and steer in certain situations, but with a supervising driver ready to take back control immediately.</a:t>
            </a:r>
          </a:p>
          <a:p>
            <a:endParaRPr lang="en-GB" dirty="0"/>
          </a:p>
          <a:p>
            <a:r>
              <a:rPr lang="en-GB" dirty="0"/>
              <a:t>Various stages of development with the occasional set back</a:t>
            </a:r>
          </a:p>
          <a:p>
            <a:endParaRPr lang="en-GB" dirty="0"/>
          </a:p>
          <a:p>
            <a:r>
              <a:rPr lang="en-GB" dirty="0"/>
              <a:t>All seem to revert to the driver being in ultimate control when things don’t go quite according to plan</a:t>
            </a:r>
          </a:p>
          <a:p>
            <a:endParaRPr lang="en-GB" dirty="0"/>
          </a:p>
        </p:txBody>
      </p:sp>
      <p:pic>
        <p:nvPicPr>
          <p:cNvPr id="4" name="Picture 3" descr="A picture containing clipart&#10;&#10;Description generated with high confidence">
            <a:extLst>
              <a:ext uri="{FF2B5EF4-FFF2-40B4-BE49-F238E27FC236}">
                <a16:creationId xmlns:a16="http://schemas.microsoft.com/office/drawing/2014/main" id="{16A14E2E-408D-4C44-A0BB-19E5B94138A1}"/>
              </a:ext>
            </a:extLst>
          </p:cNvPr>
          <p:cNvPicPr>
            <a:picLocks noChangeAspect="1"/>
          </p:cNvPicPr>
          <p:nvPr/>
        </p:nvPicPr>
        <p:blipFill>
          <a:blip r:embed="rId2"/>
          <a:stretch>
            <a:fillRect/>
          </a:stretch>
        </p:blipFill>
        <p:spPr>
          <a:xfrm>
            <a:off x="8499624" y="4499124"/>
            <a:ext cx="644376" cy="644376"/>
          </a:xfrm>
          <a:prstGeom prst="rect">
            <a:avLst/>
          </a:prstGeom>
        </p:spPr>
      </p:pic>
    </p:spTree>
    <p:extLst>
      <p:ext uri="{BB962C8B-B14F-4D97-AF65-F5344CB8AC3E}">
        <p14:creationId xmlns:p14="http://schemas.microsoft.com/office/powerpoint/2010/main" val="417062334"/>
      </p:ext>
    </p:extLst>
  </p:cSld>
  <p:clrMapOvr>
    <a:masterClrMapping/>
  </p:clrMapOvr>
  <mc:AlternateContent xmlns:mc="http://schemas.openxmlformats.org/markup-compatibility/2006" xmlns:p14="http://schemas.microsoft.com/office/powerpoint/2010/main">
    <mc:Choice Requires="p14">
      <p:transition spd="slow" p14:dur="2000" advTm="60374"/>
    </mc:Choice>
    <mc:Fallback xmlns="">
      <p:transition spd="slow" advTm="60374"/>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13294-7169-43D0-A766-2B1A741F9389}"/>
              </a:ext>
            </a:extLst>
          </p:cNvPr>
          <p:cNvSpPr>
            <a:spLocks noGrp="1"/>
          </p:cNvSpPr>
          <p:nvPr>
            <p:ph type="title"/>
          </p:nvPr>
        </p:nvSpPr>
        <p:spPr/>
        <p:txBody>
          <a:bodyPr/>
          <a:lstStyle/>
          <a:p>
            <a:pPr algn="ctr"/>
            <a:r>
              <a:rPr lang="en-GB" dirty="0"/>
              <a:t>Other Developments </a:t>
            </a:r>
          </a:p>
        </p:txBody>
      </p:sp>
      <p:sp>
        <p:nvSpPr>
          <p:cNvPr id="3" name="Text Placeholder 2">
            <a:extLst>
              <a:ext uri="{FF2B5EF4-FFF2-40B4-BE49-F238E27FC236}">
                <a16:creationId xmlns:a16="http://schemas.microsoft.com/office/drawing/2014/main" id="{0BD926FD-E65D-4851-9234-B63E3EC3A56B}"/>
              </a:ext>
            </a:extLst>
          </p:cNvPr>
          <p:cNvSpPr>
            <a:spLocks noGrp="1"/>
          </p:cNvSpPr>
          <p:nvPr>
            <p:ph type="body" idx="1"/>
          </p:nvPr>
        </p:nvSpPr>
        <p:spPr>
          <a:xfrm>
            <a:off x="311700" y="1084521"/>
            <a:ext cx="8520600" cy="3484354"/>
          </a:xfrm>
        </p:spPr>
        <p:txBody>
          <a:bodyPr/>
          <a:lstStyle/>
          <a:p>
            <a:r>
              <a:rPr lang="en-GB" dirty="0"/>
              <a:t>Telematic Apps including </a:t>
            </a:r>
          </a:p>
          <a:p>
            <a:pPr lvl="1"/>
            <a:r>
              <a:rPr lang="en-GB" dirty="0"/>
              <a:t>FNOL </a:t>
            </a:r>
          </a:p>
          <a:p>
            <a:pPr lvl="1"/>
            <a:r>
              <a:rPr lang="en-GB" dirty="0"/>
              <a:t>Vehicle checks (POWDERY) </a:t>
            </a:r>
          </a:p>
          <a:p>
            <a:pPr lvl="1"/>
            <a:r>
              <a:rPr lang="en-GB" dirty="0"/>
              <a:t>Duty of Care</a:t>
            </a:r>
          </a:p>
          <a:p>
            <a:endParaRPr lang="en-GB" dirty="0"/>
          </a:p>
          <a:p>
            <a:r>
              <a:rPr lang="en-GB" dirty="0"/>
              <a:t>Blood Tests for sleep deprivation</a:t>
            </a:r>
          </a:p>
          <a:p>
            <a:endParaRPr lang="en-GB" dirty="0"/>
          </a:p>
          <a:p>
            <a:r>
              <a:rPr lang="en-GB" dirty="0"/>
              <a:t>Telematics/Cameras in ALL vehicles</a:t>
            </a:r>
          </a:p>
          <a:p>
            <a:endParaRPr lang="en-GB" dirty="0"/>
          </a:p>
          <a:p>
            <a:r>
              <a:rPr lang="en-GB" dirty="0"/>
              <a:t>Smart cameras on the roads </a:t>
            </a:r>
          </a:p>
        </p:txBody>
      </p:sp>
      <p:pic>
        <p:nvPicPr>
          <p:cNvPr id="4" name="Picture 3" descr="A picture containing clipart&#10;&#10;Description generated with high confidence">
            <a:extLst>
              <a:ext uri="{FF2B5EF4-FFF2-40B4-BE49-F238E27FC236}">
                <a16:creationId xmlns:a16="http://schemas.microsoft.com/office/drawing/2014/main" id="{2ED520A1-5CC5-44AF-8497-CCC73ED89A19}"/>
              </a:ext>
            </a:extLst>
          </p:cNvPr>
          <p:cNvPicPr>
            <a:picLocks noChangeAspect="1"/>
          </p:cNvPicPr>
          <p:nvPr/>
        </p:nvPicPr>
        <p:blipFill>
          <a:blip r:embed="rId3"/>
          <a:stretch>
            <a:fillRect/>
          </a:stretch>
        </p:blipFill>
        <p:spPr>
          <a:xfrm>
            <a:off x="8499624" y="4499124"/>
            <a:ext cx="644376" cy="644376"/>
          </a:xfrm>
          <a:prstGeom prst="rect">
            <a:avLst/>
          </a:prstGeom>
        </p:spPr>
      </p:pic>
    </p:spTree>
    <p:extLst>
      <p:ext uri="{BB962C8B-B14F-4D97-AF65-F5344CB8AC3E}">
        <p14:creationId xmlns:p14="http://schemas.microsoft.com/office/powerpoint/2010/main" val="16894517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E707A-ECD4-405E-90D5-3A27C158F547}"/>
              </a:ext>
            </a:extLst>
          </p:cNvPr>
          <p:cNvSpPr>
            <a:spLocks noGrp="1"/>
          </p:cNvSpPr>
          <p:nvPr>
            <p:ph type="title"/>
          </p:nvPr>
        </p:nvSpPr>
        <p:spPr/>
        <p:txBody>
          <a:bodyPr/>
          <a:lstStyle/>
          <a:p>
            <a:pPr algn="ctr"/>
            <a:r>
              <a:rPr lang="en-GB" dirty="0"/>
              <a:t>The Driver</a:t>
            </a:r>
          </a:p>
        </p:txBody>
      </p:sp>
      <p:sp>
        <p:nvSpPr>
          <p:cNvPr id="3" name="Text Placeholder 2">
            <a:extLst>
              <a:ext uri="{FF2B5EF4-FFF2-40B4-BE49-F238E27FC236}">
                <a16:creationId xmlns:a16="http://schemas.microsoft.com/office/drawing/2014/main" id="{4C5BF507-7A63-40D5-9473-65F452A49A72}"/>
              </a:ext>
            </a:extLst>
          </p:cNvPr>
          <p:cNvSpPr>
            <a:spLocks noGrp="1"/>
          </p:cNvSpPr>
          <p:nvPr>
            <p:ph idx="1"/>
          </p:nvPr>
        </p:nvSpPr>
        <p:spPr/>
        <p:txBody>
          <a:bodyPr/>
          <a:lstStyle/>
          <a:p>
            <a:pPr marL="114300" indent="0">
              <a:buNone/>
            </a:pPr>
            <a:r>
              <a:rPr lang="en-GB" dirty="0"/>
              <a:t>All assessments in place and vehicle provided with all the modern safety features and this happens:</a:t>
            </a:r>
          </a:p>
          <a:p>
            <a:pPr marL="114300" indent="0">
              <a:buNone/>
            </a:pPr>
            <a:endParaRPr lang="en-GB" dirty="0"/>
          </a:p>
          <a:p>
            <a:pPr marL="114300" indent="0">
              <a:buNone/>
            </a:pPr>
            <a:endParaRPr lang="en-GB" dirty="0"/>
          </a:p>
          <a:p>
            <a:pPr marL="114300" indent="0">
              <a:buNone/>
            </a:pPr>
            <a:endParaRPr lang="en-GB" dirty="0"/>
          </a:p>
          <a:p>
            <a:pPr marL="114300" indent="0">
              <a:buNone/>
            </a:pPr>
            <a:endParaRPr lang="en-GB" dirty="0"/>
          </a:p>
        </p:txBody>
      </p:sp>
      <p:pic>
        <p:nvPicPr>
          <p:cNvPr id="5" name="Picture 4" descr="A picture containing clipart&#10;&#10;Description generated with high confidence">
            <a:extLst>
              <a:ext uri="{FF2B5EF4-FFF2-40B4-BE49-F238E27FC236}">
                <a16:creationId xmlns:a16="http://schemas.microsoft.com/office/drawing/2014/main" id="{12F8A63A-74B2-4E63-9B8A-2B17A08E3E60}"/>
              </a:ext>
            </a:extLst>
          </p:cNvPr>
          <p:cNvPicPr>
            <a:picLocks noChangeAspect="1"/>
          </p:cNvPicPr>
          <p:nvPr/>
        </p:nvPicPr>
        <p:blipFill>
          <a:blip r:embed="rId2"/>
          <a:stretch>
            <a:fillRect/>
          </a:stretch>
        </p:blipFill>
        <p:spPr>
          <a:xfrm>
            <a:off x="8499624" y="4499124"/>
            <a:ext cx="644376" cy="644376"/>
          </a:xfrm>
          <a:prstGeom prst="rect">
            <a:avLst/>
          </a:prstGeom>
        </p:spPr>
      </p:pic>
      <p:pic>
        <p:nvPicPr>
          <p:cNvPr id="8" name="Picture 7">
            <a:extLst>
              <a:ext uri="{FF2B5EF4-FFF2-40B4-BE49-F238E27FC236}">
                <a16:creationId xmlns:a16="http://schemas.microsoft.com/office/drawing/2014/main" id="{5711B43C-7660-4C3C-9A9F-0AC1F7868878}"/>
              </a:ext>
            </a:extLst>
          </p:cNvPr>
          <p:cNvPicPr>
            <a:picLocks noChangeAspect="1"/>
          </p:cNvPicPr>
          <p:nvPr/>
        </p:nvPicPr>
        <p:blipFill>
          <a:blip r:embed="rId3"/>
          <a:stretch>
            <a:fillRect/>
          </a:stretch>
        </p:blipFill>
        <p:spPr>
          <a:xfrm>
            <a:off x="2549525" y="2360502"/>
            <a:ext cx="4044950" cy="2279650"/>
          </a:xfrm>
          <a:prstGeom prst="rect">
            <a:avLst/>
          </a:prstGeom>
        </p:spPr>
      </p:pic>
    </p:spTree>
    <p:extLst>
      <p:ext uri="{BB962C8B-B14F-4D97-AF65-F5344CB8AC3E}">
        <p14:creationId xmlns:p14="http://schemas.microsoft.com/office/powerpoint/2010/main" val="3796984744"/>
      </p:ext>
    </p:extLst>
  </p:cSld>
  <p:clrMapOvr>
    <a:masterClrMapping/>
  </p:clrMapOvr>
  <mc:AlternateContent xmlns:mc="http://schemas.openxmlformats.org/markup-compatibility/2006" xmlns:p14="http://schemas.microsoft.com/office/powerpoint/2010/main">
    <mc:Choice Requires="p14">
      <p:transition spd="slow" p14:dur="2000" advTm="74381"/>
    </mc:Choice>
    <mc:Fallback xmlns="">
      <p:transition spd="slow" advTm="74381"/>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41C69-B215-4914-A1BC-04B2615757DD}"/>
              </a:ext>
            </a:extLst>
          </p:cNvPr>
          <p:cNvSpPr>
            <a:spLocks noGrp="1"/>
          </p:cNvSpPr>
          <p:nvPr>
            <p:ph type="title"/>
          </p:nvPr>
        </p:nvSpPr>
        <p:spPr/>
        <p:txBody>
          <a:bodyPr/>
          <a:lstStyle/>
          <a:p>
            <a:pPr algn="ctr"/>
            <a:r>
              <a:rPr lang="en-GB" sz="2400" dirty="0"/>
              <a:t>Bad behaviour can give you wings</a:t>
            </a:r>
          </a:p>
        </p:txBody>
      </p:sp>
      <p:pic>
        <p:nvPicPr>
          <p:cNvPr id="5" name="Content Placeholder 4">
            <a:extLst>
              <a:ext uri="{FF2B5EF4-FFF2-40B4-BE49-F238E27FC236}">
                <a16:creationId xmlns:a16="http://schemas.microsoft.com/office/drawing/2014/main" id="{0192540C-DF2E-4E63-93FC-0F2FB3707752}"/>
              </a:ext>
            </a:extLst>
          </p:cNvPr>
          <p:cNvPicPr>
            <a:picLocks noGrp="1" noChangeAspect="1"/>
          </p:cNvPicPr>
          <p:nvPr>
            <p:ph idx="1"/>
          </p:nvPr>
        </p:nvPicPr>
        <p:blipFill>
          <a:blip r:embed="rId2"/>
          <a:stretch>
            <a:fillRect/>
          </a:stretch>
        </p:blipFill>
        <p:spPr>
          <a:xfrm>
            <a:off x="2294467" y="1152525"/>
            <a:ext cx="4555066" cy="3416300"/>
          </a:xfrm>
        </p:spPr>
      </p:pic>
      <p:pic>
        <p:nvPicPr>
          <p:cNvPr id="4" name="Picture 3" descr="A picture containing clipart&#10;&#10;Description generated with high confidence">
            <a:extLst>
              <a:ext uri="{FF2B5EF4-FFF2-40B4-BE49-F238E27FC236}">
                <a16:creationId xmlns:a16="http://schemas.microsoft.com/office/drawing/2014/main" id="{9DEA84EA-A33E-4BE4-BCED-ED4B604B0090}"/>
              </a:ext>
            </a:extLst>
          </p:cNvPr>
          <p:cNvPicPr>
            <a:picLocks noChangeAspect="1"/>
          </p:cNvPicPr>
          <p:nvPr/>
        </p:nvPicPr>
        <p:blipFill>
          <a:blip r:embed="rId3"/>
          <a:stretch>
            <a:fillRect/>
          </a:stretch>
        </p:blipFill>
        <p:spPr>
          <a:xfrm>
            <a:off x="8499624" y="4527478"/>
            <a:ext cx="644376" cy="644376"/>
          </a:xfrm>
          <a:prstGeom prst="rect">
            <a:avLst/>
          </a:prstGeom>
        </p:spPr>
      </p:pic>
    </p:spTree>
    <p:extLst>
      <p:ext uri="{BB962C8B-B14F-4D97-AF65-F5344CB8AC3E}">
        <p14:creationId xmlns:p14="http://schemas.microsoft.com/office/powerpoint/2010/main" val="3908588478"/>
      </p:ext>
    </p:extLst>
  </p:cSld>
  <p:clrMapOvr>
    <a:masterClrMapping/>
  </p:clrMapOvr>
  <mc:AlternateContent xmlns:mc="http://schemas.openxmlformats.org/markup-compatibility/2006" xmlns:p14="http://schemas.microsoft.com/office/powerpoint/2010/main">
    <mc:Choice Requires="p14">
      <p:transition spd="slow" p14:dur="2000" advTm="25894"/>
    </mc:Choice>
    <mc:Fallback xmlns="">
      <p:transition spd="slow" advTm="25894"/>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2A6EAD1-CDEF-4E8E-8DC2-285493D7CCE3}"/>
              </a:ext>
            </a:extLst>
          </p:cNvPr>
          <p:cNvSpPr>
            <a:spLocks noGrp="1"/>
          </p:cNvSpPr>
          <p:nvPr>
            <p:ph type="title"/>
          </p:nvPr>
        </p:nvSpPr>
        <p:spPr/>
        <p:txBody>
          <a:bodyPr/>
          <a:lstStyle/>
          <a:p>
            <a:pPr algn="ctr"/>
            <a:r>
              <a:rPr lang="en-GB" dirty="0"/>
              <a:t>Areas to be covered</a:t>
            </a:r>
          </a:p>
        </p:txBody>
      </p:sp>
      <p:sp>
        <p:nvSpPr>
          <p:cNvPr id="4" name="Text Placeholder 3">
            <a:extLst>
              <a:ext uri="{FF2B5EF4-FFF2-40B4-BE49-F238E27FC236}">
                <a16:creationId xmlns:a16="http://schemas.microsoft.com/office/drawing/2014/main" id="{09D30691-512D-458C-8AB2-6927AC8D7884}"/>
              </a:ext>
            </a:extLst>
          </p:cNvPr>
          <p:cNvSpPr>
            <a:spLocks noGrp="1"/>
          </p:cNvSpPr>
          <p:nvPr>
            <p:ph type="body" idx="1"/>
          </p:nvPr>
        </p:nvSpPr>
        <p:spPr/>
        <p:txBody>
          <a:bodyPr/>
          <a:lstStyle/>
          <a:p>
            <a:r>
              <a:rPr lang="en-GB" dirty="0"/>
              <a:t>Learning Objectives</a:t>
            </a:r>
          </a:p>
          <a:p>
            <a:r>
              <a:rPr lang="en-GB" dirty="0"/>
              <a:t>Introduction</a:t>
            </a:r>
          </a:p>
          <a:p>
            <a:r>
              <a:rPr lang="en-GB" dirty="0"/>
              <a:t>Road Risks and the Law</a:t>
            </a:r>
          </a:p>
          <a:p>
            <a:r>
              <a:rPr lang="en-GB" dirty="0"/>
              <a:t>Current Marketplace</a:t>
            </a:r>
          </a:p>
          <a:p>
            <a:r>
              <a:rPr lang="en-GB" dirty="0"/>
              <a:t>Compliance</a:t>
            </a:r>
          </a:p>
          <a:p>
            <a:r>
              <a:rPr lang="en-GB" dirty="0"/>
              <a:t>Sales Opportunities</a:t>
            </a:r>
          </a:p>
          <a:p>
            <a:r>
              <a:rPr lang="en-GB" dirty="0"/>
              <a:t>In Car Technology</a:t>
            </a:r>
          </a:p>
          <a:p>
            <a:r>
              <a:rPr lang="en-GB" dirty="0"/>
              <a:t>New Developments</a:t>
            </a:r>
          </a:p>
          <a:p>
            <a:r>
              <a:rPr lang="en-GB" dirty="0"/>
              <a:t>Driver Behaviour</a:t>
            </a:r>
          </a:p>
          <a:p>
            <a:pPr marL="596900" lvl="1" indent="0">
              <a:buNone/>
            </a:pPr>
            <a:endParaRPr lang="en-GB" dirty="0"/>
          </a:p>
        </p:txBody>
      </p:sp>
      <p:pic>
        <p:nvPicPr>
          <p:cNvPr id="5" name="Picture 4" descr="A picture containing clipart&#10;&#10;Description generated with high confidence">
            <a:extLst>
              <a:ext uri="{FF2B5EF4-FFF2-40B4-BE49-F238E27FC236}">
                <a16:creationId xmlns:a16="http://schemas.microsoft.com/office/drawing/2014/main" id="{EA4BC283-0F3F-4BC9-8985-7E8C0CB9F162}"/>
              </a:ext>
            </a:extLst>
          </p:cNvPr>
          <p:cNvPicPr>
            <a:picLocks noChangeAspect="1"/>
          </p:cNvPicPr>
          <p:nvPr/>
        </p:nvPicPr>
        <p:blipFill>
          <a:blip r:embed="rId3"/>
          <a:stretch>
            <a:fillRect/>
          </a:stretch>
        </p:blipFill>
        <p:spPr>
          <a:xfrm>
            <a:off x="8499624" y="4513300"/>
            <a:ext cx="644376" cy="644376"/>
          </a:xfrm>
          <a:prstGeom prst="rect">
            <a:avLst/>
          </a:prstGeom>
        </p:spPr>
      </p:pic>
    </p:spTree>
    <p:extLst>
      <p:ext uri="{BB962C8B-B14F-4D97-AF65-F5344CB8AC3E}">
        <p14:creationId xmlns:p14="http://schemas.microsoft.com/office/powerpoint/2010/main" val="10930864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E8937-A2E0-4D16-BA4E-17AC8B4AF0E1}"/>
              </a:ext>
            </a:extLst>
          </p:cNvPr>
          <p:cNvSpPr>
            <a:spLocks noGrp="1"/>
          </p:cNvSpPr>
          <p:nvPr>
            <p:ph type="title"/>
          </p:nvPr>
        </p:nvSpPr>
        <p:spPr/>
        <p:txBody>
          <a:bodyPr/>
          <a:lstStyle/>
          <a:p>
            <a:r>
              <a:rPr lang="en-GB" sz="2000" b="1" dirty="0">
                <a:solidFill>
                  <a:srgbClr val="000000"/>
                </a:solidFill>
                <a:latin typeface="skytext"/>
              </a:rPr>
              <a:t>Autism school 'devastated' after staff members killed in minibus crash</a:t>
            </a:r>
            <a:endParaRPr lang="en-GB" sz="2000" dirty="0"/>
          </a:p>
        </p:txBody>
      </p:sp>
      <p:sp>
        <p:nvSpPr>
          <p:cNvPr id="3" name="Content Placeholder 2">
            <a:extLst>
              <a:ext uri="{FF2B5EF4-FFF2-40B4-BE49-F238E27FC236}">
                <a16:creationId xmlns:a16="http://schemas.microsoft.com/office/drawing/2014/main" id="{DD5E4314-9132-4742-A041-435CCAADCA5D}"/>
              </a:ext>
            </a:extLst>
          </p:cNvPr>
          <p:cNvSpPr>
            <a:spLocks noGrp="1"/>
          </p:cNvSpPr>
          <p:nvPr>
            <p:ph idx="1"/>
          </p:nvPr>
        </p:nvSpPr>
        <p:spPr/>
        <p:txBody>
          <a:bodyPr/>
          <a:lstStyle/>
          <a:p>
            <a:r>
              <a:rPr lang="en-GB" sz="1600" dirty="0"/>
              <a:t>The M4 was closed for nine hours as police investigated a collision between a lorry and a minibus that killed three people.</a:t>
            </a:r>
          </a:p>
          <a:p>
            <a:r>
              <a:rPr lang="en-GB" sz="1600" dirty="0"/>
              <a:t>The minibus driver - a member of school staff – died, Thames Valley Police said.</a:t>
            </a:r>
          </a:p>
          <a:p>
            <a:r>
              <a:rPr lang="en-GB" sz="1600" dirty="0"/>
              <a:t>Two other members of staff were pronounced dead at the scene on the M4, while a further two are in a critical condition in hospital.</a:t>
            </a:r>
          </a:p>
          <a:p>
            <a:r>
              <a:rPr lang="en-GB" sz="1600" dirty="0"/>
              <a:t>Three young people travelling in the minibus were on their way back from a work placement. One required surgery on their leg, while the other two escaped with minor injuries. </a:t>
            </a:r>
          </a:p>
          <a:p>
            <a:r>
              <a:rPr lang="en-GB" sz="1600" dirty="0"/>
              <a:t>"No one has been arrested at this time," said Inspector Andy Storey.</a:t>
            </a:r>
          </a:p>
          <a:p>
            <a:r>
              <a:rPr lang="en-GB" sz="1600" dirty="0"/>
              <a:t>"The ongoing investigation will seek to establish what happened in this tragic incident."</a:t>
            </a:r>
          </a:p>
          <a:p>
            <a:endParaRPr lang="en-GB" dirty="0"/>
          </a:p>
          <a:p>
            <a:endParaRPr lang="en-GB" dirty="0"/>
          </a:p>
          <a:p>
            <a:endParaRPr lang="en-GB" dirty="0"/>
          </a:p>
        </p:txBody>
      </p:sp>
      <p:pic>
        <p:nvPicPr>
          <p:cNvPr id="4" name="Picture 3" descr="A picture containing clipart&#10;&#10;Description generated with high confidence">
            <a:extLst>
              <a:ext uri="{FF2B5EF4-FFF2-40B4-BE49-F238E27FC236}">
                <a16:creationId xmlns:a16="http://schemas.microsoft.com/office/drawing/2014/main" id="{9398F56E-0852-4ED3-81C2-F0085CEEF1DD}"/>
              </a:ext>
            </a:extLst>
          </p:cNvPr>
          <p:cNvPicPr>
            <a:picLocks noChangeAspect="1"/>
          </p:cNvPicPr>
          <p:nvPr/>
        </p:nvPicPr>
        <p:blipFill>
          <a:blip r:embed="rId2"/>
          <a:stretch>
            <a:fillRect/>
          </a:stretch>
        </p:blipFill>
        <p:spPr>
          <a:xfrm>
            <a:off x="8499624" y="4527478"/>
            <a:ext cx="644376" cy="644376"/>
          </a:xfrm>
          <a:prstGeom prst="rect">
            <a:avLst/>
          </a:prstGeom>
        </p:spPr>
      </p:pic>
    </p:spTree>
    <p:extLst>
      <p:ext uri="{BB962C8B-B14F-4D97-AF65-F5344CB8AC3E}">
        <p14:creationId xmlns:p14="http://schemas.microsoft.com/office/powerpoint/2010/main" val="192296748"/>
      </p:ext>
    </p:extLst>
  </p:cSld>
  <p:clrMapOvr>
    <a:masterClrMapping/>
  </p:clrMapOvr>
  <mc:AlternateContent xmlns:mc="http://schemas.openxmlformats.org/markup-compatibility/2006" xmlns:p14="http://schemas.microsoft.com/office/powerpoint/2010/main">
    <mc:Choice Requires="p14">
      <p:transition spd="slow" p14:dur="2000" advTm="163341"/>
    </mc:Choice>
    <mc:Fallback xmlns="">
      <p:transition spd="slow" advTm="163341"/>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ED23A-F6F0-4820-B057-4E6596CFD95B}"/>
              </a:ext>
            </a:extLst>
          </p:cNvPr>
          <p:cNvSpPr>
            <a:spLocks noGrp="1"/>
          </p:cNvSpPr>
          <p:nvPr>
            <p:ph type="title"/>
          </p:nvPr>
        </p:nvSpPr>
        <p:spPr/>
        <p:txBody>
          <a:bodyPr/>
          <a:lstStyle/>
          <a:p>
            <a:pPr algn="ctr"/>
            <a:r>
              <a:rPr lang="en-GB" sz="2400" dirty="0"/>
              <a:t>A Compliant System protects against driver behaviour</a:t>
            </a:r>
          </a:p>
        </p:txBody>
      </p:sp>
      <p:sp>
        <p:nvSpPr>
          <p:cNvPr id="3" name="Text Placeholder 2">
            <a:extLst>
              <a:ext uri="{FF2B5EF4-FFF2-40B4-BE49-F238E27FC236}">
                <a16:creationId xmlns:a16="http://schemas.microsoft.com/office/drawing/2014/main" id="{C7061503-9D46-440F-9B9F-CB42F3CDAF70}"/>
              </a:ext>
            </a:extLst>
          </p:cNvPr>
          <p:cNvSpPr>
            <a:spLocks noGrp="1"/>
          </p:cNvSpPr>
          <p:nvPr>
            <p:ph type="body" idx="1"/>
          </p:nvPr>
        </p:nvSpPr>
        <p:spPr/>
        <p:txBody>
          <a:bodyPr/>
          <a:lstStyle/>
          <a:p>
            <a:pPr marL="114300" indent="0" algn="ctr">
              <a:buNone/>
            </a:pPr>
            <a:r>
              <a:rPr lang="en-GB" dirty="0"/>
              <a:t>	</a:t>
            </a:r>
          </a:p>
          <a:p>
            <a:pPr marL="114300" indent="0" algn="ctr">
              <a:buNone/>
            </a:pPr>
            <a:endParaRPr lang="en-GB" dirty="0"/>
          </a:p>
          <a:p>
            <a:pPr marL="114300" indent="0" algn="ctr">
              <a:buNone/>
            </a:pPr>
            <a:r>
              <a:rPr lang="en-GB" dirty="0"/>
              <a:t>The Law states</a:t>
            </a:r>
            <a:r>
              <a:rPr lang="en-GB" dirty="0">
                <a:solidFill>
                  <a:srgbClr val="FF0000"/>
                </a:solidFill>
              </a:rPr>
              <a:t> </a:t>
            </a:r>
          </a:p>
          <a:p>
            <a:pPr marL="114300" indent="0" algn="ctr">
              <a:buNone/>
            </a:pPr>
            <a:endParaRPr lang="en-GB" dirty="0">
              <a:solidFill>
                <a:srgbClr val="FF0000"/>
              </a:solidFill>
            </a:endParaRPr>
          </a:p>
          <a:p>
            <a:pPr marL="114300" indent="0" algn="ctr">
              <a:buNone/>
            </a:pPr>
            <a:endParaRPr lang="en-GB" dirty="0">
              <a:solidFill>
                <a:srgbClr val="FF0000"/>
              </a:solidFill>
            </a:endParaRPr>
          </a:p>
          <a:p>
            <a:pPr marL="114300" indent="0" algn="ctr">
              <a:buNone/>
            </a:pPr>
            <a:endParaRPr lang="en-GB" dirty="0">
              <a:solidFill>
                <a:srgbClr val="FF0000"/>
              </a:solidFill>
            </a:endParaRPr>
          </a:p>
          <a:p>
            <a:pPr marL="114300" indent="0" algn="ctr">
              <a:buNone/>
            </a:pPr>
            <a:r>
              <a:rPr lang="en-GB" dirty="0">
                <a:solidFill>
                  <a:srgbClr val="FF0000"/>
                </a:solidFill>
              </a:rPr>
              <a:t>As Far as Reasonably Practicable</a:t>
            </a:r>
            <a:endParaRPr lang="en-GB" dirty="0"/>
          </a:p>
          <a:p>
            <a:pPr marL="114300" indent="0" algn="ctr">
              <a:buNone/>
            </a:pPr>
            <a:endParaRPr lang="en-GB" dirty="0"/>
          </a:p>
          <a:p>
            <a:pPr marL="114300" indent="0" algn="ctr">
              <a:buNone/>
            </a:pPr>
            <a:endParaRPr lang="en-GB" dirty="0"/>
          </a:p>
          <a:p>
            <a:pPr marL="114300" indent="0" algn="ctr">
              <a:buNone/>
            </a:pPr>
            <a:endParaRPr lang="en-GB" dirty="0"/>
          </a:p>
          <a:p>
            <a:pPr marL="114300" indent="0" algn="ctr">
              <a:buNone/>
            </a:pPr>
            <a:endParaRPr lang="en-GB" dirty="0"/>
          </a:p>
        </p:txBody>
      </p:sp>
      <p:pic>
        <p:nvPicPr>
          <p:cNvPr id="4" name="Picture 3" descr="A picture containing clipart&#10;&#10;Description generated with high confidence">
            <a:extLst>
              <a:ext uri="{FF2B5EF4-FFF2-40B4-BE49-F238E27FC236}">
                <a16:creationId xmlns:a16="http://schemas.microsoft.com/office/drawing/2014/main" id="{18570D4E-0DD1-4EB1-B569-44648CDE71EA}"/>
              </a:ext>
            </a:extLst>
          </p:cNvPr>
          <p:cNvPicPr>
            <a:picLocks noChangeAspect="1"/>
          </p:cNvPicPr>
          <p:nvPr/>
        </p:nvPicPr>
        <p:blipFill>
          <a:blip r:embed="rId2"/>
          <a:stretch>
            <a:fillRect/>
          </a:stretch>
        </p:blipFill>
        <p:spPr>
          <a:xfrm>
            <a:off x="8499624" y="4527478"/>
            <a:ext cx="644376" cy="644376"/>
          </a:xfrm>
          <a:prstGeom prst="rect">
            <a:avLst/>
          </a:prstGeom>
        </p:spPr>
      </p:pic>
    </p:spTree>
    <p:extLst>
      <p:ext uri="{BB962C8B-B14F-4D97-AF65-F5344CB8AC3E}">
        <p14:creationId xmlns:p14="http://schemas.microsoft.com/office/powerpoint/2010/main" val="1827419821"/>
      </p:ext>
    </p:extLst>
  </p:cSld>
  <p:clrMapOvr>
    <a:masterClrMapping/>
  </p:clrMapOvr>
  <mc:AlternateContent xmlns:mc="http://schemas.openxmlformats.org/markup-compatibility/2006" xmlns:p14="http://schemas.microsoft.com/office/powerpoint/2010/main">
    <mc:Choice Requires="p14">
      <p:transition spd="slow" p14:dur="2000" advTm="16752"/>
    </mc:Choice>
    <mc:Fallback xmlns="">
      <p:transition spd="slow" advTm="16752"/>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8CAB2-F1E5-4345-822B-C82717E4130B}"/>
              </a:ext>
            </a:extLst>
          </p:cNvPr>
          <p:cNvSpPr>
            <a:spLocks noGrp="1"/>
          </p:cNvSpPr>
          <p:nvPr>
            <p:ph type="title"/>
          </p:nvPr>
        </p:nvSpPr>
        <p:spPr/>
        <p:txBody>
          <a:bodyPr/>
          <a:lstStyle/>
          <a:p>
            <a:pPr algn="ctr"/>
            <a:r>
              <a:rPr lang="en-GB" dirty="0"/>
              <a:t> Fleet Compliance Checklist</a:t>
            </a:r>
          </a:p>
        </p:txBody>
      </p:sp>
      <p:sp>
        <p:nvSpPr>
          <p:cNvPr id="3" name="Text Placeholder 2">
            <a:extLst>
              <a:ext uri="{FF2B5EF4-FFF2-40B4-BE49-F238E27FC236}">
                <a16:creationId xmlns:a16="http://schemas.microsoft.com/office/drawing/2014/main" id="{DB8F6471-904D-4002-90FA-1688CD4C07B8}"/>
              </a:ext>
            </a:extLst>
          </p:cNvPr>
          <p:cNvSpPr>
            <a:spLocks noGrp="1"/>
          </p:cNvSpPr>
          <p:nvPr>
            <p:ph type="body" idx="1"/>
          </p:nvPr>
        </p:nvSpPr>
        <p:spPr/>
        <p:txBody>
          <a:bodyPr/>
          <a:lstStyle/>
          <a:p>
            <a:r>
              <a:rPr lang="en-GB" dirty="0"/>
              <a:t>Do they have a robust driver policy that is reviewed regularly and given to employees</a:t>
            </a:r>
          </a:p>
          <a:p>
            <a:r>
              <a:rPr lang="en-GB" dirty="0"/>
              <a:t>Do they have a Drivers Handbook</a:t>
            </a:r>
          </a:p>
          <a:p>
            <a:r>
              <a:rPr lang="en-GB" dirty="0"/>
              <a:t>Are Driving Licence checks completed for all employees who drive for your business</a:t>
            </a:r>
          </a:p>
          <a:p>
            <a:r>
              <a:rPr lang="en-GB" dirty="0"/>
              <a:t>Vehicle document checks (Servicing, MOT and insurance) for those who do not use a company owned/leased vehicle</a:t>
            </a:r>
          </a:p>
          <a:p>
            <a:r>
              <a:rPr lang="en-GB" dirty="0"/>
              <a:t>Do they have a reliable, auditable system for assessing each individual driver’s risk level</a:t>
            </a:r>
          </a:p>
          <a:p>
            <a:r>
              <a:rPr lang="en-GB" dirty="0"/>
              <a:t>Are Training programmes in place to address the needs of drivers deemed to be high-risk</a:t>
            </a:r>
          </a:p>
        </p:txBody>
      </p:sp>
      <p:pic>
        <p:nvPicPr>
          <p:cNvPr id="4" name="Picture 3" descr="A picture containing clipart&#10;&#10;Description generated with high confidence">
            <a:extLst>
              <a:ext uri="{FF2B5EF4-FFF2-40B4-BE49-F238E27FC236}">
                <a16:creationId xmlns:a16="http://schemas.microsoft.com/office/drawing/2014/main" id="{32FC26EC-DC5B-40CC-BFAD-8FE0822FD2DB}"/>
              </a:ext>
            </a:extLst>
          </p:cNvPr>
          <p:cNvPicPr>
            <a:picLocks noChangeAspect="1"/>
          </p:cNvPicPr>
          <p:nvPr/>
        </p:nvPicPr>
        <p:blipFill>
          <a:blip r:embed="rId2"/>
          <a:stretch>
            <a:fillRect/>
          </a:stretch>
        </p:blipFill>
        <p:spPr>
          <a:xfrm>
            <a:off x="8499624" y="4527478"/>
            <a:ext cx="644376" cy="644376"/>
          </a:xfrm>
          <a:prstGeom prst="rect">
            <a:avLst/>
          </a:prstGeom>
        </p:spPr>
      </p:pic>
    </p:spTree>
    <p:extLst>
      <p:ext uri="{BB962C8B-B14F-4D97-AF65-F5344CB8AC3E}">
        <p14:creationId xmlns:p14="http://schemas.microsoft.com/office/powerpoint/2010/main" val="607336858"/>
      </p:ext>
    </p:extLst>
  </p:cSld>
  <p:clrMapOvr>
    <a:masterClrMapping/>
  </p:clrMapOvr>
  <mc:AlternateContent xmlns:mc="http://schemas.openxmlformats.org/markup-compatibility/2006" xmlns:p14="http://schemas.microsoft.com/office/powerpoint/2010/main">
    <mc:Choice Requires="p14">
      <p:transition spd="slow" p14:dur="2000" advTm="11920"/>
    </mc:Choice>
    <mc:Fallback xmlns="">
      <p:transition spd="slow" advTm="1192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68FA3E2-E491-47C0-B40C-CB13749BB639}"/>
              </a:ext>
            </a:extLst>
          </p:cNvPr>
          <p:cNvSpPr>
            <a:spLocks noGrp="1"/>
          </p:cNvSpPr>
          <p:nvPr>
            <p:ph type="title"/>
          </p:nvPr>
        </p:nvSpPr>
        <p:spPr/>
        <p:txBody>
          <a:bodyPr/>
          <a:lstStyle/>
          <a:p>
            <a:r>
              <a:rPr lang="en-GB" dirty="0"/>
              <a:t>Not Compliant – It will never be Business as Usual</a:t>
            </a:r>
          </a:p>
        </p:txBody>
      </p:sp>
      <p:pic>
        <p:nvPicPr>
          <p:cNvPr id="7" name="Content Placeholder 6">
            <a:extLst>
              <a:ext uri="{FF2B5EF4-FFF2-40B4-BE49-F238E27FC236}">
                <a16:creationId xmlns:a16="http://schemas.microsoft.com/office/drawing/2014/main" id="{C2E5C608-A53C-4B41-96E5-6242C79AE635}"/>
              </a:ext>
            </a:extLst>
          </p:cNvPr>
          <p:cNvPicPr>
            <a:picLocks noGrp="1" noChangeAspect="1"/>
          </p:cNvPicPr>
          <p:nvPr>
            <p:ph idx="1"/>
          </p:nvPr>
        </p:nvPicPr>
        <p:blipFill>
          <a:blip r:embed="rId2"/>
          <a:stretch>
            <a:fillRect/>
          </a:stretch>
        </p:blipFill>
        <p:spPr>
          <a:xfrm>
            <a:off x="2118780" y="1152525"/>
            <a:ext cx="4906439" cy="3416300"/>
          </a:xfrm>
        </p:spPr>
      </p:pic>
    </p:spTree>
    <p:extLst>
      <p:ext uri="{BB962C8B-B14F-4D97-AF65-F5344CB8AC3E}">
        <p14:creationId xmlns:p14="http://schemas.microsoft.com/office/powerpoint/2010/main" val="60163241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ABA5C-CE40-4F74-BFE9-83660F4D5211}"/>
              </a:ext>
            </a:extLst>
          </p:cNvPr>
          <p:cNvSpPr>
            <a:spLocks noGrp="1"/>
          </p:cNvSpPr>
          <p:nvPr>
            <p:ph type="title"/>
          </p:nvPr>
        </p:nvSpPr>
        <p:spPr/>
        <p:txBody>
          <a:bodyPr/>
          <a:lstStyle/>
          <a:p>
            <a:pPr algn="ctr"/>
            <a:r>
              <a:rPr lang="en-GB" sz="2400" dirty="0"/>
              <a:t>Learning Objectives -Checklist </a:t>
            </a:r>
          </a:p>
        </p:txBody>
      </p:sp>
      <p:sp>
        <p:nvSpPr>
          <p:cNvPr id="3" name="Text Placeholder 2">
            <a:extLst>
              <a:ext uri="{FF2B5EF4-FFF2-40B4-BE49-F238E27FC236}">
                <a16:creationId xmlns:a16="http://schemas.microsoft.com/office/drawing/2014/main" id="{E6624964-87BB-40A5-95A0-4A4D8889979A}"/>
              </a:ext>
            </a:extLst>
          </p:cNvPr>
          <p:cNvSpPr>
            <a:spLocks noGrp="1"/>
          </p:cNvSpPr>
          <p:nvPr>
            <p:ph type="body" idx="1"/>
          </p:nvPr>
        </p:nvSpPr>
        <p:spPr>
          <a:xfrm>
            <a:off x="311700" y="1410585"/>
            <a:ext cx="8520600" cy="3158289"/>
          </a:xfrm>
        </p:spPr>
        <p:txBody>
          <a:bodyPr/>
          <a:lstStyle/>
          <a:p>
            <a:r>
              <a:rPr lang="en-GB" dirty="0"/>
              <a:t>Understand the Duty of an Employer in relation to Work Related Road Risks</a:t>
            </a:r>
          </a:p>
          <a:p>
            <a:r>
              <a:rPr lang="en-GB" dirty="0"/>
              <a:t>The Legal Position</a:t>
            </a:r>
          </a:p>
          <a:p>
            <a:r>
              <a:rPr lang="en-GB" dirty="0"/>
              <a:t>Who is responsible</a:t>
            </a:r>
          </a:p>
          <a:p>
            <a:r>
              <a:rPr lang="en-GB" dirty="0"/>
              <a:t>Added Value - Applying the knowledge to assist clients be Legally Compliant</a:t>
            </a:r>
          </a:p>
          <a:p>
            <a:r>
              <a:rPr lang="en-GB" dirty="0"/>
              <a:t>What the client facing opportunities are</a:t>
            </a:r>
          </a:p>
          <a:p>
            <a:r>
              <a:rPr lang="en-GB" dirty="0"/>
              <a:t>Future Developments </a:t>
            </a:r>
          </a:p>
          <a:p>
            <a:endParaRPr lang="en-GB" dirty="0"/>
          </a:p>
        </p:txBody>
      </p:sp>
      <p:pic>
        <p:nvPicPr>
          <p:cNvPr id="4" name="Picture 3" descr="A picture containing clipart&#10;&#10;Description generated with high confidence">
            <a:extLst>
              <a:ext uri="{FF2B5EF4-FFF2-40B4-BE49-F238E27FC236}">
                <a16:creationId xmlns:a16="http://schemas.microsoft.com/office/drawing/2014/main" id="{679C9495-2E5C-421A-BBED-B23535BDFBB4}"/>
              </a:ext>
            </a:extLst>
          </p:cNvPr>
          <p:cNvPicPr>
            <a:picLocks noChangeAspect="1"/>
          </p:cNvPicPr>
          <p:nvPr/>
        </p:nvPicPr>
        <p:blipFill>
          <a:blip r:embed="rId2"/>
          <a:stretch>
            <a:fillRect/>
          </a:stretch>
        </p:blipFill>
        <p:spPr>
          <a:xfrm>
            <a:off x="8499624" y="4513300"/>
            <a:ext cx="644376" cy="644376"/>
          </a:xfrm>
          <a:prstGeom prst="rect">
            <a:avLst/>
          </a:prstGeom>
        </p:spPr>
      </p:pic>
    </p:spTree>
    <p:extLst>
      <p:ext uri="{BB962C8B-B14F-4D97-AF65-F5344CB8AC3E}">
        <p14:creationId xmlns:p14="http://schemas.microsoft.com/office/powerpoint/2010/main" val="3298439790"/>
      </p:ext>
    </p:extLst>
  </p:cSld>
  <p:clrMapOvr>
    <a:masterClrMapping/>
  </p:clrMapOvr>
  <mc:AlternateContent xmlns:mc="http://schemas.openxmlformats.org/markup-compatibility/2006" xmlns:p14="http://schemas.microsoft.com/office/powerpoint/2010/main">
    <mc:Choice Requires="p14">
      <p:transition spd="slow" p14:dur="2000" advTm="19841"/>
    </mc:Choice>
    <mc:Fallback xmlns="">
      <p:transition spd="slow" advTm="19841"/>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C022257-5DB5-4478-A3B5-09DB926AA7A3}"/>
              </a:ext>
            </a:extLst>
          </p:cNvPr>
          <p:cNvSpPr>
            <a:spLocks noGrp="1"/>
          </p:cNvSpPr>
          <p:nvPr>
            <p:ph type="title"/>
          </p:nvPr>
        </p:nvSpPr>
        <p:spPr/>
        <p:txBody>
          <a:bodyPr/>
          <a:lstStyle/>
          <a:p>
            <a:pPr algn="ctr"/>
            <a:r>
              <a:rPr lang="en-GB" dirty="0"/>
              <a:t>    </a:t>
            </a:r>
            <a:r>
              <a:rPr lang="en-GB" sz="3600" dirty="0"/>
              <a:t>Questions</a:t>
            </a:r>
          </a:p>
        </p:txBody>
      </p:sp>
      <p:pic>
        <p:nvPicPr>
          <p:cNvPr id="5" name="Picture 4" descr="A picture containing clipart&#10;&#10;Description generated with high confidence">
            <a:extLst>
              <a:ext uri="{FF2B5EF4-FFF2-40B4-BE49-F238E27FC236}">
                <a16:creationId xmlns:a16="http://schemas.microsoft.com/office/drawing/2014/main" id="{183C1A0A-5B8B-4EF9-81E1-3D9EA0C0A935}"/>
              </a:ext>
            </a:extLst>
          </p:cNvPr>
          <p:cNvPicPr>
            <a:picLocks noChangeAspect="1"/>
          </p:cNvPicPr>
          <p:nvPr/>
        </p:nvPicPr>
        <p:blipFill>
          <a:blip r:embed="rId2"/>
          <a:stretch>
            <a:fillRect/>
          </a:stretch>
        </p:blipFill>
        <p:spPr>
          <a:xfrm>
            <a:off x="8499624" y="4527478"/>
            <a:ext cx="644376" cy="644376"/>
          </a:xfrm>
          <a:prstGeom prst="rect">
            <a:avLst/>
          </a:prstGeom>
        </p:spPr>
      </p:pic>
    </p:spTree>
    <p:extLst>
      <p:ext uri="{BB962C8B-B14F-4D97-AF65-F5344CB8AC3E}">
        <p14:creationId xmlns:p14="http://schemas.microsoft.com/office/powerpoint/2010/main" val="1694948069"/>
      </p:ext>
    </p:extLst>
  </p:cSld>
  <p:clrMapOvr>
    <a:masterClrMapping/>
  </p:clrMapOvr>
  <mc:AlternateContent xmlns:mc="http://schemas.openxmlformats.org/markup-compatibility/2006" xmlns:p14="http://schemas.microsoft.com/office/powerpoint/2010/main">
    <mc:Choice Requires="p14">
      <p:transition spd="slow" p14:dur="2000" advTm="2252"/>
    </mc:Choice>
    <mc:Fallback xmlns="">
      <p:transition spd="slow" advTm="2252"/>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C022257-5DB5-4478-A3B5-09DB926AA7A3}"/>
              </a:ext>
            </a:extLst>
          </p:cNvPr>
          <p:cNvSpPr>
            <a:spLocks noGrp="1"/>
          </p:cNvSpPr>
          <p:nvPr>
            <p:ph type="title"/>
          </p:nvPr>
        </p:nvSpPr>
        <p:spPr/>
        <p:txBody>
          <a:bodyPr/>
          <a:lstStyle/>
          <a:p>
            <a:pPr algn="ctr"/>
            <a:r>
              <a:rPr lang="en-GB" dirty="0"/>
              <a:t>       </a:t>
            </a:r>
            <a:r>
              <a:rPr lang="en-GB" sz="3600" dirty="0"/>
              <a:t>Thank you for your time</a:t>
            </a:r>
          </a:p>
        </p:txBody>
      </p:sp>
      <p:pic>
        <p:nvPicPr>
          <p:cNvPr id="6" name="Shape 54">
            <a:extLst>
              <a:ext uri="{FF2B5EF4-FFF2-40B4-BE49-F238E27FC236}">
                <a16:creationId xmlns:a16="http://schemas.microsoft.com/office/drawing/2014/main" id="{A2F4DCC4-916C-41A5-8D36-93993C6E594B}"/>
              </a:ext>
            </a:extLst>
          </p:cNvPr>
          <p:cNvPicPr preferRelativeResize="0"/>
          <p:nvPr/>
        </p:nvPicPr>
        <p:blipFill>
          <a:blip r:embed="rId2">
            <a:alphaModFix/>
          </a:blip>
          <a:stretch>
            <a:fillRect/>
          </a:stretch>
        </p:blipFill>
        <p:spPr>
          <a:xfrm>
            <a:off x="2034573" y="322560"/>
            <a:ext cx="4823477" cy="972225"/>
          </a:xfrm>
          <a:prstGeom prst="rect">
            <a:avLst/>
          </a:prstGeom>
          <a:noFill/>
          <a:ln>
            <a:noFill/>
          </a:ln>
        </p:spPr>
      </p:pic>
      <p:pic>
        <p:nvPicPr>
          <p:cNvPr id="2" name="Picture 1">
            <a:extLst>
              <a:ext uri="{FF2B5EF4-FFF2-40B4-BE49-F238E27FC236}">
                <a16:creationId xmlns:a16="http://schemas.microsoft.com/office/drawing/2014/main" id="{9EAF478D-2D30-4D5B-ADD0-5A5DA9FEE9DE}"/>
              </a:ext>
            </a:extLst>
          </p:cNvPr>
          <p:cNvPicPr>
            <a:picLocks noChangeAspect="1"/>
          </p:cNvPicPr>
          <p:nvPr/>
        </p:nvPicPr>
        <p:blipFill>
          <a:blip r:embed="rId3"/>
          <a:stretch>
            <a:fillRect/>
          </a:stretch>
        </p:blipFill>
        <p:spPr>
          <a:xfrm>
            <a:off x="3925768" y="4022308"/>
            <a:ext cx="646232" cy="646232"/>
          </a:xfrm>
          <a:prstGeom prst="rect">
            <a:avLst/>
          </a:prstGeom>
        </p:spPr>
      </p:pic>
    </p:spTree>
    <p:extLst>
      <p:ext uri="{BB962C8B-B14F-4D97-AF65-F5344CB8AC3E}">
        <p14:creationId xmlns:p14="http://schemas.microsoft.com/office/powerpoint/2010/main" val="3186375922"/>
      </p:ext>
    </p:extLst>
  </p:cSld>
  <p:clrMapOvr>
    <a:masterClrMapping/>
  </p:clrMapOvr>
  <mc:AlternateContent xmlns:mc="http://schemas.openxmlformats.org/markup-compatibility/2006" xmlns:p14="http://schemas.microsoft.com/office/powerpoint/2010/main">
    <mc:Choice Requires="p14">
      <p:transition spd="slow" p14:dur="2000" advTm="2252"/>
    </mc:Choice>
    <mc:Fallback xmlns="">
      <p:transition spd="slow" advTm="2252"/>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ABA5C-CE40-4F74-BFE9-83660F4D5211}"/>
              </a:ext>
            </a:extLst>
          </p:cNvPr>
          <p:cNvSpPr>
            <a:spLocks noGrp="1"/>
          </p:cNvSpPr>
          <p:nvPr>
            <p:ph type="title"/>
          </p:nvPr>
        </p:nvSpPr>
        <p:spPr/>
        <p:txBody>
          <a:bodyPr/>
          <a:lstStyle/>
          <a:p>
            <a:pPr algn="ctr"/>
            <a:r>
              <a:rPr lang="en-GB" dirty="0"/>
              <a:t>Learning Objectives </a:t>
            </a:r>
          </a:p>
        </p:txBody>
      </p:sp>
      <p:sp>
        <p:nvSpPr>
          <p:cNvPr id="3" name="Text Placeholder 2">
            <a:extLst>
              <a:ext uri="{FF2B5EF4-FFF2-40B4-BE49-F238E27FC236}">
                <a16:creationId xmlns:a16="http://schemas.microsoft.com/office/drawing/2014/main" id="{E6624964-87BB-40A5-95A0-4A4D8889979A}"/>
              </a:ext>
            </a:extLst>
          </p:cNvPr>
          <p:cNvSpPr>
            <a:spLocks noGrp="1"/>
          </p:cNvSpPr>
          <p:nvPr>
            <p:ph type="body" idx="1"/>
          </p:nvPr>
        </p:nvSpPr>
        <p:spPr>
          <a:xfrm>
            <a:off x="311700" y="1410585"/>
            <a:ext cx="8520600" cy="3158289"/>
          </a:xfrm>
        </p:spPr>
        <p:txBody>
          <a:bodyPr/>
          <a:lstStyle/>
          <a:p>
            <a:r>
              <a:rPr lang="en-GB" dirty="0"/>
              <a:t>Understand the Duty of an Employer in relation to Work Related Road Risks</a:t>
            </a:r>
          </a:p>
          <a:p>
            <a:r>
              <a:rPr lang="en-GB" dirty="0"/>
              <a:t>The Legal Position</a:t>
            </a:r>
          </a:p>
          <a:p>
            <a:r>
              <a:rPr lang="en-GB" dirty="0"/>
              <a:t>Who is responsible</a:t>
            </a:r>
          </a:p>
          <a:p>
            <a:r>
              <a:rPr lang="en-GB" dirty="0"/>
              <a:t>Added Value - Applying the knowledge to assist clients be Legally Compliant</a:t>
            </a:r>
          </a:p>
          <a:p>
            <a:r>
              <a:rPr lang="en-GB" dirty="0"/>
              <a:t>What the client facing opportunities are</a:t>
            </a:r>
          </a:p>
          <a:p>
            <a:r>
              <a:rPr lang="en-GB" dirty="0"/>
              <a:t>Future Developments </a:t>
            </a:r>
          </a:p>
          <a:p>
            <a:endParaRPr lang="en-GB" dirty="0"/>
          </a:p>
        </p:txBody>
      </p:sp>
      <p:pic>
        <p:nvPicPr>
          <p:cNvPr id="4" name="Picture 3" descr="A picture containing clipart&#10;&#10;Description generated with high confidence">
            <a:extLst>
              <a:ext uri="{FF2B5EF4-FFF2-40B4-BE49-F238E27FC236}">
                <a16:creationId xmlns:a16="http://schemas.microsoft.com/office/drawing/2014/main" id="{679C9495-2E5C-421A-BBED-B23535BDFBB4}"/>
              </a:ext>
            </a:extLst>
          </p:cNvPr>
          <p:cNvPicPr>
            <a:picLocks noChangeAspect="1"/>
          </p:cNvPicPr>
          <p:nvPr/>
        </p:nvPicPr>
        <p:blipFill>
          <a:blip r:embed="rId2"/>
          <a:stretch>
            <a:fillRect/>
          </a:stretch>
        </p:blipFill>
        <p:spPr>
          <a:xfrm>
            <a:off x="8499624" y="4513300"/>
            <a:ext cx="644376" cy="644376"/>
          </a:xfrm>
          <a:prstGeom prst="rect">
            <a:avLst/>
          </a:prstGeom>
        </p:spPr>
      </p:pic>
    </p:spTree>
    <p:extLst>
      <p:ext uri="{BB962C8B-B14F-4D97-AF65-F5344CB8AC3E}">
        <p14:creationId xmlns:p14="http://schemas.microsoft.com/office/powerpoint/2010/main" val="550286261"/>
      </p:ext>
    </p:extLst>
  </p:cSld>
  <p:clrMapOvr>
    <a:masterClrMapping/>
  </p:clrMapOvr>
  <mc:AlternateContent xmlns:mc="http://schemas.openxmlformats.org/markup-compatibility/2006" xmlns:p14="http://schemas.microsoft.com/office/powerpoint/2010/main">
    <mc:Choice Requires="p14">
      <p:transition spd="slow" p14:dur="2000" advTm="19841"/>
    </mc:Choice>
    <mc:Fallback xmlns="">
      <p:transition spd="slow" advTm="19841"/>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54C2385F-18A4-47F2-B853-D8C645E516F6}"/>
              </a:ext>
            </a:extLst>
          </p:cNvPr>
          <p:cNvSpPr>
            <a:spLocks noGrp="1" noChangeArrowheads="1"/>
          </p:cNvSpPr>
          <p:nvPr>
            <p:ph type="title"/>
          </p:nvPr>
        </p:nvSpPr>
        <p:spPr>
          <a:xfrm>
            <a:off x="1584953" y="0"/>
            <a:ext cx="6172200" cy="914400"/>
          </a:xfrm>
        </p:spPr>
        <p:txBody>
          <a:bodyPr/>
          <a:lstStyle/>
          <a:p>
            <a:pPr algn="ctr" eaLnBrk="1" hangingPunct="1"/>
            <a:br>
              <a:rPr lang="en-GB" altLang="en-US" sz="2100" dirty="0"/>
            </a:br>
            <a:r>
              <a:rPr lang="en-GB" altLang="en-US" sz="2100" dirty="0"/>
              <a:t>Jim Bowles AICFM </a:t>
            </a:r>
            <a:br>
              <a:rPr lang="en-GB" altLang="en-US" sz="2100" dirty="0"/>
            </a:br>
            <a:r>
              <a:rPr lang="en-GB" altLang="en-US" sz="2100" dirty="0"/>
              <a:t>ACII Chartered Insurance Practitioner</a:t>
            </a:r>
          </a:p>
        </p:txBody>
      </p:sp>
      <p:sp>
        <p:nvSpPr>
          <p:cNvPr id="3" name="Content Placeholder 2">
            <a:extLst>
              <a:ext uri="{FF2B5EF4-FFF2-40B4-BE49-F238E27FC236}">
                <a16:creationId xmlns:a16="http://schemas.microsoft.com/office/drawing/2014/main" id="{470ED998-B0AB-4168-91BA-55B89BC2A771}"/>
              </a:ext>
            </a:extLst>
          </p:cNvPr>
          <p:cNvSpPr>
            <a:spLocks noGrp="1"/>
          </p:cNvSpPr>
          <p:nvPr>
            <p:ph idx="1"/>
          </p:nvPr>
        </p:nvSpPr>
        <p:spPr>
          <a:xfrm>
            <a:off x="1277541" y="978194"/>
            <a:ext cx="6172200" cy="4078391"/>
          </a:xfrm>
        </p:spPr>
        <p:txBody>
          <a:bodyPr/>
          <a:lstStyle/>
          <a:p>
            <a:pPr eaLnBrk="1" hangingPunct="1">
              <a:buFont typeface="Arial" panose="020B0604020202020204" pitchFamily="34" charset="0"/>
              <a:buChar char="•"/>
              <a:defRPr/>
            </a:pPr>
            <a:endParaRPr lang="en-GB" sz="1400" dirty="0"/>
          </a:p>
          <a:p>
            <a:pPr eaLnBrk="1" hangingPunct="1">
              <a:buFont typeface="Arial" panose="020B0604020202020204" pitchFamily="34" charset="0"/>
              <a:buChar char="•"/>
              <a:defRPr/>
            </a:pPr>
            <a:r>
              <a:rPr lang="en-GB" sz="1400" dirty="0"/>
              <a:t>44 years experience in the UK Commercial Insurance market</a:t>
            </a:r>
          </a:p>
          <a:p>
            <a:pPr eaLnBrk="1" hangingPunct="1">
              <a:buFont typeface="Arial" panose="020B0604020202020204" pitchFamily="34" charset="0"/>
              <a:buChar char="•"/>
              <a:defRPr/>
            </a:pPr>
            <a:r>
              <a:rPr lang="en-GB" sz="1400" dirty="0"/>
              <a:t>At the forefront of Risk Managed Underwriting approaches to Motor Fleets for over 20 years </a:t>
            </a:r>
          </a:p>
          <a:p>
            <a:pPr eaLnBrk="1" hangingPunct="1">
              <a:buFont typeface="Arial" panose="020B0604020202020204" pitchFamily="34" charset="0"/>
              <a:buChar char="•"/>
              <a:defRPr/>
            </a:pPr>
            <a:r>
              <a:rPr lang="en-GB" sz="1400" dirty="0"/>
              <a:t>Designed and managed profitable Motor Fleet schemes/facilities</a:t>
            </a:r>
          </a:p>
          <a:p>
            <a:pPr>
              <a:buFont typeface="Arial" panose="020B0604020202020204" pitchFamily="34" charset="0"/>
              <a:buChar char="•"/>
              <a:defRPr/>
            </a:pPr>
            <a:r>
              <a:rPr lang="en-GB" sz="1400" dirty="0"/>
              <a:t>Some of the roles held with Norwich Union and NIG include -         </a:t>
            </a:r>
            <a:r>
              <a:rPr lang="en-GB" sz="1400" i="1" dirty="0"/>
              <a:t>Area Underwriting Manager/Strategic Account Manager/Project Manager</a:t>
            </a:r>
          </a:p>
          <a:p>
            <a:pPr>
              <a:buFont typeface="Arial" panose="020B0604020202020204" pitchFamily="34" charset="0"/>
              <a:buChar char="•"/>
              <a:defRPr/>
            </a:pPr>
            <a:r>
              <a:rPr lang="en-GB" sz="1400" dirty="0"/>
              <a:t>Experience of all distribution channels</a:t>
            </a:r>
          </a:p>
          <a:p>
            <a:pPr eaLnBrk="1" hangingPunct="1">
              <a:buFont typeface="Arial" panose="020B0604020202020204" pitchFamily="34" charset="0"/>
              <a:buChar char="•"/>
              <a:defRPr/>
            </a:pPr>
            <a:r>
              <a:rPr lang="en-GB" sz="1400" dirty="0"/>
              <a:t>Currently working with a number of Brokers to improve their customers fleet compliance and management of fleet risk</a:t>
            </a:r>
          </a:p>
          <a:p>
            <a:pPr eaLnBrk="1" hangingPunct="1">
              <a:buFont typeface="Arial" panose="020B0604020202020204" pitchFamily="34" charset="0"/>
              <a:buChar char="•"/>
              <a:defRPr/>
            </a:pPr>
            <a:r>
              <a:rPr lang="en-GB" sz="1400" dirty="0"/>
              <a:t>Qualified advanced driver and observer</a:t>
            </a:r>
          </a:p>
          <a:p>
            <a:pPr eaLnBrk="1" hangingPunct="1">
              <a:buFont typeface="Arial" panose="020B0604020202020204" pitchFamily="34" charset="0"/>
              <a:buChar char="•"/>
              <a:defRPr/>
            </a:pPr>
            <a:r>
              <a:rPr lang="en-GB" sz="1400" dirty="0">
                <a:ea typeface="Calibri" panose="020F0502020204030204" pitchFamily="34" charset="0"/>
                <a:cs typeface="Times New Roman" panose="02020603050405020304" pitchFamily="18" charset="0"/>
              </a:rPr>
              <a:t>Institute of Motor Industry (IMI) recognised observer</a:t>
            </a:r>
          </a:p>
          <a:p>
            <a:pPr eaLnBrk="1" hangingPunct="1">
              <a:buFont typeface="Arial" panose="020B0604020202020204" pitchFamily="34" charset="0"/>
              <a:buChar char="•"/>
              <a:defRPr/>
            </a:pPr>
            <a:r>
              <a:rPr lang="en-GB" sz="1400" dirty="0">
                <a:ea typeface="Calibri" panose="020F0502020204030204" pitchFamily="34" charset="0"/>
                <a:cs typeface="Times New Roman" panose="02020603050405020304" pitchFamily="18" charset="0"/>
              </a:rPr>
              <a:t>Fleet Legal Compliance Auditor</a:t>
            </a:r>
          </a:p>
          <a:p>
            <a:pPr eaLnBrk="1" hangingPunct="1">
              <a:buFont typeface="Calibri" panose="020F0502020204030204" pitchFamily="34" charset="0"/>
              <a:buChar char="–"/>
              <a:defRPr/>
            </a:pPr>
            <a:endParaRPr lang="en-GB" sz="1500" dirty="0"/>
          </a:p>
          <a:p>
            <a:pPr marL="114300" indent="0">
              <a:buNone/>
              <a:defRPr/>
            </a:pPr>
            <a:endParaRPr lang="en-GB" sz="1125" dirty="0">
              <a:ea typeface="Calibri" panose="020F0502020204030204" pitchFamily="34" charset="0"/>
              <a:cs typeface="Times New Roman" panose="02020603050405020304" pitchFamily="18" charset="0"/>
            </a:endParaRPr>
          </a:p>
          <a:p>
            <a:pPr>
              <a:defRPr/>
            </a:pPr>
            <a:endParaRPr lang="en-GB" sz="1125" dirty="0">
              <a:ea typeface="Calibri" panose="020F0502020204030204" pitchFamily="34" charset="0"/>
              <a:cs typeface="Times New Roman" panose="02020603050405020304" pitchFamily="18" charset="0"/>
            </a:endParaRPr>
          </a:p>
          <a:p>
            <a:pPr marL="0" indent="0">
              <a:buNone/>
              <a:defRPr/>
            </a:pPr>
            <a:endParaRPr lang="en-GB" dirty="0"/>
          </a:p>
          <a:p>
            <a:pPr>
              <a:defRPr/>
            </a:pPr>
            <a:endParaRPr lang="en-GB" dirty="0"/>
          </a:p>
        </p:txBody>
      </p:sp>
      <p:pic>
        <p:nvPicPr>
          <p:cNvPr id="5" name="Picture 4" descr="A picture containing clipart&#10;&#10;Description generated with high confidence">
            <a:extLst>
              <a:ext uri="{FF2B5EF4-FFF2-40B4-BE49-F238E27FC236}">
                <a16:creationId xmlns:a16="http://schemas.microsoft.com/office/drawing/2014/main" id="{8CD762F2-1850-4DC8-9E2A-65FF84D60847}"/>
              </a:ext>
            </a:extLst>
          </p:cNvPr>
          <p:cNvPicPr>
            <a:picLocks noChangeAspect="1"/>
          </p:cNvPicPr>
          <p:nvPr/>
        </p:nvPicPr>
        <p:blipFill>
          <a:blip r:embed="rId3"/>
          <a:stretch>
            <a:fillRect/>
          </a:stretch>
        </p:blipFill>
        <p:spPr>
          <a:xfrm>
            <a:off x="8499624" y="4499124"/>
            <a:ext cx="644376" cy="644376"/>
          </a:xfrm>
          <a:prstGeom prst="rect">
            <a:avLst/>
          </a:prstGeom>
        </p:spPr>
      </p:pic>
    </p:spTree>
    <p:extLst>
      <p:ext uri="{BB962C8B-B14F-4D97-AF65-F5344CB8AC3E}">
        <p14:creationId xmlns:p14="http://schemas.microsoft.com/office/powerpoint/2010/main" val="944015602"/>
      </p:ext>
    </p:extLst>
  </p:cSld>
  <p:clrMapOvr>
    <a:masterClrMapping/>
  </p:clrMapOvr>
  <mc:AlternateContent xmlns:mc="http://schemas.openxmlformats.org/markup-compatibility/2006" xmlns:p14="http://schemas.microsoft.com/office/powerpoint/2010/main">
    <mc:Choice Requires="p14">
      <p:transition spd="slow" p14:dur="2000" advTm="47775"/>
    </mc:Choice>
    <mc:Fallback xmlns="">
      <p:transition spd="slow" advTm="47775"/>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2" name="Title 1">
            <a:extLst>
              <a:ext uri="{FF2B5EF4-FFF2-40B4-BE49-F238E27FC236}">
                <a16:creationId xmlns:a16="http://schemas.microsoft.com/office/drawing/2014/main" id="{2BBADED0-3112-423A-B681-9C164D150455}"/>
              </a:ext>
            </a:extLst>
          </p:cNvPr>
          <p:cNvSpPr>
            <a:spLocks noGrp="1"/>
          </p:cNvSpPr>
          <p:nvPr>
            <p:ph type="title"/>
          </p:nvPr>
        </p:nvSpPr>
        <p:spPr/>
        <p:txBody>
          <a:bodyPr/>
          <a:lstStyle/>
          <a:p>
            <a:pPr algn="ctr"/>
            <a:r>
              <a:rPr lang="en-GB" sz="2400" dirty="0"/>
              <a:t>Why did I create Velocity Scotland Limited (VSL)?</a:t>
            </a:r>
          </a:p>
        </p:txBody>
      </p:sp>
      <p:sp>
        <p:nvSpPr>
          <p:cNvPr id="3" name="Text Placeholder 2">
            <a:extLst>
              <a:ext uri="{FF2B5EF4-FFF2-40B4-BE49-F238E27FC236}">
                <a16:creationId xmlns:a16="http://schemas.microsoft.com/office/drawing/2014/main" id="{F578C80E-24FD-427D-B552-E4D8B1CB08CA}"/>
              </a:ext>
            </a:extLst>
          </p:cNvPr>
          <p:cNvSpPr>
            <a:spLocks noGrp="1"/>
          </p:cNvSpPr>
          <p:nvPr>
            <p:ph type="body" idx="1"/>
          </p:nvPr>
        </p:nvSpPr>
        <p:spPr/>
        <p:txBody>
          <a:bodyPr/>
          <a:lstStyle/>
          <a:p>
            <a:r>
              <a:rPr lang="en-GB" dirty="0"/>
              <a:t>Some insurers think they know what Fleet Risk Management is</a:t>
            </a:r>
          </a:p>
          <a:p>
            <a:pPr lvl="1"/>
            <a:r>
              <a:rPr lang="en-GB" dirty="0"/>
              <a:t>Solutions are work intensive for client</a:t>
            </a:r>
          </a:p>
          <a:p>
            <a:pPr lvl="1"/>
            <a:r>
              <a:rPr lang="en-GB" dirty="0"/>
              <a:t>Directed at what suits their underwriting</a:t>
            </a:r>
          </a:p>
          <a:p>
            <a:endParaRPr lang="en-GB" dirty="0"/>
          </a:p>
          <a:p>
            <a:r>
              <a:rPr lang="en-GB" dirty="0"/>
              <a:t>Health and Safety Consultants</a:t>
            </a:r>
          </a:p>
          <a:p>
            <a:pPr lvl="1"/>
            <a:r>
              <a:rPr lang="en-GB" dirty="0"/>
              <a:t>Invariably don’t include the Work related Road Risk (WRRR)</a:t>
            </a:r>
          </a:p>
          <a:p>
            <a:endParaRPr lang="en-GB" dirty="0"/>
          </a:p>
          <a:p>
            <a:endParaRPr lang="en-GB" dirty="0"/>
          </a:p>
          <a:p>
            <a:endParaRPr lang="en-GB" dirty="0"/>
          </a:p>
          <a:p>
            <a:pPr lvl="1"/>
            <a:endParaRPr lang="en-GB" dirty="0"/>
          </a:p>
          <a:p>
            <a:pPr lvl="1"/>
            <a:endParaRPr lang="en-GB" dirty="0"/>
          </a:p>
        </p:txBody>
      </p:sp>
      <p:pic>
        <p:nvPicPr>
          <p:cNvPr id="5" name="Picture 4" descr="A picture containing clipart&#10;&#10;Description generated with high confidence">
            <a:extLst>
              <a:ext uri="{FF2B5EF4-FFF2-40B4-BE49-F238E27FC236}">
                <a16:creationId xmlns:a16="http://schemas.microsoft.com/office/drawing/2014/main" id="{BE7C8CBE-B04C-4CDE-93A2-206C6C3A972C}"/>
              </a:ext>
            </a:extLst>
          </p:cNvPr>
          <p:cNvPicPr>
            <a:picLocks noChangeAspect="1"/>
          </p:cNvPicPr>
          <p:nvPr/>
        </p:nvPicPr>
        <p:blipFill>
          <a:blip r:embed="rId3"/>
          <a:stretch>
            <a:fillRect/>
          </a:stretch>
        </p:blipFill>
        <p:spPr>
          <a:xfrm>
            <a:off x="8499624" y="4513300"/>
            <a:ext cx="644376" cy="64437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41749"/>
    </mc:Choice>
    <mc:Fallback xmlns="">
      <p:transition spd="slow" advTm="41749"/>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2400" dirty="0"/>
              <a:t>Why manage road risks?</a:t>
            </a:r>
          </a:p>
        </p:txBody>
      </p:sp>
      <p:sp>
        <p:nvSpPr>
          <p:cNvPr id="3" name="Content Placeholder 2"/>
          <p:cNvSpPr>
            <a:spLocks noGrp="1"/>
          </p:cNvSpPr>
          <p:nvPr>
            <p:ph idx="1"/>
          </p:nvPr>
        </p:nvSpPr>
        <p:spPr>
          <a:xfrm>
            <a:off x="1169622" y="1063229"/>
            <a:ext cx="6488478" cy="3912808"/>
          </a:xfrm>
        </p:spPr>
        <p:txBody>
          <a:bodyPr>
            <a:normAutofit fontScale="32500" lnSpcReduction="20000"/>
          </a:bodyPr>
          <a:lstStyle/>
          <a:p>
            <a:pPr marL="0" lvl="1" indent="0">
              <a:buNone/>
              <a:defRPr/>
            </a:pPr>
            <a:r>
              <a:rPr lang="en-GB" altLang="en-US" sz="3400" dirty="0"/>
              <a:t>Driving at work</a:t>
            </a:r>
          </a:p>
          <a:p>
            <a:pPr marL="257175" lvl="1" indent="-257175">
              <a:buFont typeface="Arial" panose="020B0604020202020204" pitchFamily="34" charset="0"/>
              <a:buChar char="•"/>
              <a:defRPr/>
            </a:pPr>
            <a:r>
              <a:rPr lang="en-GB" altLang="en-US" sz="3400" dirty="0"/>
              <a:t>20 deaths per week (</a:t>
            </a:r>
            <a:r>
              <a:rPr lang="en-GB" altLang="en-US" sz="3400" dirty="0" err="1"/>
              <a:t>DfT</a:t>
            </a:r>
            <a:r>
              <a:rPr lang="en-GB" altLang="en-US" sz="3400" dirty="0"/>
              <a:t>)</a:t>
            </a:r>
          </a:p>
          <a:p>
            <a:pPr marL="257175" lvl="1" indent="-257175">
              <a:buFont typeface="Arial" panose="020B0604020202020204" pitchFamily="34" charset="0"/>
              <a:buChar char="•"/>
              <a:defRPr/>
            </a:pPr>
            <a:r>
              <a:rPr lang="en-GB" altLang="en-US" sz="3400" dirty="0"/>
              <a:t>250 serious injuries per week (</a:t>
            </a:r>
            <a:r>
              <a:rPr lang="en-GB" altLang="en-US" sz="3400" dirty="0" err="1"/>
              <a:t>DfT</a:t>
            </a:r>
            <a:r>
              <a:rPr lang="en-GB" altLang="en-US" sz="3400" dirty="0"/>
              <a:t>)</a:t>
            </a:r>
          </a:p>
          <a:p>
            <a:pPr marL="257175" lvl="1" indent="-257175">
              <a:buFont typeface="Arial" panose="020B0604020202020204" pitchFamily="34" charset="0"/>
              <a:buChar char="•"/>
              <a:defRPr/>
            </a:pPr>
            <a:r>
              <a:rPr lang="en-GB" altLang="en-US" sz="3400" dirty="0"/>
              <a:t>6 out of 10 work related deaths (IOSH)</a:t>
            </a:r>
          </a:p>
          <a:p>
            <a:pPr marL="257175" lvl="1" indent="-257175">
              <a:buFont typeface="Arial" panose="020B0604020202020204" pitchFamily="34" charset="0"/>
              <a:buChar char="•"/>
              <a:defRPr/>
            </a:pPr>
            <a:r>
              <a:rPr lang="en-GB" altLang="en-US" sz="3400" dirty="0"/>
              <a:t>40% of road deaths across Europe (ETSC)</a:t>
            </a:r>
          </a:p>
          <a:p>
            <a:pPr marL="257175" lvl="1" indent="-257175">
              <a:buFont typeface="Arial" panose="020B0604020202020204" pitchFamily="34" charset="0"/>
              <a:buChar char="•"/>
              <a:defRPr/>
            </a:pPr>
            <a:r>
              <a:rPr lang="en-GB" altLang="en-US" sz="3400" dirty="0"/>
              <a:t>Over 25k per annum -1 in 8000 chance of death</a:t>
            </a:r>
          </a:p>
          <a:p>
            <a:pPr marL="0" lvl="1" indent="0">
              <a:buNone/>
              <a:defRPr/>
            </a:pPr>
            <a:r>
              <a:rPr lang="en-GB" altLang="en-US" sz="3400" dirty="0"/>
              <a:t>      Same risk factor as faced by miners (ROSPA) </a:t>
            </a:r>
          </a:p>
          <a:p>
            <a:pPr marL="0" lvl="1" indent="0">
              <a:buNone/>
              <a:defRPr/>
            </a:pPr>
            <a:endParaRPr lang="en-GB" altLang="en-US" sz="3200" dirty="0"/>
          </a:p>
          <a:p>
            <a:pPr marL="0" lvl="1" indent="0">
              <a:buNone/>
              <a:defRPr/>
            </a:pPr>
            <a:r>
              <a:rPr lang="en-GB" altLang="en-US" sz="3400" b="1" dirty="0"/>
              <a:t>Driving is typically the most dangerous activity an</a:t>
            </a:r>
          </a:p>
          <a:p>
            <a:pPr marL="0" lvl="1" indent="0">
              <a:buNone/>
              <a:defRPr/>
            </a:pPr>
            <a:r>
              <a:rPr lang="en-GB" altLang="en-US" sz="3400" b="1" dirty="0"/>
              <a:t>Employer ever asks an employee to undertake</a:t>
            </a:r>
          </a:p>
          <a:p>
            <a:pPr marL="257175" lvl="1" indent="-257175">
              <a:buFont typeface="Arial" panose="020B0604020202020204" pitchFamily="34" charset="0"/>
              <a:buChar char="•"/>
              <a:defRPr/>
            </a:pPr>
            <a:endParaRPr lang="en-GB" altLang="en-US" sz="1725" dirty="0"/>
          </a:p>
          <a:p>
            <a:pPr marL="0" indent="0">
              <a:buNone/>
            </a:pPr>
            <a:endParaRPr lang="en-GB" dirty="0"/>
          </a:p>
        </p:txBody>
      </p:sp>
      <p:pic>
        <p:nvPicPr>
          <p:cNvPr id="4" name="Picture 3">
            <a:extLst>
              <a:ext uri="{FF2B5EF4-FFF2-40B4-BE49-F238E27FC236}">
                <a16:creationId xmlns:a16="http://schemas.microsoft.com/office/drawing/2014/main" id="{72C8CD74-C0CF-4F83-958C-13BEC5F33EC0}"/>
              </a:ext>
            </a:extLst>
          </p:cNvPr>
          <p:cNvPicPr>
            <a:picLocks noChangeAspect="1"/>
          </p:cNvPicPr>
          <p:nvPr/>
        </p:nvPicPr>
        <p:blipFill>
          <a:blip r:embed="rId3"/>
          <a:stretch>
            <a:fillRect/>
          </a:stretch>
        </p:blipFill>
        <p:spPr>
          <a:xfrm>
            <a:off x="5862187" y="1063229"/>
            <a:ext cx="1682499" cy="3532535"/>
          </a:xfrm>
          <a:prstGeom prst="rect">
            <a:avLst/>
          </a:prstGeom>
        </p:spPr>
      </p:pic>
      <p:pic>
        <p:nvPicPr>
          <p:cNvPr id="7" name="Picture 6" descr="A picture containing clipart&#10;&#10;Description generated with high confidence">
            <a:extLst>
              <a:ext uri="{FF2B5EF4-FFF2-40B4-BE49-F238E27FC236}">
                <a16:creationId xmlns:a16="http://schemas.microsoft.com/office/drawing/2014/main" id="{B12CFDAF-D500-4387-A77D-6F8ED39193B7}"/>
              </a:ext>
            </a:extLst>
          </p:cNvPr>
          <p:cNvPicPr>
            <a:picLocks noChangeAspect="1"/>
          </p:cNvPicPr>
          <p:nvPr/>
        </p:nvPicPr>
        <p:blipFill>
          <a:blip r:embed="rId4"/>
          <a:stretch>
            <a:fillRect/>
          </a:stretch>
        </p:blipFill>
        <p:spPr>
          <a:xfrm>
            <a:off x="8499624" y="4499124"/>
            <a:ext cx="644376" cy="644376"/>
          </a:xfrm>
          <a:prstGeom prst="rect">
            <a:avLst/>
          </a:prstGeom>
        </p:spPr>
      </p:pic>
    </p:spTree>
    <p:extLst>
      <p:ext uri="{BB962C8B-B14F-4D97-AF65-F5344CB8AC3E}">
        <p14:creationId xmlns:p14="http://schemas.microsoft.com/office/powerpoint/2010/main" val="3401811685"/>
      </p:ext>
    </p:extLst>
  </p:cSld>
  <p:clrMapOvr>
    <a:masterClrMapping/>
  </p:clrMapOvr>
  <mc:AlternateContent xmlns:mc="http://schemas.openxmlformats.org/markup-compatibility/2006" xmlns:p14="http://schemas.microsoft.com/office/powerpoint/2010/main">
    <mc:Choice Requires="p14">
      <p:transition spd="slow" p14:dur="2000" advTm="61312"/>
    </mc:Choice>
    <mc:Fallback xmlns="">
      <p:transition spd="slow" advTm="61312"/>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2400" dirty="0"/>
              <a:t>The Law</a:t>
            </a:r>
          </a:p>
        </p:txBody>
      </p:sp>
      <p:sp>
        <p:nvSpPr>
          <p:cNvPr id="3" name="Content Placeholder 2"/>
          <p:cNvSpPr>
            <a:spLocks noGrp="1"/>
          </p:cNvSpPr>
          <p:nvPr>
            <p:ph idx="1"/>
          </p:nvPr>
        </p:nvSpPr>
        <p:spPr>
          <a:xfrm>
            <a:off x="311700" y="1017725"/>
            <a:ext cx="8520600" cy="3551150"/>
          </a:xfrm>
        </p:spPr>
        <p:txBody>
          <a:bodyPr/>
          <a:lstStyle/>
          <a:p>
            <a:pPr marL="0" indent="0">
              <a:buNone/>
            </a:pPr>
            <a:r>
              <a:rPr lang="en-GB" sz="1500" b="1" dirty="0"/>
              <a:t>The Health and Safety at Work Act 1974</a:t>
            </a:r>
          </a:p>
          <a:p>
            <a:pPr marL="342900" lvl="1" indent="0">
              <a:buNone/>
            </a:pPr>
            <a:r>
              <a:rPr lang="en-GB" sz="1500" dirty="0"/>
              <a:t>Your duty to ensure the H&amp;S of all employees</a:t>
            </a:r>
          </a:p>
          <a:p>
            <a:pPr lvl="2"/>
            <a:r>
              <a:rPr lang="en-GB" sz="1500" dirty="0"/>
              <a:t>Risks arising from their work</a:t>
            </a:r>
          </a:p>
          <a:p>
            <a:pPr lvl="2"/>
            <a:r>
              <a:rPr lang="en-GB" sz="1500" dirty="0"/>
              <a:t>Proposals to manage and / or control these risks</a:t>
            </a:r>
          </a:p>
          <a:p>
            <a:pPr lvl="2"/>
            <a:r>
              <a:rPr lang="en-GB" sz="1500" dirty="0"/>
              <a:t>The best ways to provide information and training</a:t>
            </a:r>
          </a:p>
          <a:p>
            <a:pPr marL="342900" lvl="1" indent="0">
              <a:buNone/>
            </a:pPr>
            <a:r>
              <a:rPr lang="en-GB" sz="1500" dirty="0"/>
              <a:t>As well as not putting the H&amp;S of others at risk by your work related driving activities</a:t>
            </a:r>
          </a:p>
          <a:p>
            <a:pPr marL="342900" lvl="1" indent="0">
              <a:buNone/>
            </a:pPr>
            <a:r>
              <a:rPr lang="en-GB" sz="1500" dirty="0"/>
              <a:t>HSE recommendations – ‘Driving at work Sept 2003’</a:t>
            </a:r>
          </a:p>
          <a:p>
            <a:pPr marL="342900" lvl="1" indent="0">
              <a:buNone/>
            </a:pPr>
            <a:r>
              <a:rPr lang="en-GB" sz="1500" dirty="0"/>
              <a:t>	Driver / Journey / Vehicle</a:t>
            </a:r>
          </a:p>
          <a:p>
            <a:pPr marL="342900" lvl="1" indent="0">
              <a:buNone/>
            </a:pPr>
            <a:endParaRPr lang="en-GB" sz="1500" dirty="0"/>
          </a:p>
          <a:p>
            <a:pPr marL="342900" lvl="1" indent="0">
              <a:buNone/>
            </a:pPr>
            <a:r>
              <a:rPr lang="en-GB" sz="1500" dirty="0"/>
              <a:t>			Penalty – Guide 10% of T/O and Publicity order</a:t>
            </a:r>
          </a:p>
          <a:p>
            <a:pPr marL="342900" lvl="1" indent="0">
              <a:buNone/>
            </a:pPr>
            <a:endParaRPr lang="en-GB" sz="1800" dirty="0"/>
          </a:p>
          <a:p>
            <a:pPr lvl="1"/>
            <a:endParaRPr lang="en-GB" dirty="0"/>
          </a:p>
        </p:txBody>
      </p:sp>
      <p:pic>
        <p:nvPicPr>
          <p:cNvPr id="4" name="Content Placeholder 3" descr="Image result for scales of justice"/>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6652450" y="666686"/>
            <a:ext cx="810090" cy="702077"/>
          </a:xfrm>
          <a:prstGeom prst="rect">
            <a:avLst/>
          </a:prstGeom>
          <a:noFill/>
          <a:ln>
            <a:noFill/>
          </a:ln>
        </p:spPr>
      </p:pic>
      <p:pic>
        <p:nvPicPr>
          <p:cNvPr id="5" name="Picture 2" descr="Image result for hse driving at wor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4017" y="1722863"/>
            <a:ext cx="758523" cy="66952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Image result for HSE Driving at work Managing work-related road safet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91882" y="3916609"/>
            <a:ext cx="704517" cy="81368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Image result for road traffic act"/>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12092" y="2673514"/>
            <a:ext cx="864096" cy="756084"/>
          </a:xfrm>
          <a:prstGeom prst="rect">
            <a:avLst/>
          </a:prstGeom>
          <a:noFill/>
          <a:ln>
            <a:noFill/>
          </a:ln>
        </p:spPr>
      </p:pic>
      <p:pic>
        <p:nvPicPr>
          <p:cNvPr id="8" name="Picture 7" descr="A picture containing clipart&#10;&#10;Description generated with high confidence">
            <a:extLst>
              <a:ext uri="{FF2B5EF4-FFF2-40B4-BE49-F238E27FC236}">
                <a16:creationId xmlns:a16="http://schemas.microsoft.com/office/drawing/2014/main" id="{FF6A3389-A118-4F52-9361-28D051069C5C}"/>
              </a:ext>
            </a:extLst>
          </p:cNvPr>
          <p:cNvPicPr>
            <a:picLocks noChangeAspect="1"/>
          </p:cNvPicPr>
          <p:nvPr/>
        </p:nvPicPr>
        <p:blipFill>
          <a:blip r:embed="rId6"/>
          <a:stretch>
            <a:fillRect/>
          </a:stretch>
        </p:blipFill>
        <p:spPr>
          <a:xfrm>
            <a:off x="8499624" y="4499124"/>
            <a:ext cx="644376" cy="644376"/>
          </a:xfrm>
          <a:prstGeom prst="rect">
            <a:avLst/>
          </a:prstGeom>
        </p:spPr>
      </p:pic>
    </p:spTree>
    <p:extLst>
      <p:ext uri="{BB962C8B-B14F-4D97-AF65-F5344CB8AC3E}">
        <p14:creationId xmlns:p14="http://schemas.microsoft.com/office/powerpoint/2010/main" val="14223402"/>
      </p:ext>
    </p:extLst>
  </p:cSld>
  <p:clrMapOvr>
    <a:masterClrMapping/>
  </p:clrMapOvr>
  <mc:AlternateContent xmlns:mc="http://schemas.openxmlformats.org/markup-compatibility/2006" xmlns:p14="http://schemas.microsoft.com/office/powerpoint/2010/main">
    <mc:Choice Requires="p14">
      <p:transition spd="slow" p14:dur="2000" advTm="72353"/>
    </mc:Choice>
    <mc:Fallback xmlns="">
      <p:transition spd="slow" advTm="72353"/>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5.5|4.5|6.5|2.4"/>
</p:tagLst>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998</TotalTime>
  <Words>2106</Words>
  <Application>Microsoft Office PowerPoint</Application>
  <PresentationFormat>On-screen Show (16:9)</PresentationFormat>
  <Paragraphs>384</Paragraphs>
  <Slides>46</Slides>
  <Notes>20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46</vt:i4>
      </vt:variant>
    </vt:vector>
  </HeadingPairs>
  <TitlesOfParts>
    <vt:vector size="53" baseType="lpstr">
      <vt:lpstr>ＭＳ Ｐゴシック</vt:lpstr>
      <vt:lpstr>Arial</vt:lpstr>
      <vt:lpstr>Calibri</vt:lpstr>
      <vt:lpstr>Myriad Pro</vt:lpstr>
      <vt:lpstr>skytext</vt:lpstr>
      <vt:lpstr>Times New Roman</vt:lpstr>
      <vt:lpstr>Simple Light</vt:lpstr>
      <vt:lpstr>  Welcomes You Today </vt:lpstr>
      <vt:lpstr>   The United Nations declare this is the “Decade of Action for Road Safety”. The MOST dangerous activity an employer typically ever asks an employee to undertake is driving on company business. The European Transport Safety Council estimate that business drivers account for 40% of road deaths across Europe. </vt:lpstr>
      <vt:lpstr>Fleet Risk Management</vt:lpstr>
      <vt:lpstr>Areas to be covered</vt:lpstr>
      <vt:lpstr>Learning Objectives </vt:lpstr>
      <vt:lpstr> Jim Bowles AICFM  ACII Chartered Insurance Practitioner</vt:lpstr>
      <vt:lpstr>Why did I create Velocity Scotland Limited (VSL)?</vt:lpstr>
      <vt:lpstr>Why manage road risks?</vt:lpstr>
      <vt:lpstr>The Law</vt:lpstr>
      <vt:lpstr>Duty of Care rules apply to everyone</vt:lpstr>
      <vt:lpstr>Which Laws Apply?</vt:lpstr>
      <vt:lpstr>The Law – Corporate Liability</vt:lpstr>
      <vt:lpstr>Corporate Manslaughter and Homicide Act 2007</vt:lpstr>
      <vt:lpstr>Corporate Manslaughter &amp; Homicide Act 2007</vt:lpstr>
      <vt:lpstr>Line Manager Engagement</vt:lpstr>
      <vt:lpstr>Hazard &amp; Risk</vt:lpstr>
      <vt:lpstr>Individual Liability</vt:lpstr>
      <vt:lpstr>Have you met the people who could be liable?</vt:lpstr>
      <vt:lpstr>Individual Liability</vt:lpstr>
      <vt:lpstr>Current Marketplace</vt:lpstr>
      <vt:lpstr>Current Marketplace</vt:lpstr>
      <vt:lpstr>Fleet Compliance Audits </vt:lpstr>
      <vt:lpstr>What does a Compliant System look like</vt:lpstr>
      <vt:lpstr>What does a Compliant System look like</vt:lpstr>
      <vt:lpstr>Benefits</vt:lpstr>
      <vt:lpstr> How accidents impact on business </vt:lpstr>
      <vt:lpstr>  How accidents impact on business</vt:lpstr>
      <vt:lpstr>Work Related Road Risks (WRRR)  </vt:lpstr>
      <vt:lpstr>How can you use this knowledge?</vt:lpstr>
      <vt:lpstr>In Car Technology to assist drivers </vt:lpstr>
      <vt:lpstr>Active safety features </vt:lpstr>
      <vt:lpstr>Passive Safety Features</vt:lpstr>
      <vt:lpstr>In Vehicle Technology</vt:lpstr>
      <vt:lpstr>Active and Passive Safety Devices </vt:lpstr>
      <vt:lpstr>Vehicles are undoubtably safer now</vt:lpstr>
      <vt:lpstr>Autonomous Vehicles</vt:lpstr>
      <vt:lpstr>Other Developments </vt:lpstr>
      <vt:lpstr>The Driver</vt:lpstr>
      <vt:lpstr>Bad behaviour can give you wings</vt:lpstr>
      <vt:lpstr>Autism school 'devastated' after staff members killed in minibus crash</vt:lpstr>
      <vt:lpstr>A Compliant System protects against driver behaviour</vt:lpstr>
      <vt:lpstr> Fleet Compliance Checklist</vt:lpstr>
      <vt:lpstr>Not Compliant – It will never be Business as Usual</vt:lpstr>
      <vt:lpstr>Learning Objectives -Checklist </vt:lpstr>
      <vt:lpstr>    Questions</vt:lpstr>
      <vt:lpstr>       Thank you for your time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CII Halifax</dc:title>
  <dc:creator>Jim Bowles</dc:creator>
  <cp:lastModifiedBy>Jim Bowles</cp:lastModifiedBy>
  <cp:revision>13</cp:revision>
  <dcterms:modified xsi:type="dcterms:W3CDTF">2018-10-18T19:25:09Z</dcterms:modified>
</cp:coreProperties>
</file>