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tes, Karen W." initials="WKW" lastIdx="5" clrIdx="0"/>
  <p:cmAuthor id="1" name="Read, Chris" initials="RC" lastIdx="2" clrIdx="1"/>
  <p:cmAuthor id="2" name="Chris Read" initials="" lastIdx="0" clrIdx="2"/>
  <p:cmAuthor id="3" name="Steadman, Courtney G." initials="S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4E"/>
    <a:srgbClr val="009DDC"/>
    <a:srgbClr val="118ACA"/>
    <a:srgbClr val="0070B1"/>
    <a:srgbClr val="D74520"/>
    <a:srgbClr val="69B454"/>
    <a:srgbClr val="5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35" autoAdjust="0"/>
  </p:normalViewPr>
  <p:slideViewPr>
    <p:cSldViewPr>
      <p:cViewPr>
        <p:scale>
          <a:sx n="140" d="100"/>
          <a:sy n="140" d="100"/>
        </p:scale>
        <p:origin x="-58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4A2-1AE0-45C6-8F5F-E557B54E8A2D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DD2-B172-463C-9963-3BE310A235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5410200"/>
            <a:ext cx="68580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0">
                <a:solidFill>
                  <a:srgbClr val="04364E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209800" y="6629401"/>
            <a:ext cx="6553200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/>
            <a:r>
              <a:rPr lang="en-US" sz="800" b="0" i="0" u="none" strike="noStrike" kern="100" spc="0" baseline="300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9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18ACA"/>
              </a:buCl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 marL="548640" indent="-228600">
              <a:buClr>
                <a:srgbClr val="118ACA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822960" indent="-182880">
              <a:buClr>
                <a:srgbClr val="118ACA"/>
              </a:buClr>
              <a:buFont typeface="Calibri" panose="020F0502020204030204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097280" indent="-182880">
              <a:buClr>
                <a:srgbClr val="118ACA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1371600" indent="-182880">
              <a:buClr>
                <a:srgbClr val="118ACA"/>
              </a:buClr>
              <a:buFont typeface="Calibri" panose="020F0502020204030204" pitchFamily="34" charset="0"/>
              <a:buChar char="▪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1500" y="6446520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FEEB50-F236-4642-B703-53D012411D0C}" type="slidenum">
              <a:rPr lang="en-US" sz="900" b="0" smtClean="0">
                <a:solidFill>
                  <a:srgbClr val="7F7F7F"/>
                </a:solidFill>
                <a:effectLst/>
                <a:latin typeface="+mn-lt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7F7F7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228600" y="6477000"/>
            <a:ext cx="3142657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800" b="0" i="0" u="none" strike="noStrike" kern="1200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117911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Indemnity Periods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Insurance Institute of </a:t>
            </a:r>
            <a:r>
              <a:rPr lang="en-US" dirty="0" smtClean="0"/>
              <a:t>Halifax 25 April </a:t>
            </a:r>
            <a:r>
              <a:rPr lang="en-US" dirty="0" smtClean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538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447800"/>
            <a:ext cx="5830888" cy="28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Total loss is not worst case scenario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Significant partial loss 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Machinery: site issues, lead times, spares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Buildings: planning, neighbours, listed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Practicalities – landlords, green, flood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Worst case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5" y="1312606"/>
            <a:ext cx="6297561" cy="44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29" y="1401097"/>
            <a:ext cx="5746750" cy="447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1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830888" cy="28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Total loss is not worst case scenario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Significant partial loss 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Machinery: site issues, lead times, spares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Buildings: planning, neighbours, listed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Practicalities – landlords, green, flood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Worst case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Documents\My Pictures\Settled files\Firstan Fire\IMG_4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61" y="1452716"/>
            <a:ext cx="6717891" cy="45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8308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Like driving – overestimate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a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bility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Haven’t experienced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r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eality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Staff relationships – expect a lot from them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Key personnel are attractive to competitors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Blip>
                <a:blip r:embed="rId2"/>
              </a:buBlip>
            </a:pPr>
            <a:endParaRPr lang="en-GB" altLang="en-US" sz="1600" dirty="0">
              <a:solidFill>
                <a:srgbClr val="000000"/>
              </a:solidFill>
              <a:latin typeface="Humnst777 B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Competence of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830888" cy="168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Services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Manufacturing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Retail/leisure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12 months – more or 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3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6705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One fixed office  - a thing of the past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Different worst case scenarios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Fleet of foot by nature, USP built on 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Homeworkers, dispersion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Back up ICT/cloud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GP needed to intangible services?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Keep GP for tangible services </a:t>
            </a:r>
            <a:r>
              <a:rPr lang="en-GB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eg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 dentist or estate agent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1447800"/>
            <a:ext cx="7239000" cy="39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Range of businesses, heavy industry to low value sub assembly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Subcontract out/overtime – but enough flex or capacity, concurrent seasonality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Maintain the facade of BAU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Capex, fines, obsolescence, lead times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Ongoing partial loss often overlooked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Customer defection, much longer to recover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Manufacturing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9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85800" y="1447800"/>
            <a:ext cx="5830888" cy="35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It’s bad to move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Extreme competition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Inertia/reluctance to return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Licensing of premises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Ferraris and </a:t>
            </a:r>
            <a:r>
              <a:rPr lang="en-GB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N</a:t>
            </a:r>
            <a:r>
              <a:rPr lang="en-GB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andos</a:t>
            </a: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One size does not fit all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Retail/ Leisure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6477000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Aim of the policy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MD provides cover for physical assets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Provides cover for financial health 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7" y="1364227"/>
            <a:ext cx="6467168" cy="419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5830888" cy="22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Remember: we are all clients and customers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Contract penalties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Sole exposure clients appreciate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More diverse concerns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Supply chains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0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830888" cy="28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Take control, or someone else will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Silence: the best policy sometimes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Incredibly fast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Facts dispel myths but myths can kill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Be honest and realistic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0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830888" cy="22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Total loss is not the worst case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Ongoing partial loss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Disconnect between pre loss optimism and reality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Compliance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8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352800"/>
            <a:ext cx="3887010" cy="101600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>
                <a:solidFill>
                  <a:srgbClr val="5F6062"/>
                </a:solidFill>
              </a:rPr>
              <a:t>Any </a:t>
            </a:r>
            <a:r>
              <a:rPr lang="en-GB" sz="3600" b="0" dirty="0" smtClean="0">
                <a:solidFill>
                  <a:srgbClr val="5F6062"/>
                </a:solidFill>
              </a:rPr>
              <a:t>Questions?</a:t>
            </a:r>
            <a:endParaRPr lang="en-US" sz="3600" b="0" dirty="0">
              <a:solidFill>
                <a:srgbClr val="5F6062"/>
              </a:solidFill>
            </a:endParaRPr>
          </a:p>
        </p:txBody>
      </p:sp>
      <p:pic>
        <p:nvPicPr>
          <p:cNvPr id="3" name="Picture 2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1066800" y="2133600"/>
            <a:ext cx="994661" cy="1838273"/>
          </a:xfrm>
          <a:prstGeom prst="rect">
            <a:avLst/>
          </a:prstGeom>
        </p:spPr>
      </p:pic>
      <p:pic>
        <p:nvPicPr>
          <p:cNvPr id="17" name="Picture 16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6934200" y="2895600"/>
            <a:ext cx="968019" cy="1847154"/>
          </a:xfrm>
          <a:prstGeom prst="rect">
            <a:avLst/>
          </a:prstGeom>
        </p:spPr>
      </p:pic>
      <p:pic>
        <p:nvPicPr>
          <p:cNvPr id="18" name="Picture 17" descr="question-outlin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2438400" y="4343400"/>
            <a:ext cx="448885" cy="856554"/>
          </a:xfrm>
          <a:prstGeom prst="rect">
            <a:avLst/>
          </a:prstGeom>
        </p:spPr>
      </p:pic>
      <p:pic>
        <p:nvPicPr>
          <p:cNvPr id="19" name="Picture 18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3124200" y="2057400"/>
            <a:ext cx="376201" cy="695273"/>
          </a:xfrm>
          <a:prstGeom prst="rect">
            <a:avLst/>
          </a:prstGeom>
        </p:spPr>
      </p:pic>
      <p:pic>
        <p:nvPicPr>
          <p:cNvPr id="20" name="Picture 19" descr="question-outlin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5638800" y="2209800"/>
            <a:ext cx="448885" cy="856554"/>
          </a:xfrm>
          <a:prstGeom prst="rect">
            <a:avLst/>
          </a:prstGeom>
        </p:spPr>
      </p:pic>
      <p:pic>
        <p:nvPicPr>
          <p:cNvPr id="21" name="Picture 20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4953000" y="4419600"/>
            <a:ext cx="376201" cy="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My Pictures\Prologis\DJI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5830888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Your aim – get it right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You are selling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You are the expert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You are exposed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Your friendship or your money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Your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5830888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Machinery – What did you pay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When, Where, Brexit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Tangible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BI – How long to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g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et 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y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our business back to normal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Café De </a:t>
            </a:r>
            <a:r>
              <a:rPr lang="en-GB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Lecq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Fixing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5830888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Declaration linked – avoids average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But get it right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Loss of revenue instead of GP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Retail aside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Additional increased cost of working 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Why work harder?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5830888" cy="22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Period of interruption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Maximum indemnity period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How long will it take you to fully recover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How long do you want to be protected for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Jargon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7696200" cy="29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Results shall be affected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Like marriage – for better or worse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Can be difficult to agree start if subs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Longer out of the game, the longer disproportionately to get back 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Far better if ICW lead – money the solution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Period of interruption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1558022"/>
            <a:ext cx="70866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In a worst case scenario, if this place burnt to the ground I could rebuild in a year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12 months is too short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There are plenty of other places round here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>
                <a:srgbClr val="009DDC"/>
              </a:buCl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I could easily replace that second hand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</p:spPr>
        <p:txBody>
          <a:bodyPr/>
          <a:lstStyle/>
          <a:p>
            <a:r>
              <a:rPr lang="en-US" dirty="0" smtClean="0"/>
              <a:t>Clichés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508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Indemnity Periods</vt:lpstr>
      <vt:lpstr>Introduction</vt:lpstr>
      <vt:lpstr>PowerPoint Presentation</vt:lpstr>
      <vt:lpstr>Your position</vt:lpstr>
      <vt:lpstr>Fixing cover</vt:lpstr>
      <vt:lpstr>Why work harder?</vt:lpstr>
      <vt:lpstr>Jargon</vt:lpstr>
      <vt:lpstr>Period of interruption</vt:lpstr>
      <vt:lpstr>Clichés </vt:lpstr>
      <vt:lpstr>Worst case scenario</vt:lpstr>
      <vt:lpstr>PowerPoint Presentation</vt:lpstr>
      <vt:lpstr>PowerPoint Presentation</vt:lpstr>
      <vt:lpstr>Worst case scenario</vt:lpstr>
      <vt:lpstr>PowerPoint Presentation</vt:lpstr>
      <vt:lpstr>Competence of management</vt:lpstr>
      <vt:lpstr>12 months – more or less</vt:lpstr>
      <vt:lpstr>Services</vt:lpstr>
      <vt:lpstr>Manufacturing</vt:lpstr>
      <vt:lpstr>Retail/ Leisure</vt:lpstr>
      <vt:lpstr>PowerPoint Presentation</vt:lpstr>
      <vt:lpstr>Supply chains</vt:lpstr>
      <vt:lpstr>Social media</vt:lpstr>
      <vt:lpstr>Remember</vt:lpstr>
      <vt:lpstr>Your turn</vt:lpstr>
    </vt:vector>
  </TitlesOfParts>
  <Company>Sedgwick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protocols</dc:title>
  <dc:creator>Waites, Karen W.</dc:creator>
  <cp:lastModifiedBy>%username%</cp:lastModifiedBy>
  <cp:revision>111</cp:revision>
  <dcterms:created xsi:type="dcterms:W3CDTF">2014-12-02T20:26:26Z</dcterms:created>
  <dcterms:modified xsi:type="dcterms:W3CDTF">2019-04-23T12:21:16Z</dcterms:modified>
</cp:coreProperties>
</file>