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5"/>
  </p:notesMasterIdLst>
  <p:handoutMasterIdLst>
    <p:handoutMasterId r:id="rId46"/>
  </p:handoutMasterIdLst>
  <p:sldIdLst>
    <p:sldId id="460" r:id="rId2"/>
    <p:sldId id="416" r:id="rId3"/>
    <p:sldId id="399" r:id="rId4"/>
    <p:sldId id="257" r:id="rId5"/>
    <p:sldId id="459" r:id="rId6"/>
    <p:sldId id="417" r:id="rId7"/>
    <p:sldId id="260" r:id="rId8"/>
    <p:sldId id="282" r:id="rId9"/>
    <p:sldId id="420" r:id="rId10"/>
    <p:sldId id="421" r:id="rId11"/>
    <p:sldId id="422" r:id="rId12"/>
    <p:sldId id="423" r:id="rId13"/>
    <p:sldId id="424" r:id="rId14"/>
    <p:sldId id="425" r:id="rId15"/>
    <p:sldId id="426" r:id="rId16"/>
    <p:sldId id="427" r:id="rId17"/>
    <p:sldId id="428" r:id="rId18"/>
    <p:sldId id="429" r:id="rId19"/>
    <p:sldId id="430" r:id="rId20"/>
    <p:sldId id="431" r:id="rId21"/>
    <p:sldId id="432" r:id="rId22"/>
    <p:sldId id="433" r:id="rId23"/>
    <p:sldId id="434" r:id="rId24"/>
    <p:sldId id="435" r:id="rId25"/>
    <p:sldId id="436" r:id="rId26"/>
    <p:sldId id="437" r:id="rId27"/>
    <p:sldId id="438" r:id="rId28"/>
    <p:sldId id="439" r:id="rId29"/>
    <p:sldId id="440" r:id="rId30"/>
    <p:sldId id="441" r:id="rId31"/>
    <p:sldId id="442" r:id="rId32"/>
    <p:sldId id="443" r:id="rId33"/>
    <p:sldId id="444" r:id="rId34"/>
    <p:sldId id="445" r:id="rId35"/>
    <p:sldId id="446" r:id="rId36"/>
    <p:sldId id="447" r:id="rId37"/>
    <p:sldId id="450" r:id="rId38"/>
    <p:sldId id="451" r:id="rId39"/>
    <p:sldId id="452" r:id="rId40"/>
    <p:sldId id="453" r:id="rId41"/>
    <p:sldId id="458" r:id="rId42"/>
    <p:sldId id="457" r:id="rId43"/>
    <p:sldId id="404" r:id="rId44"/>
  </p:sldIdLst>
  <p:sldSz cx="9144000" cy="6858000" type="screen4x3"/>
  <p:notesSz cx="6865938" cy="9998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1953"/>
    <a:srgbClr val="C41AC8"/>
    <a:srgbClr val="9802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54167" autoAdjust="0"/>
  </p:normalViewPr>
  <p:slideViewPr>
    <p:cSldViewPr>
      <p:cViewPr varScale="1">
        <p:scale>
          <a:sx n="87" d="100"/>
          <a:sy n="87" d="100"/>
        </p:scale>
        <p:origin x="1358"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0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F1FCD0-1E63-45C1-B12F-7E540D668C2C}" type="doc">
      <dgm:prSet loTypeId="urn:microsoft.com/office/officeart/2005/8/layout/cycle2" loCatId="cycle" qsTypeId="urn:microsoft.com/office/officeart/2005/8/quickstyle/simple1" qsCatId="simple" csTypeId="urn:microsoft.com/office/officeart/2005/8/colors/colorful3" csCatId="colorful" phldr="1"/>
      <dgm:spPr/>
      <dgm:t>
        <a:bodyPr/>
        <a:lstStyle/>
        <a:p>
          <a:endParaRPr lang="en-GB"/>
        </a:p>
      </dgm:t>
    </dgm:pt>
    <dgm:pt modelId="{B19983A3-903D-407A-9E56-8874DF5CD37E}">
      <dgm:prSet phldrT="[Text]" custT="1"/>
      <dgm:spPr/>
      <dgm:t>
        <a:bodyPr/>
        <a:lstStyle/>
        <a:p>
          <a:r>
            <a:rPr lang="en-GB" sz="1200" b="1" dirty="0">
              <a:solidFill>
                <a:schemeClr val="tx1"/>
              </a:solidFill>
            </a:rPr>
            <a:t>Policyholder </a:t>
          </a:r>
        </a:p>
      </dgm:t>
    </dgm:pt>
    <dgm:pt modelId="{531958D1-01E7-452D-9FD3-4B0EFCDC5133}" type="parTrans" cxnId="{26B7A2DF-3CE9-40B2-85E7-5C4CC3D7E24B}">
      <dgm:prSet/>
      <dgm:spPr/>
      <dgm:t>
        <a:bodyPr/>
        <a:lstStyle/>
        <a:p>
          <a:endParaRPr lang="en-GB"/>
        </a:p>
      </dgm:t>
    </dgm:pt>
    <dgm:pt modelId="{1A40449B-4B03-4783-BF00-F9849DFA7EBA}" type="sibTrans" cxnId="{26B7A2DF-3CE9-40B2-85E7-5C4CC3D7E24B}">
      <dgm:prSet/>
      <dgm:spPr/>
      <dgm:t>
        <a:bodyPr/>
        <a:lstStyle/>
        <a:p>
          <a:endParaRPr lang="en-GB"/>
        </a:p>
      </dgm:t>
    </dgm:pt>
    <dgm:pt modelId="{D499F4D0-542B-4FAB-9CEC-03C18BF72510}">
      <dgm:prSet phldrT="[Text]" custT="1"/>
      <dgm:spPr/>
      <dgm:t>
        <a:bodyPr/>
        <a:lstStyle/>
        <a:p>
          <a:r>
            <a:rPr lang="en-GB" sz="1200" b="1" dirty="0">
              <a:solidFill>
                <a:schemeClr val="tx1"/>
              </a:solidFill>
            </a:rPr>
            <a:t>Aggregator </a:t>
          </a:r>
        </a:p>
      </dgm:t>
    </dgm:pt>
    <dgm:pt modelId="{D0DEBF3F-11E8-4D48-B37E-D5036989EA7F}" type="parTrans" cxnId="{6DE5C2F8-FF92-45CF-B88B-E389412959ED}">
      <dgm:prSet/>
      <dgm:spPr/>
      <dgm:t>
        <a:bodyPr/>
        <a:lstStyle/>
        <a:p>
          <a:endParaRPr lang="en-GB"/>
        </a:p>
      </dgm:t>
    </dgm:pt>
    <dgm:pt modelId="{2C4610D7-515B-4344-9742-A1D53E765664}" type="sibTrans" cxnId="{6DE5C2F8-FF92-45CF-B88B-E389412959ED}">
      <dgm:prSet/>
      <dgm:spPr/>
      <dgm:t>
        <a:bodyPr/>
        <a:lstStyle/>
        <a:p>
          <a:endParaRPr lang="en-GB"/>
        </a:p>
      </dgm:t>
    </dgm:pt>
    <dgm:pt modelId="{05BA867A-B183-4226-B229-C7A06376D758}">
      <dgm:prSet phldrT="[Text]" custT="1"/>
      <dgm:spPr/>
      <dgm:t>
        <a:bodyPr/>
        <a:lstStyle/>
        <a:p>
          <a:r>
            <a:rPr lang="en-GB" sz="1200" b="1" dirty="0">
              <a:solidFill>
                <a:schemeClr val="tx1"/>
              </a:solidFill>
            </a:rPr>
            <a:t>Intermediary</a:t>
          </a:r>
          <a:r>
            <a:rPr lang="en-GB" sz="1200" dirty="0"/>
            <a:t> </a:t>
          </a:r>
        </a:p>
      </dgm:t>
    </dgm:pt>
    <dgm:pt modelId="{23BB67C3-9848-48D8-8B54-4C3673543699}" type="parTrans" cxnId="{27404F65-39FD-45D6-8CF7-A36B241AC08B}">
      <dgm:prSet/>
      <dgm:spPr/>
      <dgm:t>
        <a:bodyPr/>
        <a:lstStyle/>
        <a:p>
          <a:endParaRPr lang="en-GB"/>
        </a:p>
      </dgm:t>
    </dgm:pt>
    <dgm:pt modelId="{625A030F-6235-4CB8-B9A6-85D774BE75B9}" type="sibTrans" cxnId="{27404F65-39FD-45D6-8CF7-A36B241AC08B}">
      <dgm:prSet/>
      <dgm:spPr/>
      <dgm:t>
        <a:bodyPr/>
        <a:lstStyle/>
        <a:p>
          <a:endParaRPr lang="en-GB"/>
        </a:p>
      </dgm:t>
    </dgm:pt>
    <dgm:pt modelId="{4733E1A1-E1B9-4CCA-B2E6-8B200AD637D1}">
      <dgm:prSet phldrT="[Text]" custT="1"/>
      <dgm:spPr/>
      <dgm:t>
        <a:bodyPr/>
        <a:lstStyle/>
        <a:p>
          <a:r>
            <a:rPr lang="en-GB" sz="1200" b="1" dirty="0">
              <a:solidFill>
                <a:schemeClr val="tx1"/>
              </a:solidFill>
            </a:rPr>
            <a:t>Managing</a:t>
          </a:r>
          <a:r>
            <a:rPr lang="en-GB" sz="1200" b="1" dirty="0"/>
            <a:t>  </a:t>
          </a:r>
          <a:r>
            <a:rPr lang="en-GB" sz="1200" b="1" dirty="0">
              <a:solidFill>
                <a:schemeClr val="tx1"/>
              </a:solidFill>
            </a:rPr>
            <a:t>general agent</a:t>
          </a:r>
        </a:p>
      </dgm:t>
    </dgm:pt>
    <dgm:pt modelId="{3809A383-1CC5-4DE8-8006-9E023E579B88}" type="parTrans" cxnId="{34BE3DA3-BF4E-4E8F-ADF8-B5CAB59F910A}">
      <dgm:prSet/>
      <dgm:spPr/>
      <dgm:t>
        <a:bodyPr/>
        <a:lstStyle/>
        <a:p>
          <a:endParaRPr lang="en-GB"/>
        </a:p>
      </dgm:t>
    </dgm:pt>
    <dgm:pt modelId="{B9211C7C-F28E-4390-92D0-1375194B8B1B}" type="sibTrans" cxnId="{34BE3DA3-BF4E-4E8F-ADF8-B5CAB59F910A}">
      <dgm:prSet/>
      <dgm:spPr/>
      <dgm:t>
        <a:bodyPr/>
        <a:lstStyle/>
        <a:p>
          <a:endParaRPr lang="en-GB"/>
        </a:p>
      </dgm:t>
    </dgm:pt>
    <dgm:pt modelId="{3C569161-E9BB-463D-B58C-60D9FA61A032}">
      <dgm:prSet phldrT="[Text]" custT="1"/>
      <dgm:spPr/>
      <dgm:t>
        <a:bodyPr/>
        <a:lstStyle/>
        <a:p>
          <a:r>
            <a:rPr lang="en-GB" sz="1200" b="1" dirty="0">
              <a:solidFill>
                <a:schemeClr val="tx1"/>
              </a:solidFill>
            </a:rPr>
            <a:t>Insurer </a:t>
          </a:r>
        </a:p>
      </dgm:t>
    </dgm:pt>
    <dgm:pt modelId="{8DED8E69-6109-48B2-BE9D-54FA5D08B105}" type="parTrans" cxnId="{5A49E129-6800-4991-A3F5-8CF6F0C87423}">
      <dgm:prSet/>
      <dgm:spPr/>
      <dgm:t>
        <a:bodyPr/>
        <a:lstStyle/>
        <a:p>
          <a:endParaRPr lang="en-GB"/>
        </a:p>
      </dgm:t>
    </dgm:pt>
    <dgm:pt modelId="{88F929FC-C488-4E99-975D-9CA72B094A5D}" type="sibTrans" cxnId="{5A49E129-6800-4991-A3F5-8CF6F0C87423}">
      <dgm:prSet/>
      <dgm:spPr/>
      <dgm:t>
        <a:bodyPr/>
        <a:lstStyle/>
        <a:p>
          <a:endParaRPr lang="en-GB"/>
        </a:p>
      </dgm:t>
    </dgm:pt>
    <dgm:pt modelId="{9C664AE5-F6E3-4519-AFB7-315651EE1264}" type="pres">
      <dgm:prSet presAssocID="{59F1FCD0-1E63-45C1-B12F-7E540D668C2C}" presName="cycle" presStyleCnt="0">
        <dgm:presLayoutVars>
          <dgm:dir/>
          <dgm:resizeHandles val="exact"/>
        </dgm:presLayoutVars>
      </dgm:prSet>
      <dgm:spPr/>
    </dgm:pt>
    <dgm:pt modelId="{5F84716E-FA1F-4207-8FBB-DACFF44B1C28}" type="pres">
      <dgm:prSet presAssocID="{B19983A3-903D-407A-9E56-8874DF5CD37E}" presName="node" presStyleLbl="node1" presStyleIdx="0" presStyleCnt="5">
        <dgm:presLayoutVars>
          <dgm:bulletEnabled val="1"/>
        </dgm:presLayoutVars>
      </dgm:prSet>
      <dgm:spPr/>
    </dgm:pt>
    <dgm:pt modelId="{1AB498DB-8BF5-4E61-9563-206CAE4888D3}" type="pres">
      <dgm:prSet presAssocID="{1A40449B-4B03-4783-BF00-F9849DFA7EBA}" presName="sibTrans" presStyleLbl="sibTrans2D1" presStyleIdx="0" presStyleCnt="5"/>
      <dgm:spPr/>
    </dgm:pt>
    <dgm:pt modelId="{865ECC66-CCCF-486E-84BB-A9AABB553D4E}" type="pres">
      <dgm:prSet presAssocID="{1A40449B-4B03-4783-BF00-F9849DFA7EBA}" presName="connectorText" presStyleLbl="sibTrans2D1" presStyleIdx="0" presStyleCnt="5"/>
      <dgm:spPr/>
    </dgm:pt>
    <dgm:pt modelId="{83E31A72-B554-40D3-8A3F-BCE99A0C6462}" type="pres">
      <dgm:prSet presAssocID="{D499F4D0-542B-4FAB-9CEC-03C18BF72510}" presName="node" presStyleLbl="node1" presStyleIdx="1" presStyleCnt="5">
        <dgm:presLayoutVars>
          <dgm:bulletEnabled val="1"/>
        </dgm:presLayoutVars>
      </dgm:prSet>
      <dgm:spPr/>
    </dgm:pt>
    <dgm:pt modelId="{D327FA2C-54C8-4A98-8BE2-5C7704C0D9AC}" type="pres">
      <dgm:prSet presAssocID="{2C4610D7-515B-4344-9742-A1D53E765664}" presName="sibTrans" presStyleLbl="sibTrans2D1" presStyleIdx="1" presStyleCnt="5"/>
      <dgm:spPr/>
    </dgm:pt>
    <dgm:pt modelId="{4A9DA31F-BD61-45C1-94DE-F0EAE2296787}" type="pres">
      <dgm:prSet presAssocID="{2C4610D7-515B-4344-9742-A1D53E765664}" presName="connectorText" presStyleLbl="sibTrans2D1" presStyleIdx="1" presStyleCnt="5"/>
      <dgm:spPr/>
    </dgm:pt>
    <dgm:pt modelId="{70BB178F-2563-4CC8-AF23-C1C3D630B966}" type="pres">
      <dgm:prSet presAssocID="{05BA867A-B183-4226-B229-C7A06376D758}" presName="node" presStyleLbl="node1" presStyleIdx="2" presStyleCnt="5" custScaleX="111736">
        <dgm:presLayoutVars>
          <dgm:bulletEnabled val="1"/>
        </dgm:presLayoutVars>
      </dgm:prSet>
      <dgm:spPr/>
    </dgm:pt>
    <dgm:pt modelId="{40E2FDE4-B924-4349-9980-3CB51A69C23B}" type="pres">
      <dgm:prSet presAssocID="{625A030F-6235-4CB8-B9A6-85D774BE75B9}" presName="sibTrans" presStyleLbl="sibTrans2D1" presStyleIdx="2" presStyleCnt="5"/>
      <dgm:spPr/>
    </dgm:pt>
    <dgm:pt modelId="{936E6591-D04B-4A45-A905-499DF9494BF2}" type="pres">
      <dgm:prSet presAssocID="{625A030F-6235-4CB8-B9A6-85D774BE75B9}" presName="connectorText" presStyleLbl="sibTrans2D1" presStyleIdx="2" presStyleCnt="5"/>
      <dgm:spPr/>
    </dgm:pt>
    <dgm:pt modelId="{414E58A6-4D65-4287-B935-3A1374FDB0A0}" type="pres">
      <dgm:prSet presAssocID="{4733E1A1-E1B9-4CCA-B2E6-8B200AD637D1}" presName="node" presStyleLbl="node1" presStyleIdx="3" presStyleCnt="5">
        <dgm:presLayoutVars>
          <dgm:bulletEnabled val="1"/>
        </dgm:presLayoutVars>
      </dgm:prSet>
      <dgm:spPr/>
    </dgm:pt>
    <dgm:pt modelId="{DFA3271A-3A74-45C0-B09E-578989B683CF}" type="pres">
      <dgm:prSet presAssocID="{B9211C7C-F28E-4390-92D0-1375194B8B1B}" presName="sibTrans" presStyleLbl="sibTrans2D1" presStyleIdx="3" presStyleCnt="5"/>
      <dgm:spPr/>
    </dgm:pt>
    <dgm:pt modelId="{9C056CD8-25C6-4964-AAE8-AA15ED7AB129}" type="pres">
      <dgm:prSet presAssocID="{B9211C7C-F28E-4390-92D0-1375194B8B1B}" presName="connectorText" presStyleLbl="sibTrans2D1" presStyleIdx="3" presStyleCnt="5"/>
      <dgm:spPr/>
    </dgm:pt>
    <dgm:pt modelId="{F84076D3-1ABD-4B19-B881-40B7F4BA6912}" type="pres">
      <dgm:prSet presAssocID="{3C569161-E9BB-463D-B58C-60D9FA61A032}" presName="node" presStyleLbl="node1" presStyleIdx="4" presStyleCnt="5">
        <dgm:presLayoutVars>
          <dgm:bulletEnabled val="1"/>
        </dgm:presLayoutVars>
      </dgm:prSet>
      <dgm:spPr/>
    </dgm:pt>
    <dgm:pt modelId="{1091B016-63B9-44C1-BFF8-A1C22A2B8598}" type="pres">
      <dgm:prSet presAssocID="{88F929FC-C488-4E99-975D-9CA72B094A5D}" presName="sibTrans" presStyleLbl="sibTrans2D1" presStyleIdx="4" presStyleCnt="5"/>
      <dgm:spPr/>
    </dgm:pt>
    <dgm:pt modelId="{3C6E2D95-4B5C-4867-A963-43B3358E694B}" type="pres">
      <dgm:prSet presAssocID="{88F929FC-C488-4E99-975D-9CA72B094A5D}" presName="connectorText" presStyleLbl="sibTrans2D1" presStyleIdx="4" presStyleCnt="5"/>
      <dgm:spPr/>
    </dgm:pt>
  </dgm:ptLst>
  <dgm:cxnLst>
    <dgm:cxn modelId="{D9E71A18-0C94-4F92-B6C0-009499C6B4C0}" type="presOf" srcId="{59F1FCD0-1E63-45C1-B12F-7E540D668C2C}" destId="{9C664AE5-F6E3-4519-AFB7-315651EE1264}" srcOrd="0" destOrd="0" presId="urn:microsoft.com/office/officeart/2005/8/layout/cycle2"/>
    <dgm:cxn modelId="{F8CD6524-88D5-4454-BEF5-38B993B8D532}" type="presOf" srcId="{05BA867A-B183-4226-B229-C7A06376D758}" destId="{70BB178F-2563-4CC8-AF23-C1C3D630B966}" srcOrd="0" destOrd="0" presId="urn:microsoft.com/office/officeart/2005/8/layout/cycle2"/>
    <dgm:cxn modelId="{5A49E129-6800-4991-A3F5-8CF6F0C87423}" srcId="{59F1FCD0-1E63-45C1-B12F-7E540D668C2C}" destId="{3C569161-E9BB-463D-B58C-60D9FA61A032}" srcOrd="4" destOrd="0" parTransId="{8DED8E69-6109-48B2-BE9D-54FA5D08B105}" sibTransId="{88F929FC-C488-4E99-975D-9CA72B094A5D}"/>
    <dgm:cxn modelId="{B435E830-3C9F-45E8-9564-72CB01B127A9}" type="presOf" srcId="{2C4610D7-515B-4344-9742-A1D53E765664}" destId="{D327FA2C-54C8-4A98-8BE2-5C7704C0D9AC}" srcOrd="0" destOrd="0" presId="urn:microsoft.com/office/officeart/2005/8/layout/cycle2"/>
    <dgm:cxn modelId="{D8A3A264-DF87-4094-8939-3158E49D2C83}" type="presOf" srcId="{B19983A3-903D-407A-9E56-8874DF5CD37E}" destId="{5F84716E-FA1F-4207-8FBB-DACFF44B1C28}" srcOrd="0" destOrd="0" presId="urn:microsoft.com/office/officeart/2005/8/layout/cycle2"/>
    <dgm:cxn modelId="{27404F65-39FD-45D6-8CF7-A36B241AC08B}" srcId="{59F1FCD0-1E63-45C1-B12F-7E540D668C2C}" destId="{05BA867A-B183-4226-B229-C7A06376D758}" srcOrd="2" destOrd="0" parTransId="{23BB67C3-9848-48D8-8B54-4C3673543699}" sibTransId="{625A030F-6235-4CB8-B9A6-85D774BE75B9}"/>
    <dgm:cxn modelId="{A21A076B-01A1-4C2F-AAC1-1F848A4955FF}" type="presOf" srcId="{4733E1A1-E1B9-4CCA-B2E6-8B200AD637D1}" destId="{414E58A6-4D65-4287-B935-3A1374FDB0A0}" srcOrd="0" destOrd="0" presId="urn:microsoft.com/office/officeart/2005/8/layout/cycle2"/>
    <dgm:cxn modelId="{F7B64A6E-CE95-452E-BE8D-F37AAF73A02F}" type="presOf" srcId="{B9211C7C-F28E-4390-92D0-1375194B8B1B}" destId="{DFA3271A-3A74-45C0-B09E-578989B683CF}" srcOrd="0" destOrd="0" presId="urn:microsoft.com/office/officeart/2005/8/layout/cycle2"/>
    <dgm:cxn modelId="{676C1750-D51D-4A36-B364-370A402A3501}" type="presOf" srcId="{2C4610D7-515B-4344-9742-A1D53E765664}" destId="{4A9DA31F-BD61-45C1-94DE-F0EAE2296787}" srcOrd="1" destOrd="0" presId="urn:microsoft.com/office/officeart/2005/8/layout/cycle2"/>
    <dgm:cxn modelId="{A191F670-4ED7-4B66-9017-4893D9926F53}" type="presOf" srcId="{D499F4D0-542B-4FAB-9CEC-03C18BF72510}" destId="{83E31A72-B554-40D3-8A3F-BCE99A0C6462}" srcOrd="0" destOrd="0" presId="urn:microsoft.com/office/officeart/2005/8/layout/cycle2"/>
    <dgm:cxn modelId="{90F2A056-35CC-40DC-B926-F22DB0AD80F9}" type="presOf" srcId="{625A030F-6235-4CB8-B9A6-85D774BE75B9}" destId="{936E6591-D04B-4A45-A905-499DF9494BF2}" srcOrd="1" destOrd="0" presId="urn:microsoft.com/office/officeart/2005/8/layout/cycle2"/>
    <dgm:cxn modelId="{0FA5B676-2922-4EF9-AB15-6A747E05060C}" type="presOf" srcId="{88F929FC-C488-4E99-975D-9CA72B094A5D}" destId="{1091B016-63B9-44C1-BFF8-A1C22A2B8598}" srcOrd="0" destOrd="0" presId="urn:microsoft.com/office/officeart/2005/8/layout/cycle2"/>
    <dgm:cxn modelId="{4EB893A2-C912-41EC-81F2-97621E8BE468}" type="presOf" srcId="{B9211C7C-F28E-4390-92D0-1375194B8B1B}" destId="{9C056CD8-25C6-4964-AAE8-AA15ED7AB129}" srcOrd="1" destOrd="0" presId="urn:microsoft.com/office/officeart/2005/8/layout/cycle2"/>
    <dgm:cxn modelId="{34BE3DA3-BF4E-4E8F-ADF8-B5CAB59F910A}" srcId="{59F1FCD0-1E63-45C1-B12F-7E540D668C2C}" destId="{4733E1A1-E1B9-4CCA-B2E6-8B200AD637D1}" srcOrd="3" destOrd="0" parTransId="{3809A383-1CC5-4DE8-8006-9E023E579B88}" sibTransId="{B9211C7C-F28E-4390-92D0-1375194B8B1B}"/>
    <dgm:cxn modelId="{314A0EAD-F57E-4069-84DD-4D396F245364}" type="presOf" srcId="{3C569161-E9BB-463D-B58C-60D9FA61A032}" destId="{F84076D3-1ABD-4B19-B881-40B7F4BA6912}" srcOrd="0" destOrd="0" presId="urn:microsoft.com/office/officeart/2005/8/layout/cycle2"/>
    <dgm:cxn modelId="{C5AC0AB2-23E8-4819-A82F-B5AB540175E4}" type="presOf" srcId="{88F929FC-C488-4E99-975D-9CA72B094A5D}" destId="{3C6E2D95-4B5C-4867-A963-43B3358E694B}" srcOrd="1" destOrd="0" presId="urn:microsoft.com/office/officeart/2005/8/layout/cycle2"/>
    <dgm:cxn modelId="{A95043B8-4A0A-4822-BBFB-99D0E390719D}" type="presOf" srcId="{625A030F-6235-4CB8-B9A6-85D774BE75B9}" destId="{40E2FDE4-B924-4349-9980-3CB51A69C23B}" srcOrd="0" destOrd="0" presId="urn:microsoft.com/office/officeart/2005/8/layout/cycle2"/>
    <dgm:cxn modelId="{26B7A2DF-3CE9-40B2-85E7-5C4CC3D7E24B}" srcId="{59F1FCD0-1E63-45C1-B12F-7E540D668C2C}" destId="{B19983A3-903D-407A-9E56-8874DF5CD37E}" srcOrd="0" destOrd="0" parTransId="{531958D1-01E7-452D-9FD3-4B0EFCDC5133}" sibTransId="{1A40449B-4B03-4783-BF00-F9849DFA7EBA}"/>
    <dgm:cxn modelId="{CFBCDAE2-9E1A-44D5-B3DA-6A8FCD6EDC0B}" type="presOf" srcId="{1A40449B-4B03-4783-BF00-F9849DFA7EBA}" destId="{1AB498DB-8BF5-4E61-9563-206CAE4888D3}" srcOrd="0" destOrd="0" presId="urn:microsoft.com/office/officeart/2005/8/layout/cycle2"/>
    <dgm:cxn modelId="{6DE5C2F8-FF92-45CF-B88B-E389412959ED}" srcId="{59F1FCD0-1E63-45C1-B12F-7E540D668C2C}" destId="{D499F4D0-542B-4FAB-9CEC-03C18BF72510}" srcOrd="1" destOrd="0" parTransId="{D0DEBF3F-11E8-4D48-B37E-D5036989EA7F}" sibTransId="{2C4610D7-515B-4344-9742-A1D53E765664}"/>
    <dgm:cxn modelId="{29003DFB-B896-4973-A1B9-6790D0D5D706}" type="presOf" srcId="{1A40449B-4B03-4783-BF00-F9849DFA7EBA}" destId="{865ECC66-CCCF-486E-84BB-A9AABB553D4E}" srcOrd="1" destOrd="0" presId="urn:microsoft.com/office/officeart/2005/8/layout/cycle2"/>
    <dgm:cxn modelId="{1A7CEDC4-D0E3-4108-8778-05D616AB39DF}" type="presParOf" srcId="{9C664AE5-F6E3-4519-AFB7-315651EE1264}" destId="{5F84716E-FA1F-4207-8FBB-DACFF44B1C28}" srcOrd="0" destOrd="0" presId="urn:microsoft.com/office/officeart/2005/8/layout/cycle2"/>
    <dgm:cxn modelId="{449542D4-542E-414C-AEA5-4B81F3E01E20}" type="presParOf" srcId="{9C664AE5-F6E3-4519-AFB7-315651EE1264}" destId="{1AB498DB-8BF5-4E61-9563-206CAE4888D3}" srcOrd="1" destOrd="0" presId="urn:microsoft.com/office/officeart/2005/8/layout/cycle2"/>
    <dgm:cxn modelId="{E3782BDF-6875-4120-B504-DA4FB0325500}" type="presParOf" srcId="{1AB498DB-8BF5-4E61-9563-206CAE4888D3}" destId="{865ECC66-CCCF-486E-84BB-A9AABB553D4E}" srcOrd="0" destOrd="0" presId="urn:microsoft.com/office/officeart/2005/8/layout/cycle2"/>
    <dgm:cxn modelId="{291A7EDC-4770-42D3-A037-193381DDBE16}" type="presParOf" srcId="{9C664AE5-F6E3-4519-AFB7-315651EE1264}" destId="{83E31A72-B554-40D3-8A3F-BCE99A0C6462}" srcOrd="2" destOrd="0" presId="urn:microsoft.com/office/officeart/2005/8/layout/cycle2"/>
    <dgm:cxn modelId="{6115C655-C36F-4364-B367-6986F58F0E8D}" type="presParOf" srcId="{9C664AE5-F6E3-4519-AFB7-315651EE1264}" destId="{D327FA2C-54C8-4A98-8BE2-5C7704C0D9AC}" srcOrd="3" destOrd="0" presId="urn:microsoft.com/office/officeart/2005/8/layout/cycle2"/>
    <dgm:cxn modelId="{CE7EB698-3E86-44A6-8E51-EF2A1A3C5746}" type="presParOf" srcId="{D327FA2C-54C8-4A98-8BE2-5C7704C0D9AC}" destId="{4A9DA31F-BD61-45C1-94DE-F0EAE2296787}" srcOrd="0" destOrd="0" presId="urn:microsoft.com/office/officeart/2005/8/layout/cycle2"/>
    <dgm:cxn modelId="{FCF51ED8-4C71-4F0A-8B78-5A414BCAF9B2}" type="presParOf" srcId="{9C664AE5-F6E3-4519-AFB7-315651EE1264}" destId="{70BB178F-2563-4CC8-AF23-C1C3D630B966}" srcOrd="4" destOrd="0" presId="urn:microsoft.com/office/officeart/2005/8/layout/cycle2"/>
    <dgm:cxn modelId="{C44FF7EA-CECD-4854-99D7-D02244867799}" type="presParOf" srcId="{9C664AE5-F6E3-4519-AFB7-315651EE1264}" destId="{40E2FDE4-B924-4349-9980-3CB51A69C23B}" srcOrd="5" destOrd="0" presId="urn:microsoft.com/office/officeart/2005/8/layout/cycle2"/>
    <dgm:cxn modelId="{D953D9FA-E6C9-4AEF-BA14-D65380083CA8}" type="presParOf" srcId="{40E2FDE4-B924-4349-9980-3CB51A69C23B}" destId="{936E6591-D04B-4A45-A905-499DF9494BF2}" srcOrd="0" destOrd="0" presId="urn:microsoft.com/office/officeart/2005/8/layout/cycle2"/>
    <dgm:cxn modelId="{20BA7FDE-ADB8-4B14-8A4F-61D42BC0EBAE}" type="presParOf" srcId="{9C664AE5-F6E3-4519-AFB7-315651EE1264}" destId="{414E58A6-4D65-4287-B935-3A1374FDB0A0}" srcOrd="6" destOrd="0" presId="urn:microsoft.com/office/officeart/2005/8/layout/cycle2"/>
    <dgm:cxn modelId="{8281869B-F52D-4E78-91E4-6C7249B2AE76}" type="presParOf" srcId="{9C664AE5-F6E3-4519-AFB7-315651EE1264}" destId="{DFA3271A-3A74-45C0-B09E-578989B683CF}" srcOrd="7" destOrd="0" presId="urn:microsoft.com/office/officeart/2005/8/layout/cycle2"/>
    <dgm:cxn modelId="{8589936A-2D78-432B-B1E5-9217E296FEF9}" type="presParOf" srcId="{DFA3271A-3A74-45C0-B09E-578989B683CF}" destId="{9C056CD8-25C6-4964-AAE8-AA15ED7AB129}" srcOrd="0" destOrd="0" presId="urn:microsoft.com/office/officeart/2005/8/layout/cycle2"/>
    <dgm:cxn modelId="{9880E48D-7663-4642-A190-40D0DB83699C}" type="presParOf" srcId="{9C664AE5-F6E3-4519-AFB7-315651EE1264}" destId="{F84076D3-1ABD-4B19-B881-40B7F4BA6912}" srcOrd="8" destOrd="0" presId="urn:microsoft.com/office/officeart/2005/8/layout/cycle2"/>
    <dgm:cxn modelId="{B2E1D0DC-1FEB-451E-AA42-BF292775B528}" type="presParOf" srcId="{9C664AE5-F6E3-4519-AFB7-315651EE1264}" destId="{1091B016-63B9-44C1-BFF8-A1C22A2B8598}" srcOrd="9" destOrd="0" presId="urn:microsoft.com/office/officeart/2005/8/layout/cycle2"/>
    <dgm:cxn modelId="{0209C528-CB2D-468E-91A4-341887F896D6}" type="presParOf" srcId="{1091B016-63B9-44C1-BFF8-A1C22A2B8598}" destId="{3C6E2D95-4B5C-4867-A963-43B3358E694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4716E-FA1F-4207-8FBB-DACFF44B1C28}">
      <dsp:nvSpPr>
        <dsp:cNvPr id="0" name=""/>
        <dsp:cNvSpPr/>
      </dsp:nvSpPr>
      <dsp:spPr>
        <a:xfrm>
          <a:off x="3611791" y="1015"/>
          <a:ext cx="1561392" cy="1561392"/>
        </a:xfrm>
        <a:prstGeom prst="ellipse">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Policyholder </a:t>
          </a:r>
        </a:p>
      </dsp:txBody>
      <dsp:txXfrm>
        <a:off x="3840452" y="229676"/>
        <a:ext cx="1104070" cy="1104070"/>
      </dsp:txXfrm>
    </dsp:sp>
    <dsp:sp modelId="{1AB498DB-8BF5-4E61-9563-206CAE4888D3}">
      <dsp:nvSpPr>
        <dsp:cNvPr id="0" name=""/>
        <dsp:cNvSpPr/>
      </dsp:nvSpPr>
      <dsp:spPr>
        <a:xfrm rot="2160000">
          <a:off x="5124062" y="1200871"/>
          <a:ext cx="416010" cy="52696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5135980" y="1269586"/>
        <a:ext cx="291207" cy="316181"/>
      </dsp:txXfrm>
    </dsp:sp>
    <dsp:sp modelId="{83E31A72-B554-40D3-8A3F-BCE99A0C6462}">
      <dsp:nvSpPr>
        <dsp:cNvPr id="0" name=""/>
        <dsp:cNvSpPr/>
      </dsp:nvSpPr>
      <dsp:spPr>
        <a:xfrm>
          <a:off x="5510002" y="1380146"/>
          <a:ext cx="1561392" cy="1561392"/>
        </a:xfrm>
        <a:prstGeom prst="ellipse">
          <a:avLst/>
        </a:prstGeom>
        <a:solidFill>
          <a:schemeClr val="accent3">
            <a:hueOff val="3839592"/>
            <a:satOff val="-17647"/>
            <a:lumOff val="411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Aggregator </a:t>
          </a:r>
        </a:p>
      </dsp:txBody>
      <dsp:txXfrm>
        <a:off x="5738663" y="1608807"/>
        <a:ext cx="1104070" cy="1104070"/>
      </dsp:txXfrm>
    </dsp:sp>
    <dsp:sp modelId="{D327FA2C-54C8-4A98-8BE2-5C7704C0D9AC}">
      <dsp:nvSpPr>
        <dsp:cNvPr id="0" name=""/>
        <dsp:cNvSpPr/>
      </dsp:nvSpPr>
      <dsp:spPr>
        <a:xfrm rot="6480000">
          <a:off x="5726928" y="2998428"/>
          <a:ext cx="412021" cy="526969"/>
        </a:xfrm>
        <a:prstGeom prst="rightArrow">
          <a:avLst>
            <a:gd name="adj1" fmla="val 60000"/>
            <a:gd name="adj2" fmla="val 50000"/>
          </a:avLst>
        </a:prstGeom>
        <a:solidFill>
          <a:schemeClr val="accent3">
            <a:hueOff val="3839592"/>
            <a:satOff val="-17647"/>
            <a:lumOff val="411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5807829" y="3045044"/>
        <a:ext cx="288415" cy="316181"/>
      </dsp:txXfrm>
    </dsp:sp>
    <dsp:sp modelId="{70BB178F-2563-4CC8-AF23-C1C3D630B966}">
      <dsp:nvSpPr>
        <dsp:cNvPr id="0" name=""/>
        <dsp:cNvSpPr/>
      </dsp:nvSpPr>
      <dsp:spPr>
        <a:xfrm>
          <a:off x="4693327" y="3611626"/>
          <a:ext cx="1744637" cy="1561392"/>
        </a:xfrm>
        <a:prstGeom prst="ellipse">
          <a:avLst/>
        </a:prstGeom>
        <a:solidFill>
          <a:schemeClr val="accent3">
            <a:hueOff val="7679183"/>
            <a:satOff val="-35294"/>
            <a:lumOff val="823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Intermediary</a:t>
          </a:r>
          <a:r>
            <a:rPr lang="en-GB" sz="1200" kern="1200" dirty="0"/>
            <a:t> </a:t>
          </a:r>
        </a:p>
      </dsp:txBody>
      <dsp:txXfrm>
        <a:off x="4948823" y="3840287"/>
        <a:ext cx="1233645" cy="1104070"/>
      </dsp:txXfrm>
    </dsp:sp>
    <dsp:sp modelId="{40E2FDE4-B924-4349-9980-3CB51A69C23B}">
      <dsp:nvSpPr>
        <dsp:cNvPr id="0" name=""/>
        <dsp:cNvSpPr/>
      </dsp:nvSpPr>
      <dsp:spPr>
        <a:xfrm rot="10800000">
          <a:off x="4173351" y="4128837"/>
          <a:ext cx="367450" cy="526969"/>
        </a:xfrm>
        <a:prstGeom prst="rightArrow">
          <a:avLst>
            <a:gd name="adj1" fmla="val 60000"/>
            <a:gd name="adj2" fmla="val 50000"/>
          </a:avLst>
        </a:prstGeom>
        <a:solidFill>
          <a:schemeClr val="accent3">
            <a:hueOff val="7679183"/>
            <a:satOff val="-35294"/>
            <a:lumOff val="823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4283586" y="4234231"/>
        <a:ext cx="257215" cy="316181"/>
      </dsp:txXfrm>
    </dsp:sp>
    <dsp:sp modelId="{414E58A6-4D65-4287-B935-3A1374FDB0A0}">
      <dsp:nvSpPr>
        <dsp:cNvPr id="0" name=""/>
        <dsp:cNvSpPr/>
      </dsp:nvSpPr>
      <dsp:spPr>
        <a:xfrm>
          <a:off x="2438633" y="3611626"/>
          <a:ext cx="1561392" cy="1561392"/>
        </a:xfrm>
        <a:prstGeom prst="ellipse">
          <a:avLst/>
        </a:prstGeom>
        <a:solidFill>
          <a:schemeClr val="accent3">
            <a:hueOff val="11518775"/>
            <a:satOff val="-52941"/>
            <a:lumOff val="1235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Managing</a:t>
          </a:r>
          <a:r>
            <a:rPr lang="en-GB" sz="1200" b="1" kern="1200" dirty="0"/>
            <a:t>  </a:t>
          </a:r>
          <a:r>
            <a:rPr lang="en-GB" sz="1200" b="1" kern="1200" dirty="0">
              <a:solidFill>
                <a:schemeClr val="tx1"/>
              </a:solidFill>
            </a:rPr>
            <a:t>general agent</a:t>
          </a:r>
        </a:p>
      </dsp:txBody>
      <dsp:txXfrm>
        <a:off x="2667294" y="3840287"/>
        <a:ext cx="1104070" cy="1104070"/>
      </dsp:txXfrm>
    </dsp:sp>
    <dsp:sp modelId="{DFA3271A-3A74-45C0-B09E-578989B683CF}">
      <dsp:nvSpPr>
        <dsp:cNvPr id="0" name=""/>
        <dsp:cNvSpPr/>
      </dsp:nvSpPr>
      <dsp:spPr>
        <a:xfrm rot="15120000">
          <a:off x="2652436" y="3024295"/>
          <a:ext cx="416010" cy="526969"/>
        </a:xfrm>
        <a:prstGeom prst="rightArrow">
          <a:avLst>
            <a:gd name="adj1" fmla="val 60000"/>
            <a:gd name="adj2" fmla="val 50000"/>
          </a:avLst>
        </a:prstGeom>
        <a:solidFill>
          <a:schemeClr val="accent3">
            <a:hueOff val="11518775"/>
            <a:satOff val="-52941"/>
            <a:lumOff val="1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2734121" y="3189036"/>
        <a:ext cx="291207" cy="316181"/>
      </dsp:txXfrm>
    </dsp:sp>
    <dsp:sp modelId="{F84076D3-1ABD-4B19-B881-40B7F4BA6912}">
      <dsp:nvSpPr>
        <dsp:cNvPr id="0" name=""/>
        <dsp:cNvSpPr/>
      </dsp:nvSpPr>
      <dsp:spPr>
        <a:xfrm>
          <a:off x="1713581" y="1380146"/>
          <a:ext cx="1561392" cy="1561392"/>
        </a:xfrm>
        <a:prstGeom prst="ellipse">
          <a:avLst/>
        </a:prstGeom>
        <a:solidFill>
          <a:schemeClr val="accent3">
            <a:hueOff val="15358367"/>
            <a:satOff val="-70588"/>
            <a:lumOff val="16471"/>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Insurer </a:t>
          </a:r>
        </a:p>
      </dsp:txBody>
      <dsp:txXfrm>
        <a:off x="1942242" y="1608807"/>
        <a:ext cx="1104070" cy="1104070"/>
      </dsp:txXfrm>
    </dsp:sp>
    <dsp:sp modelId="{1091B016-63B9-44C1-BFF8-A1C22A2B8598}">
      <dsp:nvSpPr>
        <dsp:cNvPr id="0" name=""/>
        <dsp:cNvSpPr/>
      </dsp:nvSpPr>
      <dsp:spPr>
        <a:xfrm rot="19440000">
          <a:off x="3225852" y="1214712"/>
          <a:ext cx="416010" cy="526969"/>
        </a:xfrm>
        <a:prstGeom prst="rightArrow">
          <a:avLst>
            <a:gd name="adj1" fmla="val 60000"/>
            <a:gd name="adj2" fmla="val 50000"/>
          </a:avLst>
        </a:prstGeom>
        <a:solidFill>
          <a:schemeClr val="accent3">
            <a:hueOff val="15358367"/>
            <a:satOff val="-70588"/>
            <a:lumOff val="1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3237770" y="1356785"/>
        <a:ext cx="291207" cy="31618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99904"/>
          </a:xfrm>
          <a:prstGeom prst="rect">
            <a:avLst/>
          </a:prstGeom>
        </p:spPr>
        <p:txBody>
          <a:bodyPr vert="horz" lIns="92199" tIns="46099" rIns="92199" bIns="46099" rtlCol="0"/>
          <a:lstStyle>
            <a:lvl1pPr algn="l">
              <a:defRPr sz="1200"/>
            </a:lvl1pPr>
          </a:lstStyle>
          <a:p>
            <a:endParaRPr lang="en-GB"/>
          </a:p>
        </p:txBody>
      </p:sp>
      <p:sp>
        <p:nvSpPr>
          <p:cNvPr id="3" name="Date Placeholder 2"/>
          <p:cNvSpPr>
            <a:spLocks noGrp="1"/>
          </p:cNvSpPr>
          <p:nvPr>
            <p:ph type="dt" sz="quarter" idx="1"/>
          </p:nvPr>
        </p:nvSpPr>
        <p:spPr>
          <a:xfrm>
            <a:off x="3889110" y="0"/>
            <a:ext cx="2975240" cy="499904"/>
          </a:xfrm>
          <a:prstGeom prst="rect">
            <a:avLst/>
          </a:prstGeom>
        </p:spPr>
        <p:txBody>
          <a:bodyPr vert="horz" lIns="92199" tIns="46099" rIns="92199" bIns="46099" rtlCol="0"/>
          <a:lstStyle>
            <a:lvl1pPr algn="r">
              <a:defRPr sz="1200"/>
            </a:lvl1pPr>
          </a:lstStyle>
          <a:p>
            <a:fld id="{39AEC5CF-3A1F-48EA-BF8F-8CA1586D6239}" type="datetimeFigureOut">
              <a:rPr lang="en-GB" smtClean="0"/>
              <a:t>14/08/2018</a:t>
            </a:fld>
            <a:endParaRPr lang="en-GB"/>
          </a:p>
        </p:txBody>
      </p:sp>
      <p:sp>
        <p:nvSpPr>
          <p:cNvPr id="4" name="Footer Placeholder 3"/>
          <p:cNvSpPr>
            <a:spLocks noGrp="1"/>
          </p:cNvSpPr>
          <p:nvPr>
            <p:ph type="ftr" sz="quarter" idx="2"/>
          </p:nvPr>
        </p:nvSpPr>
        <p:spPr>
          <a:xfrm>
            <a:off x="0" y="9496436"/>
            <a:ext cx="2975240" cy="499904"/>
          </a:xfrm>
          <a:prstGeom prst="rect">
            <a:avLst/>
          </a:prstGeom>
        </p:spPr>
        <p:txBody>
          <a:bodyPr vert="horz" lIns="92199" tIns="46099" rIns="92199" bIns="46099" rtlCol="0" anchor="b"/>
          <a:lstStyle>
            <a:lvl1pPr algn="l">
              <a:defRPr sz="1200"/>
            </a:lvl1pPr>
          </a:lstStyle>
          <a:p>
            <a:endParaRPr lang="en-GB"/>
          </a:p>
        </p:txBody>
      </p:sp>
      <p:sp>
        <p:nvSpPr>
          <p:cNvPr id="5" name="Slide Number Placeholder 4"/>
          <p:cNvSpPr>
            <a:spLocks noGrp="1"/>
          </p:cNvSpPr>
          <p:nvPr>
            <p:ph type="sldNum" sz="quarter" idx="3"/>
          </p:nvPr>
        </p:nvSpPr>
        <p:spPr>
          <a:xfrm>
            <a:off x="3889110" y="9496436"/>
            <a:ext cx="2975240" cy="499904"/>
          </a:xfrm>
          <a:prstGeom prst="rect">
            <a:avLst/>
          </a:prstGeom>
        </p:spPr>
        <p:txBody>
          <a:bodyPr vert="horz" lIns="92199" tIns="46099" rIns="92199" bIns="46099" rtlCol="0" anchor="b"/>
          <a:lstStyle>
            <a:lvl1pPr algn="r">
              <a:defRPr sz="1200"/>
            </a:lvl1pPr>
          </a:lstStyle>
          <a:p>
            <a:fld id="{37BEF96B-F1F9-4E6C-B06E-387819380962}" type="slidenum">
              <a:rPr lang="en-GB" smtClean="0"/>
              <a:t>‹#›</a:t>
            </a:fld>
            <a:endParaRPr lang="en-GB"/>
          </a:p>
        </p:txBody>
      </p:sp>
    </p:spTree>
    <p:extLst>
      <p:ext uri="{BB962C8B-B14F-4D97-AF65-F5344CB8AC3E}">
        <p14:creationId xmlns:p14="http://schemas.microsoft.com/office/powerpoint/2010/main" val="320847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99904"/>
          </a:xfrm>
          <a:prstGeom prst="rect">
            <a:avLst/>
          </a:prstGeom>
        </p:spPr>
        <p:txBody>
          <a:bodyPr vert="horz" lIns="92199" tIns="46099" rIns="92199" bIns="46099" rtlCol="0"/>
          <a:lstStyle>
            <a:lvl1pPr algn="l">
              <a:defRPr sz="1200"/>
            </a:lvl1pPr>
          </a:lstStyle>
          <a:p>
            <a:endParaRPr lang="en-GB"/>
          </a:p>
        </p:txBody>
      </p:sp>
      <p:sp>
        <p:nvSpPr>
          <p:cNvPr id="3" name="Date Placeholder 2"/>
          <p:cNvSpPr>
            <a:spLocks noGrp="1"/>
          </p:cNvSpPr>
          <p:nvPr>
            <p:ph type="dt" idx="1"/>
          </p:nvPr>
        </p:nvSpPr>
        <p:spPr>
          <a:xfrm>
            <a:off x="3889110" y="0"/>
            <a:ext cx="2975240" cy="499904"/>
          </a:xfrm>
          <a:prstGeom prst="rect">
            <a:avLst/>
          </a:prstGeom>
        </p:spPr>
        <p:txBody>
          <a:bodyPr vert="horz" lIns="92199" tIns="46099" rIns="92199" bIns="46099" rtlCol="0"/>
          <a:lstStyle>
            <a:lvl1pPr algn="r">
              <a:defRPr sz="1200"/>
            </a:lvl1pPr>
          </a:lstStyle>
          <a:p>
            <a:fld id="{9E51FCF4-C9BC-4303-A6C4-D89A662AB36C}" type="datetimeFigureOut">
              <a:rPr lang="en-GB" smtClean="0"/>
              <a:t>14/08/2018</a:t>
            </a:fld>
            <a:endParaRPr lang="en-GB"/>
          </a:p>
        </p:txBody>
      </p:sp>
      <p:sp>
        <p:nvSpPr>
          <p:cNvPr id="4" name="Slide Image Placeholder 3"/>
          <p:cNvSpPr>
            <a:spLocks noGrp="1" noRot="1" noChangeAspect="1"/>
          </p:cNvSpPr>
          <p:nvPr>
            <p:ph type="sldImg" idx="2"/>
          </p:nvPr>
        </p:nvSpPr>
        <p:spPr>
          <a:xfrm>
            <a:off x="933450" y="749300"/>
            <a:ext cx="4999038" cy="3749675"/>
          </a:xfrm>
          <a:prstGeom prst="rect">
            <a:avLst/>
          </a:prstGeom>
          <a:noFill/>
          <a:ln w="12700">
            <a:solidFill>
              <a:prstClr val="black"/>
            </a:solidFill>
          </a:ln>
        </p:spPr>
        <p:txBody>
          <a:bodyPr vert="horz" lIns="92199" tIns="46099" rIns="92199" bIns="46099" rtlCol="0" anchor="ctr"/>
          <a:lstStyle/>
          <a:p>
            <a:endParaRPr lang="en-GB"/>
          </a:p>
        </p:txBody>
      </p:sp>
      <p:sp>
        <p:nvSpPr>
          <p:cNvPr id="5" name="Notes Placeholder 4"/>
          <p:cNvSpPr>
            <a:spLocks noGrp="1"/>
          </p:cNvSpPr>
          <p:nvPr>
            <p:ph type="body" sz="quarter" idx="3"/>
          </p:nvPr>
        </p:nvSpPr>
        <p:spPr>
          <a:xfrm>
            <a:off x="686595" y="4749086"/>
            <a:ext cx="5492750" cy="4499134"/>
          </a:xfrm>
          <a:prstGeom prst="rect">
            <a:avLst/>
          </a:prstGeom>
        </p:spPr>
        <p:txBody>
          <a:bodyPr vert="horz" lIns="92199" tIns="46099" rIns="92199" bIns="4609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96436"/>
            <a:ext cx="2975240" cy="499904"/>
          </a:xfrm>
          <a:prstGeom prst="rect">
            <a:avLst/>
          </a:prstGeom>
        </p:spPr>
        <p:txBody>
          <a:bodyPr vert="horz" lIns="92199" tIns="46099" rIns="92199" bIns="46099" rtlCol="0" anchor="b"/>
          <a:lstStyle>
            <a:lvl1pPr algn="l">
              <a:defRPr sz="1200"/>
            </a:lvl1pPr>
          </a:lstStyle>
          <a:p>
            <a:endParaRPr lang="en-GB"/>
          </a:p>
        </p:txBody>
      </p:sp>
      <p:sp>
        <p:nvSpPr>
          <p:cNvPr id="7" name="Slide Number Placeholder 6"/>
          <p:cNvSpPr>
            <a:spLocks noGrp="1"/>
          </p:cNvSpPr>
          <p:nvPr>
            <p:ph type="sldNum" sz="quarter" idx="5"/>
          </p:nvPr>
        </p:nvSpPr>
        <p:spPr>
          <a:xfrm>
            <a:off x="3889110" y="9496436"/>
            <a:ext cx="2975240" cy="499904"/>
          </a:xfrm>
          <a:prstGeom prst="rect">
            <a:avLst/>
          </a:prstGeom>
        </p:spPr>
        <p:txBody>
          <a:bodyPr vert="horz" lIns="92199" tIns="46099" rIns="92199" bIns="46099" rtlCol="0" anchor="b"/>
          <a:lstStyle>
            <a:lvl1pPr algn="r">
              <a:defRPr sz="1200"/>
            </a:lvl1pPr>
          </a:lstStyle>
          <a:p>
            <a:fld id="{4A7B6647-5D35-42DF-BE07-38F079E543A1}" type="slidenum">
              <a:rPr lang="en-GB" smtClean="0"/>
              <a:t>‹#›</a:t>
            </a:fld>
            <a:endParaRPr lang="en-GB"/>
          </a:p>
        </p:txBody>
      </p:sp>
    </p:spTree>
    <p:extLst>
      <p:ext uri="{BB962C8B-B14F-4D97-AF65-F5344CB8AC3E}">
        <p14:creationId xmlns:p14="http://schemas.microsoft.com/office/powerpoint/2010/main" val="2686357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98EE0C0-1D92-424E-A945-A1C167562524}" type="slidenum">
              <a:rPr lang="en-GB" altLang="en-US" smtClean="0">
                <a:solidFill>
                  <a:srgbClr val="000000"/>
                </a:solidFill>
                <a:cs typeface="Arial" charset="0"/>
              </a:rPr>
              <a:pPr eaLnBrk="1" fontAlgn="base" hangingPunct="1">
                <a:spcBef>
                  <a:spcPct val="0"/>
                </a:spcBef>
                <a:spcAft>
                  <a:spcPct val="0"/>
                </a:spcAft>
              </a:pPr>
              <a:t>1</a:t>
            </a:fld>
            <a:endParaRPr lang="en-GB" altLang="en-US" dirty="0">
              <a:solidFill>
                <a:srgbClr val="000000"/>
              </a:solidFill>
              <a:cs typeface="Arial" charset="0"/>
            </a:endParaRPr>
          </a:p>
        </p:txBody>
      </p:sp>
    </p:spTree>
    <p:extLst>
      <p:ext uri="{BB962C8B-B14F-4D97-AF65-F5344CB8AC3E}">
        <p14:creationId xmlns:p14="http://schemas.microsoft.com/office/powerpoint/2010/main" val="1219959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11</a:t>
            </a:fld>
            <a:endParaRPr lang="en-GB" altLang="en-US" dirty="0">
              <a:solidFill>
                <a:srgbClr val="000000"/>
              </a:solidFill>
              <a:cs typeface="Arial" charset="0"/>
            </a:endParaRPr>
          </a:p>
        </p:txBody>
      </p:sp>
    </p:spTree>
    <p:extLst>
      <p:ext uri="{BB962C8B-B14F-4D97-AF65-F5344CB8AC3E}">
        <p14:creationId xmlns:p14="http://schemas.microsoft.com/office/powerpoint/2010/main" val="1288750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12</a:t>
            </a:fld>
            <a:endParaRPr lang="en-GB" altLang="en-US" dirty="0">
              <a:solidFill>
                <a:srgbClr val="000000"/>
              </a:solidFill>
              <a:cs typeface="Arial" charset="0"/>
            </a:endParaRPr>
          </a:p>
        </p:txBody>
      </p:sp>
    </p:spTree>
    <p:extLst>
      <p:ext uri="{BB962C8B-B14F-4D97-AF65-F5344CB8AC3E}">
        <p14:creationId xmlns:p14="http://schemas.microsoft.com/office/powerpoint/2010/main" val="1288750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13</a:t>
            </a:fld>
            <a:endParaRPr lang="en-GB" altLang="en-US" dirty="0">
              <a:solidFill>
                <a:srgbClr val="000000"/>
              </a:solidFill>
              <a:cs typeface="Arial" charset="0"/>
            </a:endParaRPr>
          </a:p>
        </p:txBody>
      </p:sp>
    </p:spTree>
    <p:extLst>
      <p:ext uri="{BB962C8B-B14F-4D97-AF65-F5344CB8AC3E}">
        <p14:creationId xmlns:p14="http://schemas.microsoft.com/office/powerpoint/2010/main" val="1288750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 number of ways you can do this. For instance in your terms of business you can say “Insurers pay us a commission which is a percentage of your premium  and in addition  we charge a policy set up fee of £30 and mid term adjustment fee of £25. We also charge £25 if you cancel your policy.</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83DDF45D-1C96-4DAA-9FCF-215BA1698C4F}" type="slidenum">
              <a:rPr lang="en-GB" smtClean="0"/>
              <a:pPr>
                <a:defRPr/>
              </a:pPr>
              <a:t>14</a:t>
            </a:fld>
            <a:endParaRPr lang="en-GB" dirty="0"/>
          </a:p>
        </p:txBody>
      </p:sp>
    </p:spTree>
    <p:extLst>
      <p:ext uri="{BB962C8B-B14F-4D97-AF65-F5344CB8AC3E}">
        <p14:creationId xmlns:p14="http://schemas.microsoft.com/office/powerpoint/2010/main" val="3850481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3DDF45D-1C96-4DAA-9FCF-215BA1698C4F}" type="slidenum">
              <a:rPr lang="en-GB" smtClean="0"/>
              <a:pPr>
                <a:defRPr/>
              </a:pPr>
              <a:t>15</a:t>
            </a:fld>
            <a:endParaRPr lang="en-GB" dirty="0"/>
          </a:p>
        </p:txBody>
      </p:sp>
    </p:spTree>
    <p:extLst>
      <p:ext uri="{BB962C8B-B14F-4D97-AF65-F5344CB8AC3E}">
        <p14:creationId xmlns:p14="http://schemas.microsoft.com/office/powerpoint/2010/main" val="2353881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16</a:t>
            </a:fld>
            <a:endParaRPr lang="en-GB" altLang="en-US" dirty="0">
              <a:solidFill>
                <a:srgbClr val="000000"/>
              </a:solidFill>
              <a:cs typeface="Arial" charset="0"/>
            </a:endParaRPr>
          </a:p>
        </p:txBody>
      </p:sp>
    </p:spTree>
    <p:extLst>
      <p:ext uri="{BB962C8B-B14F-4D97-AF65-F5344CB8AC3E}">
        <p14:creationId xmlns:p14="http://schemas.microsoft.com/office/powerpoint/2010/main" val="1928943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IPID</a:t>
            </a:r>
          </a:p>
          <a:p>
            <a:pPr eaLnBrk="1" hangingPunct="1">
              <a:spcBef>
                <a:spcPct val="0"/>
              </a:spcBef>
            </a:pPr>
            <a:r>
              <a:rPr lang="en-GB" altLang="en-US" dirty="0"/>
              <a:t>Disclosure of where commission comes from and whether sales staff receive bonuses</a:t>
            </a:r>
          </a:p>
          <a:p>
            <a:pPr eaLnBrk="1" hangingPunct="1">
              <a:spcBef>
                <a:spcPct val="0"/>
              </a:spcBef>
            </a:pPr>
            <a:r>
              <a:rPr lang="en-GB" altLang="en-US" dirty="0"/>
              <a:t>Conflicts of interest – whether acting for insurer or customer</a:t>
            </a:r>
          </a:p>
          <a:p>
            <a:pPr eaLnBrk="1" hangingPunct="1">
              <a:spcBef>
                <a:spcPct val="0"/>
              </a:spcBef>
            </a:pPr>
            <a:r>
              <a:rPr lang="en-GB" altLang="en-US" dirty="0"/>
              <a:t>Must always act in the best interests of the customer</a:t>
            </a:r>
          </a:p>
          <a:p>
            <a:pPr eaLnBrk="1" hangingPunct="1">
              <a:spcBef>
                <a:spcPct val="0"/>
              </a:spcBef>
            </a:pPr>
            <a:r>
              <a:rPr lang="en-GB" altLang="en-US" dirty="0"/>
              <a:t>Disclosure of whether advice or advice on a fair and personal recommendation</a:t>
            </a:r>
            <a:r>
              <a:rPr lang="en-GB" altLang="en-US" baseline="0" dirty="0"/>
              <a:t> – or no advice</a:t>
            </a:r>
          </a:p>
          <a:p>
            <a:pPr eaLnBrk="1" hangingPunct="1">
              <a:spcBef>
                <a:spcPct val="0"/>
              </a:spcBef>
            </a:pPr>
            <a:r>
              <a:rPr lang="en-GB" altLang="en-US" baseline="0" dirty="0"/>
              <a:t>Record keeping </a:t>
            </a:r>
          </a:p>
          <a:p>
            <a:pPr eaLnBrk="1" hangingPunct="1">
              <a:spcBef>
                <a:spcPct val="0"/>
              </a:spcBef>
            </a:pPr>
            <a:r>
              <a:rPr lang="en-GB" altLang="en-US" baseline="0" dirty="0"/>
              <a:t>“Good repute” may mean criminal record checks for all staff</a:t>
            </a:r>
          </a:p>
          <a:p>
            <a:pPr eaLnBrk="1" hangingPunct="1">
              <a:spcBef>
                <a:spcPct val="0"/>
              </a:spcBef>
            </a:pPr>
            <a:r>
              <a:rPr lang="en-GB" altLang="en-US" baseline="0" dirty="0"/>
              <a:t>Cross selling – where 2 products sold together and one is not insurance, one must be optional</a:t>
            </a:r>
          </a:p>
          <a:p>
            <a:pPr eaLnBrk="1" hangingPunct="1">
              <a:spcBef>
                <a:spcPct val="0"/>
              </a:spcBef>
            </a:pPr>
            <a:r>
              <a:rPr lang="en-GB" altLang="en-US" baseline="0" dirty="0"/>
              <a:t>Requirement to act always in the best interest of the customer and will include wholesalers who conclude contracts</a:t>
            </a:r>
          </a:p>
          <a:p>
            <a:pPr eaLnBrk="1" hangingPunct="1">
              <a:spcBef>
                <a:spcPct val="0"/>
              </a:spcBef>
            </a:pPr>
            <a:r>
              <a:rPr lang="en-GB" altLang="en-US" baseline="0" dirty="0"/>
              <a:t>Product governance rules including value for money and appropriate training for distributors</a:t>
            </a:r>
          </a:p>
          <a:p>
            <a:pPr>
              <a:spcBef>
                <a:spcPct val="0"/>
              </a:spcBef>
            </a:pPr>
            <a:r>
              <a:rPr lang="en-GB" altLang="en-US" baseline="0" dirty="0"/>
              <a:t>15 hours CPD</a:t>
            </a:r>
          </a:p>
          <a:p>
            <a:pPr>
              <a:spcBef>
                <a:spcPct val="0"/>
              </a:spcBef>
            </a:pPr>
            <a:r>
              <a:rPr lang="en-GB" altLang="en-US" baseline="0" dirty="0"/>
              <a:t>Marketing material must be identified as such</a:t>
            </a:r>
          </a:p>
          <a:p>
            <a:pPr eaLnBrk="1" hangingPunct="1">
              <a:spcBef>
                <a:spcPct val="0"/>
              </a:spcBef>
            </a:pPr>
            <a:r>
              <a:rPr lang="en-GB" altLang="en-US" baseline="0" dirty="0"/>
              <a:t>Changes on rules on introducers</a:t>
            </a:r>
          </a:p>
          <a:p>
            <a:pPr eaLnBrk="1" hangingPunct="1">
              <a:spcBef>
                <a:spcPct val="0"/>
              </a:spcBef>
            </a:pPr>
            <a:r>
              <a:rPr lang="en-GB" altLang="en-US" baseline="0" dirty="0"/>
              <a:t>Disclosure of names of all insurers where advice is not on a fair and personal analysis of the market</a:t>
            </a:r>
          </a:p>
          <a:p>
            <a:pPr defTabSz="921915">
              <a:spcBef>
                <a:spcPct val="0"/>
              </a:spcBef>
              <a:defRPr/>
            </a:pPr>
            <a:r>
              <a:rPr lang="en-GB" b="1" i="1" dirty="0"/>
              <a:t>PERG 5.16.2. says The MERE  provision of data and information on potential policyholders to insurance intermediaries, reinsurance intermediaries, insurance undertakings or reinsurance undertakings where the provider does not take any additional steps to assist in the conclusion of an insurance or reinsurance contract; </a:t>
            </a:r>
            <a:r>
              <a:rPr lang="en-GB" b="1" dirty="0"/>
              <a:t>does not  constitute insurance distribution. The FCA say (PERG 5.6.4C) it covers those situations  where a person provides EXISTING information they hold on potential policyholders ( for example their name and contact details) but does not extend to information they obtain from other means such as pre-purchase questioning. Can a broker get rid of its IARS? Each case is ;likely to be different. The easiest case is if an existing organisation had a membership list, it could pass it to a broker and receive payment without being an IAR. ( GDPR however means they would need specific informed consent and all that entails.</a:t>
            </a:r>
          </a:p>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17</a:t>
            </a:fld>
            <a:endParaRPr lang="en-GB" altLang="en-US" dirty="0">
              <a:solidFill>
                <a:srgbClr val="000000"/>
              </a:solidFill>
              <a:cs typeface="Arial" charset="0"/>
            </a:endParaRPr>
          </a:p>
        </p:txBody>
      </p:sp>
    </p:spTree>
    <p:extLst>
      <p:ext uri="{BB962C8B-B14F-4D97-AF65-F5344CB8AC3E}">
        <p14:creationId xmlns:p14="http://schemas.microsoft.com/office/powerpoint/2010/main" val="4103373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Check this out with mike as we are still waiting for clarity from  FCA on this </a:t>
            </a:r>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18</a:t>
            </a:fld>
            <a:endParaRPr lang="en-GB" altLang="en-US" dirty="0">
              <a:solidFill>
                <a:srgbClr val="000000"/>
              </a:solidFill>
              <a:cs typeface="Arial" charset="0"/>
            </a:endParaRPr>
          </a:p>
        </p:txBody>
      </p:sp>
    </p:spTree>
    <p:extLst>
      <p:ext uri="{BB962C8B-B14F-4D97-AF65-F5344CB8AC3E}">
        <p14:creationId xmlns:p14="http://schemas.microsoft.com/office/powerpoint/2010/main" val="4103373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The rules on Criminal and Financial record keeping requirement this will be in SYSC 28 ( when it exists)</a:t>
            </a:r>
          </a:p>
          <a:p>
            <a:pPr eaLnBrk="1" hangingPunct="1">
              <a:spcBef>
                <a:spcPct val="0"/>
              </a:spcBef>
            </a:pPr>
            <a:r>
              <a:rPr lang="en-GB" altLang="en-US" dirty="0"/>
              <a:t>Disclosure of where commission comes from and whether sales staff receive bonuses</a:t>
            </a:r>
          </a:p>
          <a:p>
            <a:pPr eaLnBrk="1" hangingPunct="1">
              <a:spcBef>
                <a:spcPct val="0"/>
              </a:spcBef>
            </a:pPr>
            <a:r>
              <a:rPr lang="en-GB" altLang="en-US" dirty="0"/>
              <a:t>Conflicts of interest – whether acting for insurer or customer</a:t>
            </a:r>
          </a:p>
          <a:p>
            <a:pPr eaLnBrk="1" hangingPunct="1">
              <a:spcBef>
                <a:spcPct val="0"/>
              </a:spcBef>
            </a:pPr>
            <a:r>
              <a:rPr lang="en-GB" altLang="en-US" dirty="0"/>
              <a:t>Must always act in the best interests of the customer</a:t>
            </a:r>
          </a:p>
          <a:p>
            <a:pPr eaLnBrk="1" hangingPunct="1">
              <a:spcBef>
                <a:spcPct val="0"/>
              </a:spcBef>
            </a:pPr>
            <a:r>
              <a:rPr lang="en-GB" altLang="en-US" dirty="0"/>
              <a:t>Disclosure of whether advice or advice on a fair and personal recommendation</a:t>
            </a:r>
            <a:r>
              <a:rPr lang="en-GB" altLang="en-US" baseline="0" dirty="0"/>
              <a:t> – or no advice</a:t>
            </a:r>
          </a:p>
          <a:p>
            <a:pPr eaLnBrk="1" hangingPunct="1">
              <a:spcBef>
                <a:spcPct val="0"/>
              </a:spcBef>
            </a:pPr>
            <a:r>
              <a:rPr lang="en-GB" altLang="en-US" baseline="0" dirty="0"/>
              <a:t>Record keeping </a:t>
            </a:r>
          </a:p>
          <a:p>
            <a:pPr eaLnBrk="1" hangingPunct="1">
              <a:spcBef>
                <a:spcPct val="0"/>
              </a:spcBef>
            </a:pPr>
            <a:r>
              <a:rPr lang="en-GB" altLang="en-US" baseline="0" dirty="0"/>
              <a:t>“Good repute” may mean criminal record checks for all staff</a:t>
            </a:r>
          </a:p>
          <a:p>
            <a:pPr eaLnBrk="1" hangingPunct="1">
              <a:spcBef>
                <a:spcPct val="0"/>
              </a:spcBef>
            </a:pPr>
            <a:r>
              <a:rPr lang="en-GB" altLang="en-US" baseline="0" dirty="0"/>
              <a:t>Cross selling – where 2 products sold together and one is not insurance, one must be optional</a:t>
            </a:r>
          </a:p>
          <a:p>
            <a:pPr eaLnBrk="1" hangingPunct="1">
              <a:spcBef>
                <a:spcPct val="0"/>
              </a:spcBef>
            </a:pPr>
            <a:r>
              <a:rPr lang="en-GB" altLang="en-US" baseline="0" dirty="0"/>
              <a:t>Requirement to act always in the best interest of the customer and will include wholesalers who conclude contracts</a:t>
            </a:r>
          </a:p>
          <a:p>
            <a:pPr eaLnBrk="1" hangingPunct="1">
              <a:spcBef>
                <a:spcPct val="0"/>
              </a:spcBef>
            </a:pPr>
            <a:r>
              <a:rPr lang="en-GB" altLang="en-US" baseline="0" dirty="0"/>
              <a:t>Product governance rules including value for money and appropriate training for distributors</a:t>
            </a:r>
          </a:p>
          <a:p>
            <a:pPr>
              <a:spcBef>
                <a:spcPct val="0"/>
              </a:spcBef>
            </a:pPr>
            <a:r>
              <a:rPr lang="en-GB" altLang="en-US" baseline="0" dirty="0"/>
              <a:t>15 hours CPD</a:t>
            </a:r>
          </a:p>
          <a:p>
            <a:pPr>
              <a:spcBef>
                <a:spcPct val="0"/>
              </a:spcBef>
            </a:pPr>
            <a:r>
              <a:rPr lang="en-GB" altLang="en-US" baseline="0" dirty="0"/>
              <a:t>Marketing material must be identified as such</a:t>
            </a:r>
          </a:p>
          <a:p>
            <a:pPr eaLnBrk="1" hangingPunct="1">
              <a:spcBef>
                <a:spcPct val="0"/>
              </a:spcBef>
            </a:pPr>
            <a:r>
              <a:rPr lang="en-GB" altLang="en-US" baseline="0" dirty="0"/>
              <a:t>Changes on rules on introducers</a:t>
            </a:r>
          </a:p>
          <a:p>
            <a:pPr eaLnBrk="1" hangingPunct="1">
              <a:spcBef>
                <a:spcPct val="0"/>
              </a:spcBef>
            </a:pPr>
            <a:r>
              <a:rPr lang="en-GB" altLang="en-US" baseline="0" dirty="0"/>
              <a:t>Disclosure of names of all insurers where advice is not on a fair and personal analysis of the market</a:t>
            </a:r>
          </a:p>
          <a:p>
            <a:pPr defTabSz="921915">
              <a:spcBef>
                <a:spcPct val="0"/>
              </a:spcBef>
              <a:defRPr/>
            </a:pPr>
            <a:r>
              <a:rPr lang="en-GB" b="1" i="1" dirty="0"/>
              <a:t>PERG 5.16.2. says The MERE  provision of data and information on potential policyholders to insurance intermediaries, reinsurance intermediaries, insurance undertakings or reinsurance undertakings where the provider does not take any additional steps to assist in the conclusion of an insurance or reinsurance contract; </a:t>
            </a:r>
            <a:r>
              <a:rPr lang="en-GB" b="1" dirty="0"/>
              <a:t>does not  constitute insurance distribution. The FCA say (PERG 5.6.4C) it covers those situations  where a person provides EXISTING information they hold on potential policyholders ( for example their name and contact details) but does not extend to information they obtain from other means such as pre-purchase questioning. Can a broker get rid of its IARS? Each case is ;likely to be different. The easiest case is if an existing organisation had a membership list, it could pass it to a broker and receive payment without being an IAR. ( GDPR however means they would need specific informed consent and all that entails.</a:t>
            </a:r>
          </a:p>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19</a:t>
            </a:fld>
            <a:endParaRPr lang="en-GB" altLang="en-US" dirty="0">
              <a:solidFill>
                <a:srgbClr val="000000"/>
              </a:solidFill>
              <a:cs typeface="Arial" charset="0"/>
            </a:endParaRPr>
          </a:p>
        </p:txBody>
      </p:sp>
    </p:spTree>
    <p:extLst>
      <p:ext uri="{BB962C8B-B14F-4D97-AF65-F5344CB8AC3E}">
        <p14:creationId xmlns:p14="http://schemas.microsoft.com/office/powerpoint/2010/main" val="3070974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20</a:t>
            </a:fld>
            <a:endParaRPr lang="en-GB" altLang="en-US" dirty="0">
              <a:solidFill>
                <a:srgbClr val="000000"/>
              </a:solidFill>
              <a:cs typeface="Arial" charset="0"/>
            </a:endParaRPr>
          </a:p>
        </p:txBody>
      </p:sp>
    </p:spTree>
    <p:extLst>
      <p:ext uri="{BB962C8B-B14F-4D97-AF65-F5344CB8AC3E}">
        <p14:creationId xmlns:p14="http://schemas.microsoft.com/office/powerpoint/2010/main" val="307097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B328D2-43F5-48EE-9A40-D174A202856A}" type="slidenum">
              <a:rPr lang="en-GB" smtClean="0"/>
              <a:pPr/>
              <a:t>3</a:t>
            </a:fld>
            <a:endParaRPr lang="en-GB" dirty="0"/>
          </a:p>
        </p:txBody>
      </p:sp>
    </p:spTree>
    <p:extLst>
      <p:ext uri="{BB962C8B-B14F-4D97-AF65-F5344CB8AC3E}">
        <p14:creationId xmlns:p14="http://schemas.microsoft.com/office/powerpoint/2010/main" val="3247062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21</a:t>
            </a:fld>
            <a:endParaRPr lang="en-GB" altLang="en-US" dirty="0">
              <a:solidFill>
                <a:srgbClr val="000000"/>
              </a:solidFill>
              <a:cs typeface="Arial" charset="0"/>
            </a:endParaRPr>
          </a:p>
        </p:txBody>
      </p:sp>
    </p:spTree>
    <p:extLst>
      <p:ext uri="{BB962C8B-B14F-4D97-AF65-F5344CB8AC3E}">
        <p14:creationId xmlns:p14="http://schemas.microsoft.com/office/powerpoint/2010/main" val="3070974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22</a:t>
            </a:fld>
            <a:endParaRPr lang="en-GB" altLang="en-US" dirty="0">
              <a:solidFill>
                <a:srgbClr val="000000"/>
              </a:solidFill>
              <a:cs typeface="Arial" charset="0"/>
            </a:endParaRPr>
          </a:p>
        </p:txBody>
      </p:sp>
    </p:spTree>
    <p:extLst>
      <p:ext uri="{BB962C8B-B14F-4D97-AF65-F5344CB8AC3E}">
        <p14:creationId xmlns:p14="http://schemas.microsoft.com/office/powerpoint/2010/main" val="3070974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The rules on Criminal and Financial record keeping requirement this will be in SYSC 28 ( when it exists)</a:t>
            </a:r>
          </a:p>
          <a:p>
            <a:pPr eaLnBrk="1" hangingPunct="1">
              <a:spcBef>
                <a:spcPct val="0"/>
              </a:spcBef>
            </a:pPr>
            <a:r>
              <a:rPr lang="en-GB" altLang="en-US" dirty="0"/>
              <a:t>Disclosure of where commission comes from and whether sales staff receive bonuses</a:t>
            </a:r>
          </a:p>
          <a:p>
            <a:pPr eaLnBrk="1" hangingPunct="1">
              <a:spcBef>
                <a:spcPct val="0"/>
              </a:spcBef>
            </a:pPr>
            <a:r>
              <a:rPr lang="en-GB" altLang="en-US" dirty="0"/>
              <a:t>Conflicts of interest – whether acting for insurer or customer</a:t>
            </a:r>
          </a:p>
          <a:p>
            <a:pPr eaLnBrk="1" hangingPunct="1">
              <a:spcBef>
                <a:spcPct val="0"/>
              </a:spcBef>
            </a:pPr>
            <a:r>
              <a:rPr lang="en-GB" altLang="en-US" dirty="0"/>
              <a:t>Must always act in the best interests of the customer</a:t>
            </a:r>
          </a:p>
          <a:p>
            <a:pPr eaLnBrk="1" hangingPunct="1">
              <a:spcBef>
                <a:spcPct val="0"/>
              </a:spcBef>
            </a:pPr>
            <a:r>
              <a:rPr lang="en-GB" altLang="en-US" dirty="0"/>
              <a:t>Disclosure of whether advice or advice on a fair and personal recommendation</a:t>
            </a:r>
            <a:r>
              <a:rPr lang="en-GB" altLang="en-US" baseline="0" dirty="0"/>
              <a:t> – or no advice</a:t>
            </a:r>
          </a:p>
          <a:p>
            <a:pPr eaLnBrk="1" hangingPunct="1">
              <a:spcBef>
                <a:spcPct val="0"/>
              </a:spcBef>
            </a:pPr>
            <a:r>
              <a:rPr lang="en-GB" altLang="en-US" baseline="0" dirty="0"/>
              <a:t>Record keeping </a:t>
            </a:r>
          </a:p>
          <a:p>
            <a:pPr eaLnBrk="1" hangingPunct="1">
              <a:spcBef>
                <a:spcPct val="0"/>
              </a:spcBef>
            </a:pPr>
            <a:r>
              <a:rPr lang="en-GB" altLang="en-US" baseline="0" dirty="0"/>
              <a:t>“Good repute” may mean criminal record checks for all staff</a:t>
            </a:r>
          </a:p>
          <a:p>
            <a:pPr eaLnBrk="1" hangingPunct="1">
              <a:spcBef>
                <a:spcPct val="0"/>
              </a:spcBef>
            </a:pPr>
            <a:r>
              <a:rPr lang="en-GB" altLang="en-US" baseline="0" dirty="0"/>
              <a:t>Cross selling – where 2 products sold together and one is not insurance, one must be optional</a:t>
            </a:r>
          </a:p>
          <a:p>
            <a:pPr eaLnBrk="1" hangingPunct="1">
              <a:spcBef>
                <a:spcPct val="0"/>
              </a:spcBef>
            </a:pPr>
            <a:r>
              <a:rPr lang="en-GB" altLang="en-US" baseline="0" dirty="0"/>
              <a:t>Requirement to act always in the best interest of the customer and will include wholesalers who conclude contracts</a:t>
            </a:r>
          </a:p>
          <a:p>
            <a:pPr eaLnBrk="1" hangingPunct="1">
              <a:spcBef>
                <a:spcPct val="0"/>
              </a:spcBef>
            </a:pPr>
            <a:r>
              <a:rPr lang="en-GB" altLang="en-US" baseline="0" dirty="0"/>
              <a:t>Product governance rules including value for money and appropriate training for distributors</a:t>
            </a:r>
          </a:p>
          <a:p>
            <a:pPr>
              <a:spcBef>
                <a:spcPct val="0"/>
              </a:spcBef>
            </a:pPr>
            <a:r>
              <a:rPr lang="en-GB" altLang="en-US" baseline="0" dirty="0"/>
              <a:t>15 hours CPD</a:t>
            </a:r>
          </a:p>
          <a:p>
            <a:pPr>
              <a:spcBef>
                <a:spcPct val="0"/>
              </a:spcBef>
            </a:pPr>
            <a:r>
              <a:rPr lang="en-GB" altLang="en-US" baseline="0" dirty="0"/>
              <a:t>Marketing material must be identified as such</a:t>
            </a:r>
          </a:p>
          <a:p>
            <a:pPr eaLnBrk="1" hangingPunct="1">
              <a:spcBef>
                <a:spcPct val="0"/>
              </a:spcBef>
            </a:pPr>
            <a:r>
              <a:rPr lang="en-GB" altLang="en-US" baseline="0" dirty="0"/>
              <a:t>Changes on rules on introducers</a:t>
            </a:r>
          </a:p>
          <a:p>
            <a:pPr eaLnBrk="1" hangingPunct="1">
              <a:spcBef>
                <a:spcPct val="0"/>
              </a:spcBef>
            </a:pPr>
            <a:r>
              <a:rPr lang="en-GB" altLang="en-US" baseline="0" dirty="0"/>
              <a:t>Disclosure of names of all insurers where advice is not on a fair and personal analysis of the market</a:t>
            </a:r>
          </a:p>
          <a:p>
            <a:pPr defTabSz="921915">
              <a:spcBef>
                <a:spcPct val="0"/>
              </a:spcBef>
              <a:defRPr/>
            </a:pPr>
            <a:r>
              <a:rPr lang="en-GB" b="1" i="1" dirty="0"/>
              <a:t>PERG 5.16.2. says The MERE  provision of data and information on potential policyholders to insurance intermediaries, reinsurance intermediaries, insurance undertakings or reinsurance undertakings where the provider does not take any additional steps to assist in the conclusion of an insurance or reinsurance contract; </a:t>
            </a:r>
            <a:r>
              <a:rPr lang="en-GB" b="1" dirty="0"/>
              <a:t>does not  constitute insurance distribution. The FCA say (PERG 5.6.4C) it covers those situations  where a person provides EXISTING information they hold on potential policyholders ( for example their name and contact details) but does not extend to information they obtain from other means such as pre-purchase questioning. Can a broker get rid of its IARS? Each case is ;likely to be different. The easiest case is if an existing organisation had a membership list, it could pass it to a broker and receive payment without being an IAR. ( GDPR however means they would need specific informed consent and all that entails.</a:t>
            </a:r>
          </a:p>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23</a:t>
            </a:fld>
            <a:endParaRPr lang="en-GB" altLang="en-US" dirty="0">
              <a:solidFill>
                <a:srgbClr val="000000"/>
              </a:solidFill>
              <a:cs typeface="Arial" charset="0"/>
            </a:endParaRPr>
          </a:p>
        </p:txBody>
      </p:sp>
    </p:spTree>
    <p:extLst>
      <p:ext uri="{BB962C8B-B14F-4D97-AF65-F5344CB8AC3E}">
        <p14:creationId xmlns:p14="http://schemas.microsoft.com/office/powerpoint/2010/main" val="3070974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24</a:t>
            </a:fld>
            <a:endParaRPr lang="en-GB" altLang="en-US" dirty="0">
              <a:solidFill>
                <a:srgbClr val="000000"/>
              </a:solidFill>
              <a:cs typeface="Arial" charset="0"/>
            </a:endParaRPr>
          </a:p>
        </p:txBody>
      </p:sp>
    </p:spTree>
    <p:extLst>
      <p:ext uri="{BB962C8B-B14F-4D97-AF65-F5344CB8AC3E}">
        <p14:creationId xmlns:p14="http://schemas.microsoft.com/office/powerpoint/2010/main" val="3070974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You might think this is already the case, but it isn’t. It is a wide ranging directive underpinned by the principle that the customer </a:t>
            </a:r>
          </a:p>
          <a:p>
            <a:pPr eaLnBrk="1" hangingPunct="1">
              <a:spcBef>
                <a:spcPct val="0"/>
              </a:spcBef>
            </a:pPr>
            <a:r>
              <a:rPr lang="en-GB" altLang="en-US" dirty="0"/>
              <a:t>(whether commercial or consumer </a:t>
            </a:r>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25</a:t>
            </a:fld>
            <a:endParaRPr lang="en-GB" altLang="en-US" dirty="0">
              <a:solidFill>
                <a:srgbClr val="000000"/>
              </a:solidFill>
              <a:cs typeface="Arial" charset="0"/>
            </a:endParaRPr>
          </a:p>
        </p:txBody>
      </p:sp>
    </p:spTree>
    <p:extLst>
      <p:ext uri="{BB962C8B-B14F-4D97-AF65-F5344CB8AC3E}">
        <p14:creationId xmlns:p14="http://schemas.microsoft.com/office/powerpoint/2010/main" val="3323750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26</a:t>
            </a:fld>
            <a:endParaRPr lang="en-GB" altLang="en-US" dirty="0">
              <a:solidFill>
                <a:srgbClr val="000000"/>
              </a:solidFill>
              <a:cs typeface="Arial" charset="0"/>
            </a:endParaRPr>
          </a:p>
        </p:txBody>
      </p:sp>
    </p:spTree>
    <p:extLst>
      <p:ext uri="{BB962C8B-B14F-4D97-AF65-F5344CB8AC3E}">
        <p14:creationId xmlns:p14="http://schemas.microsoft.com/office/powerpoint/2010/main" val="1777188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27</a:t>
            </a:fld>
            <a:endParaRPr lang="en-GB" altLang="en-US" dirty="0">
              <a:solidFill>
                <a:srgbClr val="000000"/>
              </a:solidFill>
              <a:cs typeface="Arial" charset="0"/>
            </a:endParaRPr>
          </a:p>
        </p:txBody>
      </p:sp>
    </p:spTree>
    <p:extLst>
      <p:ext uri="{BB962C8B-B14F-4D97-AF65-F5344CB8AC3E}">
        <p14:creationId xmlns:p14="http://schemas.microsoft.com/office/powerpoint/2010/main" val="453337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28</a:t>
            </a:fld>
            <a:endParaRPr lang="en-GB" altLang="en-US" dirty="0">
              <a:solidFill>
                <a:srgbClr val="000000"/>
              </a:solidFill>
              <a:cs typeface="Arial" charset="0"/>
            </a:endParaRPr>
          </a:p>
        </p:txBody>
      </p:sp>
    </p:spTree>
    <p:extLst>
      <p:ext uri="{BB962C8B-B14F-4D97-AF65-F5344CB8AC3E}">
        <p14:creationId xmlns:p14="http://schemas.microsoft.com/office/powerpoint/2010/main" val="3038000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29</a:t>
            </a:fld>
            <a:endParaRPr lang="en-GB" altLang="en-US" dirty="0">
              <a:solidFill>
                <a:srgbClr val="000000"/>
              </a:solidFill>
              <a:cs typeface="Arial" charset="0"/>
            </a:endParaRPr>
          </a:p>
        </p:txBody>
      </p:sp>
    </p:spTree>
    <p:extLst>
      <p:ext uri="{BB962C8B-B14F-4D97-AF65-F5344CB8AC3E}">
        <p14:creationId xmlns:p14="http://schemas.microsoft.com/office/powerpoint/2010/main" val="2182708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30</a:t>
            </a:fld>
            <a:endParaRPr lang="en-GB" altLang="en-US" dirty="0">
              <a:solidFill>
                <a:srgbClr val="000000"/>
              </a:solidFill>
              <a:cs typeface="Arial" charset="0"/>
            </a:endParaRPr>
          </a:p>
        </p:txBody>
      </p:sp>
    </p:spTree>
    <p:extLst>
      <p:ext uri="{BB962C8B-B14F-4D97-AF65-F5344CB8AC3E}">
        <p14:creationId xmlns:p14="http://schemas.microsoft.com/office/powerpoint/2010/main" val="803977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7B6647-5D35-42DF-BE07-38F079E543A1}" type="slidenum">
              <a:rPr lang="en-GB" smtClean="0"/>
              <a:t>4</a:t>
            </a:fld>
            <a:endParaRPr lang="en-GB"/>
          </a:p>
        </p:txBody>
      </p:sp>
    </p:spTree>
    <p:extLst>
      <p:ext uri="{BB962C8B-B14F-4D97-AF65-F5344CB8AC3E}">
        <p14:creationId xmlns:p14="http://schemas.microsoft.com/office/powerpoint/2010/main" val="294256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31</a:t>
            </a:fld>
            <a:endParaRPr lang="en-GB" altLang="en-US" dirty="0">
              <a:solidFill>
                <a:srgbClr val="000000"/>
              </a:solidFill>
              <a:cs typeface="Arial" charset="0"/>
            </a:endParaRPr>
          </a:p>
        </p:txBody>
      </p:sp>
    </p:spTree>
    <p:extLst>
      <p:ext uri="{BB962C8B-B14F-4D97-AF65-F5344CB8AC3E}">
        <p14:creationId xmlns:p14="http://schemas.microsoft.com/office/powerpoint/2010/main" val="42036630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3DDF45D-1C96-4DAA-9FCF-215BA1698C4F}" type="slidenum">
              <a:rPr lang="en-GB" smtClean="0"/>
              <a:pPr>
                <a:defRPr/>
              </a:pPr>
              <a:t>32</a:t>
            </a:fld>
            <a:endParaRPr lang="en-GB" dirty="0"/>
          </a:p>
        </p:txBody>
      </p:sp>
    </p:spTree>
    <p:extLst>
      <p:ext uri="{BB962C8B-B14F-4D97-AF65-F5344CB8AC3E}">
        <p14:creationId xmlns:p14="http://schemas.microsoft.com/office/powerpoint/2010/main" val="39646022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33</a:t>
            </a:fld>
            <a:endParaRPr lang="en-GB" altLang="en-US" dirty="0">
              <a:solidFill>
                <a:srgbClr val="000000"/>
              </a:solidFill>
              <a:cs typeface="Arial" charset="0"/>
            </a:endParaRPr>
          </a:p>
        </p:txBody>
      </p:sp>
    </p:spTree>
    <p:extLst>
      <p:ext uri="{BB962C8B-B14F-4D97-AF65-F5344CB8AC3E}">
        <p14:creationId xmlns:p14="http://schemas.microsoft.com/office/powerpoint/2010/main" val="9001908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34</a:t>
            </a:fld>
            <a:endParaRPr lang="en-GB" altLang="en-US" dirty="0">
              <a:solidFill>
                <a:srgbClr val="000000"/>
              </a:solidFill>
              <a:cs typeface="Arial" charset="0"/>
            </a:endParaRPr>
          </a:p>
        </p:txBody>
      </p:sp>
    </p:spTree>
    <p:extLst>
      <p:ext uri="{BB962C8B-B14F-4D97-AF65-F5344CB8AC3E}">
        <p14:creationId xmlns:p14="http://schemas.microsoft.com/office/powerpoint/2010/main" val="9560365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35</a:t>
            </a:fld>
            <a:endParaRPr lang="en-GB" altLang="en-US" dirty="0">
              <a:solidFill>
                <a:srgbClr val="000000"/>
              </a:solidFill>
              <a:cs typeface="Arial" charset="0"/>
            </a:endParaRPr>
          </a:p>
        </p:txBody>
      </p:sp>
    </p:spTree>
    <p:extLst>
      <p:ext uri="{BB962C8B-B14F-4D97-AF65-F5344CB8AC3E}">
        <p14:creationId xmlns:p14="http://schemas.microsoft.com/office/powerpoint/2010/main" val="22052450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36</a:t>
            </a:fld>
            <a:endParaRPr lang="en-GB" altLang="en-US" dirty="0">
              <a:solidFill>
                <a:srgbClr val="000000"/>
              </a:solidFill>
              <a:cs typeface="Arial" charset="0"/>
            </a:endParaRPr>
          </a:p>
        </p:txBody>
      </p:sp>
    </p:spTree>
    <p:extLst>
      <p:ext uri="{BB962C8B-B14F-4D97-AF65-F5344CB8AC3E}">
        <p14:creationId xmlns:p14="http://schemas.microsoft.com/office/powerpoint/2010/main" val="30087807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3DDF45D-1C96-4DAA-9FCF-215BA1698C4F}" type="slidenum">
              <a:rPr lang="en-GB" smtClean="0"/>
              <a:pPr>
                <a:defRPr/>
              </a:pPr>
              <a:t>37</a:t>
            </a:fld>
            <a:endParaRPr lang="en-GB" dirty="0"/>
          </a:p>
        </p:txBody>
      </p:sp>
    </p:spTree>
    <p:extLst>
      <p:ext uri="{BB962C8B-B14F-4D97-AF65-F5344CB8AC3E}">
        <p14:creationId xmlns:p14="http://schemas.microsoft.com/office/powerpoint/2010/main" val="4265169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3DDF45D-1C96-4DAA-9FCF-215BA1698C4F}" type="slidenum">
              <a:rPr lang="en-GB" smtClean="0"/>
              <a:pPr>
                <a:defRPr/>
              </a:pPr>
              <a:t>38</a:t>
            </a:fld>
            <a:endParaRPr lang="en-GB" dirty="0"/>
          </a:p>
        </p:txBody>
      </p:sp>
    </p:spTree>
    <p:extLst>
      <p:ext uri="{BB962C8B-B14F-4D97-AF65-F5344CB8AC3E}">
        <p14:creationId xmlns:p14="http://schemas.microsoft.com/office/powerpoint/2010/main" val="42651697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3DDF45D-1C96-4DAA-9FCF-215BA1698C4F}" type="slidenum">
              <a:rPr lang="en-GB" smtClean="0"/>
              <a:pPr>
                <a:defRPr/>
              </a:pPr>
              <a:t>39</a:t>
            </a:fld>
            <a:endParaRPr lang="en-GB" dirty="0"/>
          </a:p>
        </p:txBody>
      </p:sp>
    </p:spTree>
    <p:extLst>
      <p:ext uri="{BB962C8B-B14F-4D97-AF65-F5344CB8AC3E}">
        <p14:creationId xmlns:p14="http://schemas.microsoft.com/office/powerpoint/2010/main" val="42651697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3DDF45D-1C96-4DAA-9FCF-215BA1698C4F}" type="slidenum">
              <a:rPr lang="en-GB" smtClean="0"/>
              <a:pPr>
                <a:defRPr/>
              </a:pPr>
              <a:t>40</a:t>
            </a:fld>
            <a:endParaRPr lang="en-GB" dirty="0"/>
          </a:p>
        </p:txBody>
      </p:sp>
    </p:spTree>
    <p:extLst>
      <p:ext uri="{BB962C8B-B14F-4D97-AF65-F5344CB8AC3E}">
        <p14:creationId xmlns:p14="http://schemas.microsoft.com/office/powerpoint/2010/main" val="4265169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Why is the IDD important? </a:t>
            </a:r>
          </a:p>
          <a:p>
            <a:endParaRPr lang="en-GB" dirty="0"/>
          </a:p>
          <a:p>
            <a:pPr marL="228600" indent="-228600">
              <a:buFont typeface="+mj-lt"/>
              <a:buAutoNum type="arabicPeriod"/>
            </a:pPr>
            <a:r>
              <a:rPr lang="en-GB" dirty="0"/>
              <a:t>It introduces rules on the development and distribution of new insurance policies whereby policies have to be tested before launch, distributors receive suitable training material and the policies produce the intended results. Guidance  existed before  but now we will have rules. (RPPD) </a:t>
            </a:r>
            <a:br>
              <a:rPr lang="en-GB" dirty="0"/>
            </a:br>
            <a:endParaRPr lang="en-GB" dirty="0"/>
          </a:p>
          <a:p>
            <a:pPr marL="228600" indent="-228600">
              <a:buFont typeface="+mj-lt"/>
              <a:buAutoNum type="arabicPeriod"/>
            </a:pPr>
            <a:r>
              <a:rPr lang="en-GB" dirty="0"/>
              <a:t>Requirement for all in the chain to act honestly and professionally in the best interest of the customer.</a:t>
            </a:r>
          </a:p>
          <a:p>
            <a:pPr marL="228600" indent="-228600">
              <a:buFont typeface="+mj-lt"/>
              <a:buAutoNum type="arabicPeriod"/>
            </a:pPr>
            <a:endParaRPr lang="en-GB" dirty="0"/>
          </a:p>
          <a:p>
            <a:pPr marL="228600" indent="-228600">
              <a:buFont typeface="+mj-lt"/>
              <a:buAutoNum type="arabicPeriod"/>
            </a:pPr>
            <a:r>
              <a:rPr lang="en-GB" dirty="0"/>
              <a:t>Written conflicts of interest policy with annual report to the board</a:t>
            </a:r>
            <a:br>
              <a:rPr lang="en-GB" dirty="0"/>
            </a:br>
            <a:endParaRPr lang="en-GB" dirty="0"/>
          </a:p>
          <a:p>
            <a:pPr marL="228600" indent="-228600">
              <a:buFont typeface="+mj-lt"/>
              <a:buAutoNum type="arabicPeriod"/>
            </a:pPr>
            <a:r>
              <a:rPr lang="en-GB" dirty="0"/>
              <a:t>Change in the definition of advice</a:t>
            </a:r>
          </a:p>
        </p:txBody>
      </p:sp>
      <p:sp>
        <p:nvSpPr>
          <p:cNvPr id="4" name="Slide Number Placeholder 3"/>
          <p:cNvSpPr>
            <a:spLocks noGrp="1"/>
          </p:cNvSpPr>
          <p:nvPr>
            <p:ph type="sldNum" sz="quarter" idx="10"/>
          </p:nvPr>
        </p:nvSpPr>
        <p:spPr/>
        <p:txBody>
          <a:bodyPr/>
          <a:lstStyle/>
          <a:p>
            <a:fld id="{4A7B6647-5D35-42DF-BE07-38F079E543A1}" type="slidenum">
              <a:rPr lang="en-GB" smtClean="0"/>
              <a:t>5</a:t>
            </a:fld>
            <a:endParaRPr lang="en-GB"/>
          </a:p>
        </p:txBody>
      </p:sp>
    </p:spTree>
    <p:extLst>
      <p:ext uri="{BB962C8B-B14F-4D97-AF65-F5344CB8AC3E}">
        <p14:creationId xmlns:p14="http://schemas.microsoft.com/office/powerpoint/2010/main" val="3605016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B328D2-43F5-48EE-9A40-D174A202856A}" type="slidenum">
              <a:rPr lang="en-GB" smtClean="0"/>
              <a:pPr/>
              <a:t>41</a:t>
            </a:fld>
            <a:endParaRPr lang="en-GB" dirty="0"/>
          </a:p>
        </p:txBody>
      </p:sp>
    </p:spTree>
    <p:extLst>
      <p:ext uri="{BB962C8B-B14F-4D97-AF65-F5344CB8AC3E}">
        <p14:creationId xmlns:p14="http://schemas.microsoft.com/office/powerpoint/2010/main" val="32470625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3DDF45D-1C96-4DAA-9FCF-215BA1698C4F}" type="slidenum">
              <a:rPr lang="en-GB" smtClean="0"/>
              <a:pPr>
                <a:defRPr/>
              </a:pPr>
              <a:t>42</a:t>
            </a:fld>
            <a:endParaRPr lang="en-GB" dirty="0"/>
          </a:p>
        </p:txBody>
      </p:sp>
    </p:spTree>
    <p:extLst>
      <p:ext uri="{BB962C8B-B14F-4D97-AF65-F5344CB8AC3E}">
        <p14:creationId xmlns:p14="http://schemas.microsoft.com/office/powerpoint/2010/main" val="36219515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8EEABE4-D69E-4F29-BFFE-4885AC257731}" type="slidenum">
              <a:rPr lang="en-GB" smtClean="0"/>
              <a:pPr/>
              <a:t>43</a:t>
            </a:fld>
            <a:endParaRPr lang="en-GB" dirty="0"/>
          </a:p>
        </p:txBody>
      </p:sp>
    </p:spTree>
    <p:extLst>
      <p:ext uri="{BB962C8B-B14F-4D97-AF65-F5344CB8AC3E}">
        <p14:creationId xmlns:p14="http://schemas.microsoft.com/office/powerpoint/2010/main" val="3168166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7B6647-5D35-42DF-BE07-38F079E543A1}" type="slidenum">
              <a:rPr lang="en-GB" smtClean="0"/>
              <a:t>6</a:t>
            </a:fld>
            <a:endParaRPr lang="en-GB"/>
          </a:p>
        </p:txBody>
      </p:sp>
    </p:spTree>
    <p:extLst>
      <p:ext uri="{BB962C8B-B14F-4D97-AF65-F5344CB8AC3E}">
        <p14:creationId xmlns:p14="http://schemas.microsoft.com/office/powerpoint/2010/main" val="294256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7B6647-5D35-42DF-BE07-38F079E543A1}" type="slidenum">
              <a:rPr lang="en-GB" smtClean="0"/>
              <a:t>7</a:t>
            </a:fld>
            <a:endParaRPr lang="en-GB"/>
          </a:p>
        </p:txBody>
      </p:sp>
    </p:spTree>
    <p:extLst>
      <p:ext uri="{BB962C8B-B14F-4D97-AF65-F5344CB8AC3E}">
        <p14:creationId xmlns:p14="http://schemas.microsoft.com/office/powerpoint/2010/main" val="2363972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emphasises how many people can be in the chain</a:t>
            </a:r>
          </a:p>
          <a:p>
            <a:r>
              <a:rPr lang="en-GB" dirty="0"/>
              <a:t>Some time there are sub brokers as well </a:t>
            </a:r>
          </a:p>
          <a:p>
            <a:r>
              <a:rPr lang="en-GB" dirty="0"/>
              <a:t>By the time the policy holder gets the policy form the Insurer there are quite a few mouths to feed </a:t>
            </a:r>
          </a:p>
        </p:txBody>
      </p:sp>
      <p:sp>
        <p:nvSpPr>
          <p:cNvPr id="4" name="Slide Number Placeholder 3"/>
          <p:cNvSpPr>
            <a:spLocks noGrp="1"/>
          </p:cNvSpPr>
          <p:nvPr>
            <p:ph type="sldNum" sz="quarter" idx="10"/>
          </p:nvPr>
        </p:nvSpPr>
        <p:spPr/>
        <p:txBody>
          <a:bodyPr/>
          <a:lstStyle/>
          <a:p>
            <a:fld id="{4A7B6647-5D35-42DF-BE07-38F079E543A1}" type="slidenum">
              <a:rPr lang="en-GB" smtClean="0"/>
              <a:t>8</a:t>
            </a:fld>
            <a:endParaRPr lang="en-GB"/>
          </a:p>
        </p:txBody>
      </p:sp>
    </p:spTree>
    <p:extLst>
      <p:ext uri="{BB962C8B-B14F-4D97-AF65-F5344CB8AC3E}">
        <p14:creationId xmlns:p14="http://schemas.microsoft.com/office/powerpoint/2010/main" val="60099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Applies to all.</a:t>
            </a:r>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9</a:t>
            </a:fld>
            <a:endParaRPr lang="en-GB" altLang="en-US" dirty="0">
              <a:solidFill>
                <a:srgbClr val="000000"/>
              </a:solidFill>
              <a:cs typeface="Arial" charset="0"/>
            </a:endParaRPr>
          </a:p>
        </p:txBody>
      </p:sp>
    </p:spTree>
    <p:extLst>
      <p:ext uri="{BB962C8B-B14F-4D97-AF65-F5344CB8AC3E}">
        <p14:creationId xmlns:p14="http://schemas.microsoft.com/office/powerpoint/2010/main" val="401347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IPID</a:t>
            </a:r>
          </a:p>
          <a:p>
            <a:pPr eaLnBrk="1" hangingPunct="1">
              <a:spcBef>
                <a:spcPct val="0"/>
              </a:spcBef>
            </a:pPr>
            <a:r>
              <a:rPr lang="en-GB" altLang="en-US" dirty="0"/>
              <a:t>Disclosure of where commission comes from and whether insurance company sales staff receive bonuses</a:t>
            </a:r>
          </a:p>
          <a:p>
            <a:pPr eaLnBrk="1" hangingPunct="1">
              <a:spcBef>
                <a:spcPct val="0"/>
              </a:spcBef>
            </a:pPr>
            <a:r>
              <a:rPr lang="en-GB" altLang="en-US" dirty="0"/>
              <a:t>Conflicts of interest – whether acting for insurer or customer</a:t>
            </a:r>
          </a:p>
          <a:p>
            <a:pPr eaLnBrk="1" hangingPunct="1">
              <a:spcBef>
                <a:spcPct val="0"/>
              </a:spcBef>
            </a:pPr>
            <a:r>
              <a:rPr lang="en-GB" altLang="en-US" dirty="0"/>
              <a:t>Must always act in the best interests of the customer</a:t>
            </a:r>
          </a:p>
          <a:p>
            <a:pPr eaLnBrk="1" hangingPunct="1">
              <a:spcBef>
                <a:spcPct val="0"/>
              </a:spcBef>
            </a:pPr>
            <a:r>
              <a:rPr lang="en-GB" altLang="en-US" dirty="0"/>
              <a:t>Disclosure of whether advice or advice on a fair and personal recommendation</a:t>
            </a:r>
            <a:r>
              <a:rPr lang="en-GB" altLang="en-US" baseline="0" dirty="0"/>
              <a:t> – or no advice</a:t>
            </a:r>
          </a:p>
          <a:p>
            <a:pPr eaLnBrk="1" hangingPunct="1">
              <a:spcBef>
                <a:spcPct val="0"/>
              </a:spcBef>
            </a:pPr>
            <a:r>
              <a:rPr lang="en-GB" altLang="en-US" baseline="0" dirty="0"/>
              <a:t>Record keeping </a:t>
            </a:r>
          </a:p>
          <a:p>
            <a:pPr eaLnBrk="1" hangingPunct="1">
              <a:spcBef>
                <a:spcPct val="0"/>
              </a:spcBef>
            </a:pPr>
            <a:r>
              <a:rPr lang="en-GB" altLang="en-US" baseline="0" dirty="0"/>
              <a:t>“Good repute” may mean criminal record checks for all staff</a:t>
            </a:r>
          </a:p>
          <a:p>
            <a:pPr eaLnBrk="1" hangingPunct="1">
              <a:spcBef>
                <a:spcPct val="0"/>
              </a:spcBef>
            </a:pPr>
            <a:r>
              <a:rPr lang="en-GB" altLang="en-US" baseline="0" dirty="0"/>
              <a:t>Cross selling – where 2 products sold together and one is not insurance, one must be optional</a:t>
            </a:r>
          </a:p>
          <a:p>
            <a:pPr eaLnBrk="1" hangingPunct="1">
              <a:spcBef>
                <a:spcPct val="0"/>
              </a:spcBef>
            </a:pPr>
            <a:r>
              <a:rPr lang="en-GB" altLang="en-US" baseline="0" dirty="0"/>
              <a:t>Requirement to act always in the best interest of the customer and will include wholesalers who conclude contracts</a:t>
            </a:r>
          </a:p>
          <a:p>
            <a:pPr eaLnBrk="1" hangingPunct="1">
              <a:spcBef>
                <a:spcPct val="0"/>
              </a:spcBef>
            </a:pPr>
            <a:r>
              <a:rPr lang="en-GB" altLang="en-US" baseline="0" dirty="0"/>
              <a:t>Product governance rules including value for money and appropriate training for distributors</a:t>
            </a:r>
          </a:p>
          <a:p>
            <a:pPr>
              <a:spcBef>
                <a:spcPct val="0"/>
              </a:spcBef>
            </a:pPr>
            <a:r>
              <a:rPr lang="en-GB" altLang="en-US" baseline="0" dirty="0"/>
              <a:t>15 hours CPD</a:t>
            </a:r>
          </a:p>
          <a:p>
            <a:pPr>
              <a:spcBef>
                <a:spcPct val="0"/>
              </a:spcBef>
            </a:pPr>
            <a:r>
              <a:rPr lang="en-GB" altLang="en-US" baseline="0" dirty="0"/>
              <a:t>Marketing material must be identified as such</a:t>
            </a:r>
          </a:p>
          <a:p>
            <a:pPr eaLnBrk="1" hangingPunct="1">
              <a:spcBef>
                <a:spcPct val="0"/>
              </a:spcBef>
            </a:pPr>
            <a:r>
              <a:rPr lang="en-GB" altLang="en-US" baseline="0" dirty="0"/>
              <a:t>Changes on rules on introducers</a:t>
            </a:r>
          </a:p>
          <a:p>
            <a:pPr eaLnBrk="1" hangingPunct="1">
              <a:spcBef>
                <a:spcPct val="0"/>
              </a:spcBef>
            </a:pPr>
            <a:r>
              <a:rPr lang="en-GB" altLang="en-US" baseline="0" dirty="0"/>
              <a:t>Disclosure of names of all insurers where advice is not on a fair and personal analysis of the market</a:t>
            </a:r>
          </a:p>
          <a:p>
            <a:pPr defTabSz="921915">
              <a:spcBef>
                <a:spcPct val="0"/>
              </a:spcBef>
              <a:defRPr/>
            </a:pPr>
            <a:r>
              <a:rPr lang="en-GB" b="1" i="1" dirty="0"/>
              <a:t>PERG 5.16.2. says The MERE  provision of data and information on potential policyholders to insurance intermediaries, reinsurance intermediaries, insurance undertakings or reinsurance undertakings where the provider does not take any additional steps to assist in the conclusion of an insurance or reinsurance contract; </a:t>
            </a:r>
            <a:r>
              <a:rPr lang="en-GB" b="1" dirty="0"/>
              <a:t>does not  constitute insurance distribution. The FCA say (PERG 5.6.4C) it covers those situations  where a person provides EXISTING information they hold on potential policyholders ( for example their name and contact details) but does not extend to information they obtain from other means such as pre-purchase questioning. Can a broker get rid of its IARS? Each case is ;likely to be different. The easiest case is if an existing organisation had a membership list, it could pass it to a broker and receive payment without being an IAR. ( GDPR however means they would need specific informed consent and all that entails.</a:t>
            </a:r>
          </a:p>
          <a:p>
            <a:pPr eaLnBrk="1" hangingPunct="1">
              <a:spcBef>
                <a:spcPct val="0"/>
              </a:spcBef>
            </a:pPr>
            <a:endParaRPr lang="en-GB"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473" indent="-289028" eaLnBrk="0" hangingPunct="0">
              <a:spcBef>
                <a:spcPct val="30000"/>
              </a:spcBef>
              <a:defRPr sz="1200">
                <a:solidFill>
                  <a:schemeClr val="tx1"/>
                </a:solidFill>
                <a:latin typeface="Calibri" pitchFamily="34" charset="0"/>
              </a:defRPr>
            </a:lvl2pPr>
            <a:lvl3pPr marL="1156112" indent="-231222" eaLnBrk="0" hangingPunct="0">
              <a:spcBef>
                <a:spcPct val="30000"/>
              </a:spcBef>
              <a:defRPr sz="1200">
                <a:solidFill>
                  <a:schemeClr val="tx1"/>
                </a:solidFill>
                <a:latin typeface="Calibri" pitchFamily="34" charset="0"/>
              </a:defRPr>
            </a:lvl3pPr>
            <a:lvl4pPr marL="1618556" indent="-231222" eaLnBrk="0" hangingPunct="0">
              <a:spcBef>
                <a:spcPct val="30000"/>
              </a:spcBef>
              <a:defRPr sz="1200">
                <a:solidFill>
                  <a:schemeClr val="tx1"/>
                </a:solidFill>
                <a:latin typeface="Calibri" pitchFamily="34" charset="0"/>
              </a:defRPr>
            </a:lvl4pPr>
            <a:lvl5pPr marL="2081001" indent="-231222" eaLnBrk="0" hangingPunct="0">
              <a:spcBef>
                <a:spcPct val="30000"/>
              </a:spcBef>
              <a:defRPr sz="1200">
                <a:solidFill>
                  <a:schemeClr val="tx1"/>
                </a:solidFill>
                <a:latin typeface="Calibri" pitchFamily="34" charset="0"/>
              </a:defRPr>
            </a:lvl5pPr>
            <a:lvl6pPr marL="2543446" indent="-231222" eaLnBrk="0" fontAlgn="base" hangingPunct="0">
              <a:spcBef>
                <a:spcPct val="30000"/>
              </a:spcBef>
              <a:spcAft>
                <a:spcPct val="0"/>
              </a:spcAft>
              <a:defRPr sz="1200">
                <a:solidFill>
                  <a:schemeClr val="tx1"/>
                </a:solidFill>
                <a:latin typeface="Calibri" pitchFamily="34" charset="0"/>
              </a:defRPr>
            </a:lvl6pPr>
            <a:lvl7pPr marL="3005891" indent="-231222" eaLnBrk="0" fontAlgn="base" hangingPunct="0">
              <a:spcBef>
                <a:spcPct val="30000"/>
              </a:spcBef>
              <a:spcAft>
                <a:spcPct val="0"/>
              </a:spcAft>
              <a:defRPr sz="1200">
                <a:solidFill>
                  <a:schemeClr val="tx1"/>
                </a:solidFill>
                <a:latin typeface="Calibri" pitchFamily="34" charset="0"/>
              </a:defRPr>
            </a:lvl7pPr>
            <a:lvl8pPr marL="3468335" indent="-231222" eaLnBrk="0" fontAlgn="base" hangingPunct="0">
              <a:spcBef>
                <a:spcPct val="30000"/>
              </a:spcBef>
              <a:spcAft>
                <a:spcPct val="0"/>
              </a:spcAft>
              <a:defRPr sz="1200">
                <a:solidFill>
                  <a:schemeClr val="tx1"/>
                </a:solidFill>
                <a:latin typeface="Calibri" pitchFamily="34" charset="0"/>
              </a:defRPr>
            </a:lvl8pPr>
            <a:lvl9pPr marL="3930780" indent="-23122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2E5D9D6-564B-40A3-B4B7-584CCEDFADA7}" type="slidenum">
              <a:rPr lang="en-GB" altLang="en-US" smtClean="0">
                <a:solidFill>
                  <a:srgbClr val="000000"/>
                </a:solidFill>
                <a:cs typeface="Arial" charset="0"/>
              </a:rPr>
              <a:pPr eaLnBrk="1" fontAlgn="base" hangingPunct="1">
                <a:spcBef>
                  <a:spcPct val="0"/>
                </a:spcBef>
                <a:spcAft>
                  <a:spcPct val="0"/>
                </a:spcAft>
              </a:pPr>
              <a:t>10</a:t>
            </a:fld>
            <a:endParaRPr lang="en-GB" altLang="en-US" dirty="0">
              <a:solidFill>
                <a:srgbClr val="000000"/>
              </a:solidFill>
              <a:cs typeface="Arial" charset="0"/>
            </a:endParaRPr>
          </a:p>
        </p:txBody>
      </p:sp>
    </p:spTree>
    <p:extLst>
      <p:ext uri="{BB962C8B-B14F-4D97-AF65-F5344CB8AC3E}">
        <p14:creationId xmlns:p14="http://schemas.microsoft.com/office/powerpoint/2010/main" val="199653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E5EA8D1-37C7-4AA5-BF54-1A6AA9D642F0}" type="datetimeFigureOut">
              <a:rPr lang="en-GB" smtClean="0"/>
              <a:t>14/08/2018</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2C6C5A6-E86D-4300-A6CD-03E7CCDF6430}"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5EA8D1-37C7-4AA5-BF54-1A6AA9D642F0}" type="datetimeFigureOut">
              <a:rPr lang="en-GB" smtClean="0"/>
              <a:t>14/08/2018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C6C5A6-E86D-4300-A6CD-03E7CCDF643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5EA8D1-37C7-4AA5-BF54-1A6AA9D642F0}" type="datetimeFigureOut">
              <a:rPr lang="en-GB" smtClean="0"/>
              <a:t>14/08/2018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C6C5A6-E86D-4300-A6CD-03E7CCDF6430}"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5EA8D1-37C7-4AA5-BF54-1A6AA9D642F0}" type="datetimeFigureOut">
              <a:rPr lang="en-GB" smtClean="0"/>
              <a:t>14/08/2018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C6C5A6-E86D-4300-A6CD-03E7CCDF6430}" type="slidenum">
              <a:rPr lang="en-GB" smtClean="0"/>
              <a:t>‹#›</a:t>
            </a:fld>
            <a:endParaRPr lang="en-GB"/>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E5EA8D1-37C7-4AA5-BF54-1A6AA9D642F0}" type="datetimeFigureOut">
              <a:rPr lang="en-GB" smtClean="0"/>
              <a:t>14/08/2018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C6C5A6-E86D-4300-A6CD-03E7CCDF6430}"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E5EA8D1-37C7-4AA5-BF54-1A6AA9D642F0}" type="datetimeFigureOut">
              <a:rPr lang="en-GB" smtClean="0"/>
              <a:t>14/08/2018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C6C5A6-E86D-4300-A6CD-03E7CCDF6430}" type="slidenum">
              <a:rPr lang="en-GB" smtClean="0"/>
              <a:t>‹#›</a:t>
            </a:fld>
            <a:endParaRPr lang="en-GB"/>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E5EA8D1-37C7-4AA5-BF54-1A6AA9D642F0}" type="datetimeFigureOut">
              <a:rPr lang="en-GB" smtClean="0"/>
              <a:t>14/08/2018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C6C5A6-E86D-4300-A6CD-03E7CCDF6430}"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E5EA8D1-37C7-4AA5-BF54-1A6AA9D642F0}" type="datetimeFigureOut">
              <a:rPr lang="en-GB" smtClean="0"/>
              <a:t>14/08/2018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C6C5A6-E86D-4300-A6CD-03E7CCDF6430}" type="slidenum">
              <a:rPr lang="en-GB" smtClean="0"/>
              <a:t>‹#›</a:t>
            </a:fld>
            <a:endParaRPr lang="en-GB"/>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EA8D1-37C7-4AA5-BF54-1A6AA9D642F0}" type="datetimeFigureOut">
              <a:rPr lang="en-GB" smtClean="0"/>
              <a:t>14/08/2018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C6C5A6-E86D-4300-A6CD-03E7CCDF643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3E5EA8D1-37C7-4AA5-BF54-1A6AA9D642F0}" type="datetimeFigureOut">
              <a:rPr lang="en-GB" smtClean="0"/>
              <a:t>14/08/2018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C6C5A6-E86D-4300-A6CD-03E7CCDF6430}"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E5EA8D1-37C7-4AA5-BF54-1A6AA9D642F0}" type="datetimeFigureOut">
              <a:rPr lang="en-GB" smtClean="0"/>
              <a:t>14/08/2018</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2C6C5A6-E86D-4300-A6CD-03E7CCDF6430}"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E5EA8D1-37C7-4AA5-BF54-1A6AA9D642F0}" type="datetimeFigureOut">
              <a:rPr lang="en-GB" smtClean="0"/>
              <a:t>14/08/2018</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2C6C5A6-E86D-4300-A6CD-03E7CCDF6430}"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2693987"/>
            <a:ext cx="6980312" cy="1470025"/>
          </a:xfrm>
        </p:spPr>
        <p:txBody>
          <a:bodyPr>
            <a:normAutofit fontScale="90000"/>
          </a:bodyPr>
          <a:lstStyle/>
          <a:p>
            <a:pPr eaLnBrk="1" fontAlgn="auto" hangingPunct="1">
              <a:spcAft>
                <a:spcPts val="0"/>
              </a:spcAft>
              <a:defRPr/>
            </a:pPr>
            <a:br>
              <a:rPr lang="en-GB" dirty="0">
                <a:solidFill>
                  <a:srgbClr val="401B5B"/>
                </a:solidFill>
              </a:rPr>
            </a:br>
            <a:r>
              <a:rPr lang="en-GB" dirty="0">
                <a:solidFill>
                  <a:srgbClr val="401B5B"/>
                </a:solidFill>
              </a:rPr>
              <a:t> </a:t>
            </a:r>
            <a:br>
              <a:rPr lang="en-GB" dirty="0">
                <a:solidFill>
                  <a:srgbClr val="401B5B"/>
                </a:solidFill>
              </a:rPr>
            </a:br>
            <a:r>
              <a:rPr lang="en-GB" dirty="0">
                <a:solidFill>
                  <a:srgbClr val="401B5B"/>
                </a:solidFill>
              </a:rPr>
              <a:t> </a:t>
            </a:r>
            <a:r>
              <a:rPr lang="en-GB" sz="4900" dirty="0">
                <a:solidFill>
                  <a:srgbClr val="401B5B"/>
                </a:solidFill>
                <a:latin typeface="Arial" panose="020B0604020202020204" pitchFamily="34" charset="0"/>
                <a:cs typeface="Arial" panose="020B0604020202020204" pitchFamily="34" charset="0"/>
              </a:rPr>
              <a:t>Insurance Distribution Directive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8"/>
            <a:ext cx="1725613"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1489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556792"/>
            <a:ext cx="8229600" cy="4525963"/>
          </a:xfrm>
        </p:spPr>
        <p:txBody>
          <a:bodyPr>
            <a:normAutofit/>
          </a:bodyPr>
          <a:lstStyle/>
          <a:p>
            <a:pPr marL="0" lvl="0" indent="0">
              <a:lnSpc>
                <a:spcPct val="130000"/>
              </a:lnSpc>
              <a:spcBef>
                <a:spcPts val="600"/>
              </a:spcBef>
              <a:spcAft>
                <a:spcPts val="600"/>
              </a:spcAft>
              <a:buNone/>
            </a:pPr>
            <a:r>
              <a:rPr lang="en-GB" sz="2400" b="1" dirty="0">
                <a:latin typeface="Arial" panose="020B0604020202020204" pitchFamily="34" charset="0"/>
                <a:cs typeface="Arial" panose="020B0604020202020204" pitchFamily="34" charset="0"/>
              </a:rPr>
              <a:t>There is a lot for firms to do</a:t>
            </a:r>
          </a:p>
          <a:p>
            <a:pPr marL="0" lvl="0" indent="0">
              <a:lnSpc>
                <a:spcPct val="130000"/>
              </a:lnSpc>
              <a:spcBef>
                <a:spcPts val="600"/>
              </a:spcBef>
              <a:spcAft>
                <a:spcPts val="600"/>
              </a:spcAft>
              <a:buNone/>
            </a:pPr>
            <a:r>
              <a:rPr lang="en-GB" sz="2400" dirty="0">
                <a:latin typeface="Arial" panose="020B0604020202020204" pitchFamily="34" charset="0"/>
                <a:cs typeface="Arial" panose="020B0604020202020204" pitchFamily="34" charset="0"/>
              </a:rPr>
              <a:t> </a:t>
            </a: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pic>
        <p:nvPicPr>
          <p:cNvPr id="4" name="Picture 5" descr="ID# 18337 - Figure Juggling World - Presentation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1856" y="4972167"/>
            <a:ext cx="1921396" cy="1921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077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109537" lvl="0" indent="0">
              <a:spcBef>
                <a:spcPts val="600"/>
              </a:spcBef>
              <a:spcAft>
                <a:spcPts val="600"/>
              </a:spcAft>
              <a:buNone/>
            </a:pPr>
            <a:r>
              <a:rPr lang="en-GB" sz="2400" b="1" dirty="0">
                <a:latin typeface="Arial" panose="020B0604020202020204" pitchFamily="34" charset="0"/>
                <a:cs typeface="Arial" panose="020B0604020202020204" pitchFamily="34" charset="0"/>
              </a:rPr>
              <a:t>Changes to disclosure – Terms of Business and scripts for Commercial AND Consumer Customers</a:t>
            </a:r>
          </a:p>
          <a:p>
            <a:pPr>
              <a:spcBef>
                <a:spcPts val="600"/>
              </a:spcBef>
              <a:spcAft>
                <a:spcPts val="600"/>
              </a:spcAft>
            </a:pPr>
            <a:r>
              <a:rPr lang="en-GB" sz="2400" dirty="0">
                <a:latin typeface="Arial" panose="020B0604020202020204" pitchFamily="34" charset="0"/>
                <a:cs typeface="Arial" panose="020B0604020202020204" pitchFamily="34" charset="0"/>
              </a:rPr>
              <a:t>You must disclose the source(s) of your income</a:t>
            </a:r>
          </a:p>
          <a:p>
            <a:pPr>
              <a:spcBef>
                <a:spcPts val="600"/>
              </a:spcBef>
              <a:spcAft>
                <a:spcPts val="600"/>
              </a:spcAft>
            </a:pPr>
            <a:r>
              <a:rPr lang="en-GB" sz="2400" dirty="0">
                <a:latin typeface="Arial" panose="020B0604020202020204" pitchFamily="34" charset="0"/>
                <a:cs typeface="Arial" panose="020B0604020202020204" pitchFamily="34" charset="0"/>
              </a:rPr>
              <a:t>You must disclose the type of remuneration</a:t>
            </a: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
        <p:nvSpPr>
          <p:cNvPr id="2" name="AutoShape 2" descr="data:image/png;base64,iVBORw0KGgoAAAANSUhEUgAAAZYAAAH0CAYAAAAexAvHAAAgAElEQVR4Xux9CZxcVZX+eXstvVSv6SSQhSSAguKCgvPXUVRQWdRRwQURRcQFFxhFxY2ecUQHkMWAgKIiKI6IziiKrBMdd0UQkR0SQkL23pda3vb/nXPvue++1xUSoDsk3S9YVnV1dVW9+6re977zfec7BuT/8hXIVyBfgXwF8hWYxhUwpvG58qfKVyBfgXwF8hXIVwByYMk/BPkK5CuQr0C+AtO6AjmwTOty5k+Wr0C+AvkK5CuQA0v+GchXIF+BfAXyFZjWFciBZVqXM3+yfAXyFchXIF+BHFjyz0C+AvkK5CuQr8C0rkAOLNO6nPmT5SuQr0C+AvkK5MCSfwbyFchXIF+BfAWmdQVyYJnW5cyfLF+BfAXyFchXIAeW/DOQr0C+AvkK5CswrSuQA8u0Lmf+ZPkK5CuQr0C+Ajmw5J+BfAXyFchXIF+BaV2BHFimdTnzJ8tXYHpWYNWqVbbnbXWWuMUp39Gh1dXg2cce6xuGEU/Pq+XPkq/A9K5ADizTu575s+UrsFMrsGbVqkJP98Z2AH9ewY4W+0HQCxD1uTZ0Qey3RxG0RVFQNiC2IfIBYsQQQ/zPtCdNyxyKwNnm+8ZGy7M2NXxrfew4m8B0Bgc21MeXHvae2k69kfxB+QrMwArkwDIDi5o/Zb4C2RXYev9PWwv1kcWuUz/AhPD5RuQ/14jDJRD73UYctkMUuBAHAFEIEIdgQAQQRwAQQUzX+M+g/8A0AcBEhAEwbQDTimKwJsC0x+PY2hyZzoY4Nh8Ey7k/APNvgd36SOu+bx80DIOfKN9B+QrM6ArkwDKjy5s/+VxdgTiOzcn7vjfPiqvPM6LgMCOoH2IajX0hbHQbkW9D1ABiIlFAQCIukQQUZCeIAZlKlyGBxcCvLVGXzMVCkAEw8BoBx4li0xmLwVkT24U7IsP7fSMq3z5aqzy04OBjJufqvsm3e+ZXIAeWmV/j/BXm0AqM3veTLjcYPNSMJo8y/No/Q1zbx4jqRQhqoMAEQUQCis5MDCp3aRf57aQrBBMFKBJYFHPBn5uADAEPAowNYLkAViGM7dJAZHh3BqZ3Sxg7q0Yme+7PQWYOfUB30abmwLKLFjp/mdm7Arfffrvz3MJdz47D2tEQTBxthNWDjGCyCEEVIERmghdkJgEYkGUngpkQwCiGEoNBQNIEUOh+BAydsTCwyPsYZPBaAQ4yGQQZF8D2AKxiHNuFbZFZ+mtkFX46EZZurOz/tsfyctns/Zzuyi3LgWVXrnb+WrNqBeKHbvBq1Q2HGOHkCUY4cbTRGOuL/QmAsAZGWFeAYqB2AiEYstyFZa6EqSCoxADS4CVIiWQn+rWpA0q2DJYBFAQeLpXp4MK3wZblMmIxAHYpjOzyI6FR/EU1KvxwPRTuPOCA4xqzamflG7NLVyAHll263PmLzYYViK+91qruN3SwFVU/DI3xI8Ef64TGOECIDIUBxQcCFBTilRgfCu2EtBRR8iLHsKpyaSyFgIQvKNJnmYoGLlgSYzBRt7XSWApcLIBYMpxY6jEINKYH4JQgsspbYrP0c99qubIQeH8ycoCZDR/ZXb4NObDs8iXPX3BPXYE4jo3G3VfuZ4Qj748a42+D+mgf+GMgSl41KnsZMQryCCrs7pLX0uEl2AqzlEQ2EcAh2UoKVNAFth1QUfdrIMLAggI+i/t6aQzvJ6CR17GpAQ0J/gBWCWK7ZTCyytc3jPLl904ccPvBBx/s76n7LX/fu34FcmDZ9Wuev+IeuAKb7rqq3BoNv8Pyq5+AxvC+cX0UAMteBCqCpSBDMVJaCoIIA4xwehGopMpeeJzfDqhkAYZ1lSlAg4wmI96TO4zv49uSoRC7YbaCwCK1mMiQt5HVIMAUIXZatwR2+Yex1XKpu+KE+/OmzD3ww/sMvOUcWJ6BRc9fcs9agcG/fvO5hWj0M6Y/+oa4PlyIsewVTAI5vcI6GCjOI6jQJWEqBrIU/DkFKAgsGlPRNRWSRuQvFahkNRcW7rUyGYv5Oluh2xJQlAWZgYVtybZkL00YTISAg6zGQQ0GYrvt4cBsvWQyKH238tzjh/asPZi/2129Ajmw7OoVz19vj1mB+PbLndE4epsTjnwOGkP7Qn1EsBR/UrAUYipY9uLSF7q+BJiQriLLX3SfkQYUdg4nzi8GkOw1A8j2HGIZdxg1TXLzZBNgEQ2VouTF/S5UHpOPTZXITIDQBECQARfLYwE4bbeEbvsX7eVr/mQY/XnD5R7zad61bzQHll273vmr7SErsO73V3RW7PGPWf7o6VAfao0bo4Kl+JqeopgKgkgi1BNDkYK9LtLrfY20DLIdRbAU/pmbV7TymHqs/ruscyxrQWaA0cCFAIWbJ7G3xeFGStlYKRkM2pIJYLAkhsBiAIQGQITPVYDYaXs8NNvOH6t1fqvz4ONG9pBdmr/NXbgCObDswsXOX2rPWIGx313aC+bkBWYw8laoD1lxY0ywlIxIbyiRXpTAqAwmQWVq+QsFe80FzN88JAMyA0yBC/9Mv9K+ouoJ+P4mtmS9vyVbGpsCLCzWI8DgRYIOAguBC5fKJMAQuCDQ2BBbLX7ktF83Ybae1f7s9zy0Z+zZ/F3uqhXIgWVXrXT+OnvECqz/zTf2bbOHzzYbw2+C+ohBrq8MqFD5i0CFNRVRAkuARWR8oUgvelTwf020lRRrkYyF79PBhVdOBxYBU817XvQGyu2CiyyHIWuxGGDktYiDkeUyZi+2YC94QYAJTYihCJHd9ufA6fys96z3/G/eXLlHfMR3yZvMgWWXLHP+InvCCmz9w8UvcMKJSyx/6FBooJ4yLp1f2PAo7MQcy8KgMlWsF82PwvklHGACYBJiIpgJAg6Dg1YWS4EI/6A9dgrwZKJe9N4XvK27xdgphvcReGA5jK9lWYzLYwQ4rgYwTlIeQ9ZC4GJAHLkQma0bwe080zrglO8ZhoG0Lf83x1cgB5Y5/gHIN1+swMbfXnxAMZ74tuUPvjgBlUz5i4MjNQeYgWnE1FXPjY8JsAgwiYXrl28rYMiAif5NpNsygDL1DZW6iwIfjbXo7IU7LpsxFyp3IbDoWksGZJixILjY2J2PAOMCGCj4SwaDjjEGl8CC2Gobiryuc7dWF16UZ4/l36ocWPLPwJxfgS2rLumzrdHv2v7wEdAYJpZikJ04Eeqp+ZHmomAZTLMVK3uxLH+RtRjJiN4EKcpg4tivAQZ/+7YHKvqeafZNTZ6UnzwdVJliL+wU0xxjCC7EWPCahXwukUlxn5kLhVh6EmAQXJxE2A+QvVhoSa7Xnc7zhqp7nZ2Dy9z+WuXAMrf3/5zf+k2/u7TXDYYusPyRt4M/YhhU/kI7cVXkfQVaRIuMuc/2q3DcPQdJcme93gipbpNYn9VTJEPJfht39O1sxmb0BORU5liT7nwdWPSyGLMZAhVZEkNgIfYiwQUZDIn7yFywNAYAxFxa63W767xtY11f2vufjqvO+Q/YHF2AHX105+iy5Js9F1Zgw/WXl5zW4YucYPi90Bg2jGAcDAkqqvmRdBVmKhjXIqzFQqjXelV4lopkKsxamKWwxsIVq8QBpoGMFPpTyJP6hu5gEnGzF0kFWWbBBZmKZkFm9sL6C4MNsRUJLJSMLC9UGpPaC+ouyFwCEzWXemB3nuU+54Pn5oL+XPgmTd3GHFjm5n6f81uNM+UPjP/0USsa/ZLRGC4gU6HyFzGVmmAqlP3VAAj1/C+MbWFQSSY9kmCvBUsSsGRSixOHWDN9JdO3ktVRUkO/JMDQ/BbJdtTjJR1SNuVMmKUu6CsRXwcXTXvhEpnOXBhY+BrDK9majP0ugQGxb0JktA5ETve/us99/9VJ/W/Of+zmzALkwDJndnW+ofoKbFh13hu9cOQ7RmOoYvhjSlNBUKESmHSAka6ilcBEVz0yFhbrefJjEn+fhEyyG2yqKywhF5m5K1ndZMpuk4PAdFAhfMlOm+SSm4C4VFKyyhxjEZ+BRdNcuENfWZGRsciyGIIKXQqyNIbggpqLJfpcaMlMiKzKeij2vt054L2/zT99c2sFcmCZW/s731oA2LDqvP3taPxHVn3oQMMfBSNAsb4KENXBCBBYNFsxA4sEFAIWLIdRuCT2rrBor4VMyoN82mbM8fjiK6cGeanmSM02jDlhknhMxZUMsPDUSYUr2wMY7nnJdOizQ0wviWHEC/+sgIVBBa8ZWCS4IMgQc9HAhWab2RCYHX+YtHve0fH89zyaf/jmzgrkwDJ39nW+pQDwyC2Xt7cYW75p+UPHGo0RMNABhuWvSAZKSrGe4u9D0QiJAZPMVITGkrYXq8FdMg5ffKkybEU1yxtywrA2v14IMpkLI4sApISQxAAIJnSRTCVbElM/s36DD2zCjDhXjAMrCUzQJcZ9LvJnBBcW8aewFgaXggAXcouhoA8ADQOC0IPQ6fym17vXx4y9czF/rnwJc2CZK3s6307o7+83P/D/3E9a4fC/G/VhB23FZih1FYy9l8GS1FUvmYrIAAukaM+zVXgaJB6wkb3IMljcpBymp7IYprQiJ8GShh6NT3NTdJDJ7jQJJgwsiCyKsWxPd2EGo/XAqNeQA8RU46RWElPxLxJcFKAwc5EOMWQrDk6hlBcFLrIkhlVFaJkMiz0fLB506lX5x3BurEAOLHNjP+dbCQDrbjn3FW408gOjPtjHugqxFYq+l/H3BDAaU6GelSywyPKXFolPDIWBRZ+5oqQOASb4H13L4MkUsKiGRi3heAq2aIyFgSUFNLreIh/bzMbMtmRiK9ihLxsnKfFYb6Jk3cWWdmPZNInWY13IR3BximLUMVmRHdFASd4HEwKzcg94C99UeN6JD+Yfxtm/AjmwzP59nG8hANx368Vd7eHgNVZj4AgqgaGuIh1gOE9FAEtS/hKTIAVbIRcYh0zKufVJNhizFc0VpjQWUc5igkCTGwlUWGMR0yEFuGTmrOjBlPoejJiZoHkAgQNBTgcb/FHTYagKpukuqaZMrfxG5S8p5hO4ZIV9WQ5D5sLd+ErEdwVrQWCxJbgYCC6WcIk1AHzfhcjr/mahff+PGCuOrOcfytm9AjmwzO79m2+dXIF1N3/5U44/+CWjPmRRv0qATAW1FQYVwVTUfBUClZDAReWBSVAhkKHQSXFQZwEfD+jquM2VJ2IpbMySACLFewIU05TsJTvAiwV8/Sua0VUYWPTrFItpMi5FfzppGEuGi3HEvha5r5fEEFQwnJLBhVmLXg5DcMGLWRBiPkbtI15jr6nROgqFvncUnv/+X+QfzNm9AjmwzO79m28dAKy96bwXOuHwT4z64CITXWDhpASWGvWpELio8heDSzOmwg2R4hpLX4IxyNss2DNP0cFF0hZRAhOlMIPEc2QseEDXJ0I2AxVtVxIjYcYi30MKZFh70dhM9pOgMxeeB5MKrMxEv3A3Pmkt8uJo7jC8TYyFmQuWxAqiOx/DKhsAQcOG0Om6sWoteVs+x2V2fzVzYJnd+3fOb91DN3zNK5rDl5n1wXcbjWEqgZlcApNjhWm0ME+CVOUvnakge+HJkKJ/ha3GKsZFc2IlrIWtxUIzEWCSlL0QWAxZgqL78bbec6L4Dws17A7TwYRBRgJNJK8lc4kRgGTjZspZxpZnyaZUvU6V5XRgyYRWMrggY0mBiwQVZi0IMlgSQ9YSGIK1xOV6XOz9UPEFH/72nP9wzuIFyIFlFu/cfNMAHr3xK0dZ/tA1Vn2wTZTAJglY8ChnEqA0wOTIFtJThLZClmLSVqTVmBhCJLvuxYGdWIs6cCdSRtL8KBUWTVNBICGmwowlCy6stTSbx6J2qG451rQWyVpiAj6930UDF9L2pYWZn0/V6mSGpc5c6P1IYGE7MtuPqRQmRXxiLBlgYTGfhHwT8zsh8G2Ina4/Nuwlr299wXFb88/o7FyBHFhm537Nt0r2rDiNDdea9YEjsBHSlI2QRoT6iiyBkcYih3YRW0FHmG4rFmxF6CxJND4HT4p4r0Qcz2rjBC10p9BSiKEgmEgnlmAtgsWI30nhQ58cmQKZrM7CDCoGiCKIU2Uyna1IZqPe6xMJ+tKVlgEYg7LDuLclo7UoYEFwKYmyGF1KwiXGrAV7W6DFD0rz3t/yvA99J/+gzs4VyIFldu7XfKsAYM0NX36r7Q9eadQHKQsMe1YosiUS3fVCuEdQEcBCTCUl1nN0i9ZlzyyFhXsS75PlVl8o1TbCmkoCKAm4yPs0nYXZDD1jClz0XaozFsGeFEvRdB+dtWBJDAEQ/yMgjOXt7VqRtU59BhhtQJhBrEVakHXW4kpAoWsJMFgSA1ewFnKI2RB6Pb9qFJ71pspzjx7KP6yzbwVyYJl9+zTfIslW7Nr668z64KsNX9iLRQmsBqbOVqStmPK/ZM9K2gXGXfZ4zXqGaIrU2UrWbMXAIPpWsDFSXkstRekrstQkSmSJgE+3m5XDUlZiUe4ilkLaSiLWE9DQe9wea5Glsu1mjHHXPmtCJrEVg/tcJLAYPAyMrMcuAAIKXxBY3BKAXRLpyJEN4BsQILhAWzUs9r2z9YUf+En+gZ19K5ADy+zbp/kWAcDDN/zHW5368HeN+qBnSm1FBEwiY2mAiafOkS/0FQUoHN0iO+spvgXP9LkMhmf7eFue9Uu9IlX+kmK47F6ZCiqkrWA5SbjCBEPRmUtawJ/yBZUxLglwSPYSIQPRymKqK1+41hR7YSFfF/Wz4MKCPkITN+Go95gkISvWYrlgsN6COovHrAWBpSzABRsnibUYNN3ZD1wIvJ5ryy2vO8E44IBG/qGdXSuQA8vs2p/51gDA/T/9VqtnPHqdUR84wmygtjIuAIXcYLIERjZjngaJpTCRWsyNkEJnkdoK96zogZOsf8sDvaZ/K2eXgQ2RqtNe3BYW47SAr8CFwEZjNk1LYXqsiwAMoatoFmMqjWmMRGctyiHGTCYj7GugIliX/EgpN5tsnrRsEJqLaJxEYBHg4gG4BQEmyFw8BJayaJzEuJfIgtg3wK8bEFgdm/zCwqMqB590R/7BnV0rkAPL7Nqf+dYAwEPXf/kI2x+4zqgPtmJ0i4nNkFEVTM1ezPoKur5MjmwBvXclDSrpJkgW0NkJlrisSKDnKV5aCUyBiupf4dIXlpd0HUYDFqmzqC8p6SJEk6SDOCl1EZAoMEmXxZTdmFmKDjp0XxNw0T9J3EiJ20U9Nwm4YGilYC4SWBwXDGQtVA6TpTCvRdymvhaHrMeY9elDCcLCvC+0vvhjX8w/uLNrBXJgmV37c85vDQ7w2mts1Tfs2sB7OL04Ee3RYoylL2Ex5tgWMV9FCPWCtQhQScBE2IrFDJa0WC9O6mV6sDzFV82PzFZklIvQWqTVWHeHsUuMQEnrwM8AiyBHethkNoRS/1kHi0zDZKq3hd1i2wcXekXVpc+xL+KaQEV246PeQqzFKQhwwZIYAgoCCzIXZC3Y1xJaEPkGNHwLArf3d4PhXscsftnxuYg/i769ObDMop2ZbwrAPT/7ygGeP3STWd+20KSpkJgJhoI9dtnXZYc9ToZMLMZq1LCcs8LWYtRTRHc9d9prbEGfKEyhk+rIq6zFSeik1FB0AV/pKxpb4VKZrKuJSlizr2g2Mj9xeSUlsYxwr7QVASQIkuQQ01mOBjiZqS4asLCYnx4OJkR8BwxkLmQ99sBAuzGCCwGLxloiG+LAgEbDgNBqHw+8+ce2v/gDN+af39mzAjmwzJ59mW8JADz40387w6wPnGPWh4QTLBAWY1OmF5PGQk4wn0pgymYsQyap4ZFvqywwKdhrWWBTD/nafJWMtiJAR2uKlD0tHDyZKoVJaqBAZTu4ku6mzzZDakGUWWdYVtRPiflZB1nykSIRnzda2Y+tRGehkpgEF9RbKErfA8NDxlJOsxZwIA5M4Q6LSxAV+r7WeuhpH8s/wLNnBXJgmT37cs5vyUM3fK0trm38qVkbeIVBor1IMBbaiojFF44wzQnGXfacXkwsJWmIVN31mkiv960IR3ATtsL3oVDPQKIYiy7q6xEvyfNMYSt0R6LtJJO/NPaScn9lUo4zLjBRvss6xnS9RQRYNmUuHPvCegsK+bIkZsiASgNBReaHGSnWUgYwUMQ3hc4SOhB4vbeP2vNfu9chJw7M+Q/xLFmAHFhmyY7MNwPgnv85+2VOY9vPjPpgBctgAljQXozaiiyDsRtsO30rCWNhTUU0FgowEYdZpWWrRZduL/oNu78SlpL0sfDjJHvRcsF0bSUNKtmvaJKgzO8ncYBxqQ5ZF79fwWYUkHDpCzeI+3IU6DBjEQwtCyuKtfBwMtRYaIwx6iws4qPOgsxFAAsBDOosBWQtrcIhhtbj2MYBneCjzmJ3DjbcBUd1Hfq+P+af49mxAjmwzI79mG8FANzz4y/0O42Bs4w6hk0isFTBpC57wVZENpgQ7U0Zi8/6CjdFmhw2mbIYM5hobjD5zUnYimYnTrnC9Dh8rVGSQYV0FQlV2iAwgWDiRZTUouiDxiOyYj79Bcfl6yUyBoq0qC+yzjQXGSESzhWWzZfMkvQjhQYsFJxpMKhkHGJUEhNai0HlMFkSw8ZJcEnA9/FitEJQ6Pl4x0tOPz//IM+OFciBZXbsxzm/FXf+9wUVL9h8vVXb9lKKxvcnwaRMMAEsCCok2KveFXaCycBJlV7MbjBkKdxhj2f8+F+6MMSgQn0oWjlM/Kw3OkprMessyi3GgKKznNQs4wRU9D2ssSdxt+4U05lKGmDSQn0WaDJlMNmzk3p+RddkQoA2DCzpaZFai7IfI7AUSGsxkK2QiC/KYXFoCmCJChC48657vHPx8QcccFzeLDkLvs05sMyCnZhvAsBd1/37Ia4/+EuzPtRhBmMAlGIs3WCatpKkF8v+FU2oT6JcNHsx24m1QGD1pZGivAAYBg8ugWVLYtrvJUNJnGT4O8VNkhHGO9yxOtBxmY5LXHJyJAFEuiyW7lvhyZfMWvTGSeEcS6chyxA0ZFeWPnFSWo9pVostbMcSXAwbgaUogUU2TFpFiCMLArQdhw6Ebs8Dvr3Xq7r/6cTHd7jZ+QN2+xXIgWW330X5G9yZFbj7ui+cYdcHzjHqQ2D6qK0IYBH6ShKPL0pgabaCLjCT+1amTIcUB2X9iyJ4RpptiHtYO5ExLcrhJRkMN0Kqv82UwLQBYVNsxirUMit9MLhMBZl0Y6QEFxVHk22M5J81YJnCWhhUtPRj1Fk4nFJ144tBYHo3vuEisEjWIjvxY3AgCJC1mBA6naNBYcFRnYe+/7c7s7/zx+zeK5ADy+69f/J3txMrcPvtlzvuI6uvseuDbxERLsk8e3KEoWBPUS6axZjAJQRTj8hX44Z51opkAWwz1r4tiqXoJS/SSywJDzyGWLMaa2I9MRyls6gak8ydTF5IsJrsv6xXq4nmIjUSUb57oksSVqn0Finmq+wxci7ghYUlOQpADimjRkmO1EdAwduypwWDKUXTJAJLEUzKDivTzzG4EIYmNHwTArMNQq/vg50v/dhlO7HL84fs5iuQA8tuvoPyt7fjFfjz/3x17+Lkxlus+rb9RIQLJhmzaC/1FdJWOCJf5IJhHpjQUXj+SlICE+6wZNZK2gkmOYvUVpSji11hHOXCDY9TwIefDZmNnC6ZhHKJDZalse19QZP7t8dUsuWvtJCfAE4TppIS8/n3cj9wyY5zzWQ5bAqwyPHFHE7J7jDFWpwSxIYLYWSTzhIYZbQdX975sjM+sOM9nj9id1+BHFh29z2Uv78drsAdP/ziqx1/6/+Y9cGy6LbXy2DoCEMXWEMO8UJtRQZOasAiAEabCilZihC8tWO9GunLgn1aW1HCvcoM07WWTPlMucAUksigSv3nzObLfhYiEfztVe8xDTLi17pInwWbrGCPJT+8L5TaSpMcMW0aJoVpokNMDv9Sacea9TjRWbAbn8thJTAQWEyPgCUILPBjD3yv93/X1xa+/qDXvGtihzs9f8BuvQI5sOzWuyd/czuzAn+79vOftmvbvgxSX8FssKQpkoElGehFc1cIVAIJJkkuGGeE0RdDMpa0viIdUYqNJCUvkWas6yyyDKZbijUtRjCTRLFJ5q+kam5K0Zm6Fk+krzDb0h+TsRo362NRugpHwuiMRToYaKYMJzWjiC+mSjYHFtRbRDmMbMeotdCcFuxn8SCMJbBEGKPffW8Qd72q97BTN+3Mfs8fs/uuQA4su+++yd/ZTqxAfxyb//JfZ15p1gZOMBrYv4IxLti/IpoiIRT9K82ywSjVWAucFOUvZi2SEGgxLolzi4X67TnBJEtJlcC0pkgW9bMai+4MU65j/orqX1Wp/TD68TpNYS46qKR1limlMG0wGK6D0FfwbzTWIiMHxChlOWZZ6iwMKqIDX144Up9CKhFcCgJY0HrslCG2ihCBDUFogx/aEDidA1V7/uELX/7BO3di1+cP2Y1XIAeW3Xjn5G9txyuw6r8vqHRMPn6zVdv2IqMxpiZFkhtMxeSjaK/PtedyWKKxiBgXnmmfdNpnD+ss2lPOl2Ii2sCubHNkhq0wo2FfGdezEpFee0UNaFKYo8pgzfWVpATGpS+tBKbAgm3EEjw0pkLAEnOT5NRyGL1XGqcsZ8ugziIdYYatAQvPa0FgQVGfUo8la5HOsAhcCFBnCSwInY5G3et5c9/LTvv5jvd8/ojdeQVyYNmd907+3na4An+89uxnF+qbbzVrg/NRuGd9RXTca2xlSmOkBBU5IZKBhXpZZO8KnqCrL4iWCdZUrNd7WrhBsqnOgoAkXiGZaS/gSrcYJz0umSXQbMeIEYYKLtteWSzDWnRgUc4xPTNME/Mli0H2IrQXrRQmGQuBi2VSGSxVCjMtiHVgMdF+LJslyXosYvQjA8thDvihBYHVDg2365S+V5zxzR3u+PwBu/UK5MCyW++e/M3taAX+dM3nXun5wz83aoNFFu6NCBsjZT4YO8FIwOf+FZ4WGYFJoZM8LZJdYeIMn71bybOcLjsAACAASURBVCFf6iGKrSQCPuWBaR34uojPXfk6IKWARFmKE7YyBWjoTeC9WatxlpUk7z0VVKn+LjumON0QKYIuhYCf3GZQEeU0TmMW4j2CCl5EZhglHONtA5mL0F7wEiNjsZI4fQQWZC+xWZDAYkNgtUHN7fv8gsP+9T92tN/z3+/eK5ADy+69f/J3t4MV+MsPPn+SXdt6hVkfMgxfxuSrMlhdlMDYaszAIsGEhHo1116UwUyZs8VuMAUuirEkzY9Jx73WAKlbjDPTJBXApIAky1aYkqS/mvwosRzcZS9JDv2Y1VN44Vhb4cewbiKCKWkmi9SWBDMRv4+JycnOe01nUW+dHWHyOsVYZFkspkmTAmBiZCyWGF0symEl0ctiFoi1kMZitUDodl3S+8rPfDj/4O/ZK5ADy569/+b8u//L1Z/ut2XwJDVG0hhiwVg4Il8BCzdFymuI5KRICAWgkM4iDrhpJ5hYZsoL03PAMp32ouFRc4bxHBaZNMa6DD+betaUgDK1LJaUzPS/3B5zSZfEknwzTbxvUg6bylCalce4FIbkCfUVXWfhSBdtRothQSyZiyiLucRaDLcA4KCAX4TYQmApkM4SmC0QFXq+333YmScYSY1vzn/G98QFyIFlT9xr+XumFUBH2Ouu/uQ3nfrASTiG2PRxqFdiNWY3GI0hppIYB06yvsLivXSCSQGbWArrK/IbogIndTDRgIRBJSXupyJc2CmmM5IMfBHDERDG/7I/p3d9FlymspamwKJmsehgo2sreD+WwpKufKGviNwx4ZDOiPc0pljrwGemgsCCAEPAgmUyqbMga8FeFlswliB2ITTL2Mvyi/usBW857LD31PKP+Z67Ajmw7Ln7bs6/8xtu+JrXs239j83alqOM+iiYIXbci8FegBqLnL0i5ttj7wr2rWD5K3GFEUtRjZEINMwK0hoLi+2iVyWZv6L3rqiZ9mpCJBfSZHQ+Mxc+OscyGiXVda+BStM4Fx12mgFLVsSXP6v5KrrtWO9ryYRQpnQWBhW8Ro1F8jepsZB4TyK+KHsZuraCZTAsiRFzEbZjVQ7DfhanCJFZkMBSgsCbd+vmaNEb8ybJPfvrnQPLnr3/5vS7X3Vtf0t5YuhGsz70/zAjzEBgCXgMMc9gQbaCQCLAhcYO088IKJpwL8FFeLbE3BUiHHKFFRPRQUUriyXCvT7fnscVa7H6PHsl1fYo+0IybGVKEKW2t5MvrkLCJsO5mukrUoBPzbrX+lW03hXUWXTWQtUpSeVoe9kZZqH9WJbCCFT4YktQkYwFwYVSj7EcViRQAbtE/Swh2o5NBJbeXw86+x99wGHHjc/pD/cevvE5sOzhO3Auv/3/u/bsnsL4xtvM+tBzqIcFy2Bac2SirWQcYcxcuDlS6iuos/CkyARQOLZLNkXq8+xlp70OKuq26qjX2IoCFa6v6bClvyKzJn02y/b2dPNeFhV1n2qa5McKppKMJ+aofS3KRYGK7hpDtiJqhKKXRTjhDAQWKoPpoCJYCrKVWI4wRgEfTGQssgufgKUIETZKojvMKkPg9v5h0pz3umWHv39kLn+29/Rtz4FlT9+Dc/j9//qqc5cW/MduM2sDSw0cRSyBhaPyxYx7TjRm5sKBkyJ8UvWv0O1EuFftIYq1aN32KmwSvz5ipj2dvdO1TC2W9yUDwJKZK6lmSHIQp3WXrB9M38VTv7DbAZaULVkvf+HrZUpgPHNFhU+ycN8kWp+BhSNd5FwWEeuiXUi4Fz8TuNBtR7jDqBwmGiXxmhgLusPQFVZAYOnLgWUP/17nwLKH78C5/PZXXXP2/sWJDbea9YGFClhwuBfNt8c+Fp9GEXMZTPSxJGnGPINFaCyib0McN7nzPulhFGCQAREJJHoHfhKHr8fii79lHiL6QIROIdUK9bskL4z3bFbIz+7xJ2AskvDEqfn1DDJaZIse3ZKKcRG2Y9G7otmUaXO0rDDZy0LAIsGEAYWEe8MkdxgJ+NSFL5xhlBmGwGIzsLRChMBi7Z7Acuyxx1ovfvGLCxMTE069XrcajYbhOE5YqVSiWq1W7+/vr2+n0WjOfU1zYJlzu3z2bPBvrv78QU5t4FajNthNwIKpxmg11oBFzwjDbDARMonXbDVmR5hgLOJAn22OnBo8ybbjpOlRYy1K4BfiffIYBpOk6164ydKs5YkYi5Jh8K3S32WBZSfFewaQlNaiu8CaxelLfSblCkOAwVKY6L4nS7Ve/tKAhRslRSilZCwELiVRCrNbISz0/L5mzT/ymSyF9ff3m/V6vWNoaGg+AKyIomi5aZrLwjDscl2307bNomGYnmGY+K8Rx7EfhuFYGIZDrmtv9H1/nWHAGtOMH6xUejf29/djWa+ZP3z2fBkzW5IDy6zdtbN/w373nU+/yPSHbzVqQ21mwHH5ouNeDPgSbAVZS+IEkwO+aAaLDiqiOZC+EByZzzyiSaMjaQs7Eu9lbEsi/EttItXTL8GGnVapDhr1Bprdq0wGaYBpAix0V1IOE+OGuRky2ySpC/mZWH1mLsoVxjqLBBZZChMuMGQp6VKY6GmRaceor8ikY2QskVWCiICld9VI4Vmv39XifX9/f8uWxx9fHhjGwVEUvdS2refYtr2XbTsV27Zd27bANPEigkdNydgIVGOxhsgMoyiGMAwhisJGEISDURQ+GkXxXQDwawD4Q6VSWd/f3x/M9m9nDiyzfQ/P4u373bdOe4kRVG8xakNlGu4VTKrmSOph4TKYnhOGzZBqzr3o1TCwUZLKYenmSME3uFglmh+TJkhZCtKHfW1vsJfqd+HoSWYyyUAvLpMpJxixkWTnpSdJCtda+t92mAoDigQXAhW9j0VjLCJ8MhPxwj9TD4sU/JvNZKEDrgUxxblI1kIAw6Uw4QwjAR8ZC3ff28IZhgJ+7LZDUOz55cPeojftij6Wj3zkI14URQc0Go3D4zg+3LKsgzzP6/Q8z3RdF2zbVkBCa43AEUcEHgJEQogjvE+ckBDomCZdC+AxxOPCCPwg8H3fXxsEwe/iOP6l67q/PuecczbP1kbQHFhm8YF3tm8aAYs/eQvUh2nAl3CEicmRojkSQygFWxHlL8lWNGChRGOIpP04zVi4cCWE+cxMewYLDWyS5kh2kHHJi5sjk/krDFcJoEjQ0bSXnd9/DDQ7ABd5cFQWYn1kcdYFFsvofBnzksS9JEGUyhkmY/QT8V6yFSnaxyAFfI7TV7Eu0m5MOgvOaKlAVOz+4e9Gn3X8cccdJ9JAZ+DfBz/4wY44Dl7ZqAfHmZb1ikLB6ykWS0bB88AiMBHAH0URhGEAjYYPvt8A3/chDEII8UREHjk5LJRZDO9PZjaWZRFAOY4DeBuBxvf9hu/79wZB8GMA+NGGDRse/tGPfjRj2zsDS7jDp8yBZYdLlD9gd10BBpZYYyw84EswlgaVwki0J4txs877ZGqkYCxCY1Ggwv0mWlKxcoFp8S0pN5gep69SjLVUY120366Ir7GVJ9wBgoOI95sAiyAoOtDozjC2FyeCfLbLXsTmp91jlCnGRwzCTGmlVtEu0hWGZTC2GIMAGWE75iZJmReG5TCMdcFeFrsM4FUg9jq+s/DIfztpJj5zp5xySncQNP4lDOMTXNd9UalUKpTLJXAcV7ANzBuIIgKRarUGtVoNgiAgMDCpZ0cwkBgBJ4ogopIXMhiRSIDAgc+D15Zlg2WZYFoCqHCt8DkQuBhkoiiKG436Y/V647o4jq9YuXLlA7OFweTAMhOf4Pw5d8kKrPrmvx5q++O3mI2hFg6gVPoK6iwUQBkI1qIxFiHg67H5GrhwnAufkSqImcpYlIAvo1uE80tLOSZdXhv6lWIj2hFavob4tf6VTG7r9yZ6fZahEJrItc9ca533gn0w8Ajw0KPxVWNkqiwmQEi4w6ThAA+2mcywtHCvMRcsg6EzDFOOOT4fy2AMLE4LQKEDIq/7K3u/7nNnTucH6FOf+lT7li1bjgnD8EOu67yopdxil1vKdIBHIJAsAiYnqzA5OUHMhPYc/k4CTaNRh0a9DoHfEGBDZTAuHSYgi708BCIIKqYAGMd1wfM88AoFusbXxccgADmOTZvaaPiPhGF4RbVa/fZll122ZTq3/5l4rhxYnolVz19zWlZg1VX9B9oTm9AVNi+xG2PHvSiFJTrL9hkLdeATU0ExX+tjUSyAncEyXFLqKOlkY+6cl8nHWiNk8jhWbBLVRrccp7vss19L/hsBAel/TezGSqzPAg0zlfSI4nQ8vrQhq0FfGVaTARbRJCkGfyV2Yx1QkkiXhLGg1RiDKAukr2AgJbgILJ3Q8LpOW/raz140HR+Q/v5+e/369S/1ff8Tpmm+qqWlpdDa2gqu64BpmKSN1Ot1GB8fh8nJSWIeDDSNeg1qkxNQr01C0KhDFAowQdMDAS8yF0Z4mXzN4wRon0vNiRMJTNMGU7KVQrEEpXIZSsUi2ARuAmDiGMJGo/HHOI7PbW9v/2V/f39jOtbhmXiOHFieiVXPX3NaVuC2K7+4zKk+fptRG1wsgAVzwlhjEX0s5AzTNBYU7inWRV5Etz0zFmmn1QIoUwK+7gJTTZEoUEsxXv5eDelKAQx34IuiVRKDr7MSfYpXhr00Nas2ARVaWa0klnGEKXdYKjssk2RMvwvlgTPdeS96WuR74xHFkrU0BRYugdG1nCRpM6jgNbKWMoDbisASR27HOxa97rP/9XQ/IB/60If6JibGPhrHxvtKxWJ3e6UdCoWi0jmwzDU2OgoTkxOKL2IJbHJiDOqTExA0ahAGPgn0KNYToEiWRyVHcoIlAwx0zYWEfGlwEO5BCbo0r8YFy3bo4roeAUxraxuxGVFCMyEMo5EgCL5tGMYF559//rqnuxbPxN/nwPJMrHr+mtOyArdd8R+Lncbjt0FtYJkOLNTHohhLkhOm+lhoBovQEMghRg2RSee9OPSn5ARxcNAaJMVvE8txMvGRxxRzThg/E+eFsTNMB46EkWw/HwwfI8tQzViLwhhxQ/9/wUh0N5h8RNPGSD6Iciil9nfEVuQLURlMMhUqBWKMPnfeZ1xhPOxLBxYbh36JhGMCFq8VYq9zPHB7jln6ujN+9VQ/INjEWCqVXhWG4Rccx35Je3vFbG1tIR0F3y+WtEZGRmBsbJxKWaib1GtVmBwbgerEGJW64hDHKITgGQG0WQ1osXxos3xosX3wjBAcCuJExmKAHxswGdowGVkwEjgwErgwEdpQjy0qOJKoLy94mwaj4XrYLpgIMo5L763c0gJt7Qh+AmAwlM33/d8HQXDmypUrf/NU1+OZ+rscWJ6plc9f92mvwA3fPrunVH/sNqM69Jwk0oVDKHkssa6xoNWYBXy9QVJGu0g77VT1g8Eg0U8YaMQMe45x0ea1sNif6oFJl8PS0JUZEEn9EZklYmxJ3Z08KFUm04V7mmGciXLJMhY95kVziInnzJbOZD+ODiyYbkzgggJ9uhRGjZGUEyatxggqGrDQmGK3DSKvc4Nvdr5i2TGffOipfDjQ7VWrTZ7q++FppWKxq6OzE0olFOdtZAEwOjoCQ0NDpKFgKazRqMHY8CABSuQ3wDMa0GnXYJE3AQu8Seh2atBq+VAwI7AMFPA12NeOnLiUuEpBbEA1tGA0cGBTowDraiW6DAcuBCDEe7pISzIBseWB6Xhg2w44rgetbW3Q1l4BtDvjY4MwXBtF0b9XKpXv7UmlsRxYnsonOP+b3WIFbrrqE2VvbPwGqI/8M867p877EAd9IajIUpge6SKTjUWsiwQWFZvPzCUbly9G8abnsSR5YEnopC7Sp+3GiSifYS3iF3Itm30Vt/f1zPSxEGhoKJRygyXsRBVvtlsGYxDR+1mS+xK2It+3BBZyS3HDKIn0gr3wBMkkykUHFqGzEKg4ZTC8dggLXXdMFvuOeNarPzzwZD9gp5xyyv61Wu3foih8c1tbu9XZ2QlF1DBsC6rVKmzbtg3GxyeojBf4PgHKxNgIfWZ67EnYpzgG+5VGoMuuQ9FCxiJ2Da+qvqvU7SblSX2PhTEQyCC4PDDRCqurLTAWSuHeTJosadyAXQDLxt4ZB7xiESodndDa0gqmZWE5biwIwq+YpnnBBRdcUH2ya/NMPH6XAcvoqo93Q2NwX69YGN9ir1i/10tOH5ot1rpnYsflrwlw+eW3Oyuiq75nVLcdZ/ijElhqQrwPmbHIEEqKyn+CSJdsCKU65Ivyk2iMTACDAaV58GQ2J0yWjWSBLSmb6cCSNGM+mX3LdX/1NxqoqHJY01ksaSEfXWECnNJR+ewYY22GZ7Eo44ES7kX5S+gsaDeWM+95PDEN+cLIfDGPBQ+kokmyDAYK9147BF7Hzyarzzn2gOOO22nRGuNXNm7c+NKJsbGvGpZ5cFdnF1Q6KsRUkBkgQ9m6dRtZiPHf+OgIjA4NgOWPwRJ3BJ5bHoTFxXEom0FiyJNHRZaS1F7S7t/ePkr5JrRTBj8yYHPDg3+MtcPd4xUYDj06YbGQvcgSmXDMCUEf2UtLaxsg60L2EkVxLQiCy6IoOnvlypVbn8xn5Jl47C4BltoNb1xmTWxcaUWjLwO3WIsKPWuiwvzfNZwFN0x2LPxD7wGn5rMXnom9Pwtec9UlH14JjaEPAw36ErH5KcZC4n0y6Et13au59/qgL3aI6RoLMhgtKywzQTJlOU7lgiUzWJKueR4S1qzYlnEaM5NpKtqLHTcFVChWhHcq6yHaNREd/f6MjpIJoEy0GVkKy0Y+s82aGIoohXH/Smomi4midQIsaDdGYAG3BKZbAsNFfaUCgdf51X2OPusTO/uxRFBZs+bhtzcawTmu6y7o7uqGjs4OKJfL1BG/afMmGBwcJBNCvVaDkaFtEI4PwhJ3EA5u3QZLCuPgGlKUTxzU9PLMSvQDpO4ET1io2BO6Sqb2gEQZKpXJaiSu5JaGB3eOdsDfxjqIwVhoT5YMhgAZ2YtbIO0FHWRdXd1QLJVwO6IgCP7LcZzTzzvvvN3akjzjwFK77ZRl5vo/XG6MrX2ViT52yeKNUitA+4IxaN3796G34BtDtRfc1PeadwmLRv4vX4GdXIFbLz3tk2Zt4D+hLsoaohSWZizYw8Lgose5YDlMuMR0cElKYXqjJJfC1JRIJeZz1IsOGvoYYk1XUTNa+D6Nscijln7spjh9eogQivnLmtZSkjBKXW0RyJMBF/kz/j3PYkmSjzX3l6a3EJOhi4IyPfJZTkOTwELgksTlC3BBbYXHEmP4JF6EKwyFe8MrgymAJQ7cjvftc/Tnv7Uzuz6OY+Okk048vlatX+AVCt29vfMAy18o1DcaDVi3bj2Mjo6SNZhYyuBW6Im3wj+1bYIVxRHSTXCrprCSjBkvBSaKsSTURe1JLbBaP6jy8Q7xHO3NvEvQaPZYrQS/HeqGBybaIDQssGUTJvbC4Mhmy8GLS46xjs4uaG9vpw9Do9H4we4OLjMKLEOr+iveptu+a2y66/WGb0JktEDoo9sTM9hqYNkNsCutYHUvnQzb9vmF7y48u+Wwc/+2Mx+s6X7M7bdf7rwQ1nZDdZsDXks8Zi6obt7y7LEVRx6JUdj5v910BW657LQ3GdWhHxqNEdv0xWhiASzoDJOR+TyTRcbmo+NHNUiqscQs5nN0Pn6F5VArcvcIEODSV1Ie46ZIfIBeAksEfY6EkSiRitBP97LwIicgos5+m4UZ6wd7rQajgCfVFClBRj1OE+Qz+WBpsNGF+8ypvGQspKnwBUFEivjEXpCpSGBBqy01R3KDJJbBPLy0QeR2DIeFjiOWve7Mv+zoo4YZXxMTo++sVutf9jyvp6+vD7q7u6FSqVA/ypo1j1KjI/aojAwNQjS6GQ4qboBD27ZAu9WYopvo4KK/trIQ067XDOKMK1mWk5o4mt4KWn3JXMi9LO+ohibcOVqB/xvqgeHAA5tcY8I9FqOw76JO5ILjedDR0UXgGWGcst/4dkdH52n9/f27ZbVnRoFl4OrDP2ZvvuM8mKjZYLVDHNuA6Qd4FoGREUZcB8uYxJEM4PQuhLhj34fqxSX9d3jHXXvYYYftkgTQeFW/XXcmDzMnHnu3FQwdbJqNIthuFBmlodgpPR5C+S+1eN4NbVuec4cxg/lFO/oy5b9vvgI3Xf6JQ6za4I1QG6ogsBhy5j3lhXFWmMZYEFCExZiHfAkhX4wqFqUhOctKljjwgCIEfAITOsAkvSviPtk8qcW+8GNTc1hSJbVsOUxjL2pTt//1VM15OrjQwYt5iwASkWScuY8aQbEEtL2yGOsteIaNMS78OO10no/GBC5yPTjNWM1lEUyF4vRlKUyBilMUZTCvhYT7yO34R+wsPHzpUadueqLP+rXXXmvdfOMNZ0xWa5/zCoVyX998mDevlw64Y2Oj8Mgjq2FiYhLq9RoMbNkEnY318PK29bCiOIrhMgmoZEGgyVLTpjUBFX3T8dcULSaXptle1bieLF8ie2GgwTBLgMeqJbhp2zxYXWslx5rF4EJAjLqLSx387ZUO6OzqwlJfPYyir1QqlbN3R7fYjAHLfd89s6u89bob7IFHX2wYLWBaZUo/5bqt6F7F/KY6mEYNbDcEp7MbjJ79hmuFfc68tf7ab85kEB3u7DWrvlOYB3d8zBlf/SljbG2HCRNguCYAxixQZ3AZwGyFIO7YGFjzzyy84vyrDYNiXvN/u8kK3HbFZxfH1a3/G08O7COABcthPOhLZIWlmyQFW0nARQMW2ShJBwl5Zs8HF+UK4xiTKXoKz2ORxRFN6GfFRgnfWpeMKrHtBJjoS55IKUqiT3pMZIx70gyZ1VZEr0q6WVKfxcJAIuNeiLlp/ihV3ZP9K5KtEENJDftiYJGNkSjcO4KxIKiYyFgKKNxXILQ7fjy418K3H3zw+zFPpek/LH+d/J53vbNa9y/0CoXO+fPnA156e3tgeHgEHnzwIeqin5gYh9FtG2E5rIVXtD9OtmFVkspgI78QayrqZ9pZQl9Lmh9l5U8DkQR8NF1OtyWr3qNkk5g0klWCAAbzxwCGfRtu3jYP7hzrJEcdgwuYoucHRX3b8aDSIcAlDKOJKIo+eeGFF166uxmhZgxY/nbFu57vPf6bm63hx7pNowC23Qa2hd5sXGBRt43jAAC/+NAAy/TBdmOw2toBuvcb9ltXfKjnX77zg5k8fo3c9skTvMmHLzWHHyib9W1gWQGAK2ZL0BkWgovXBmB1QCPs3li3Fh/bdsS5v5vJ95Q/95NbgesvP6tUaGz5aVwdeDXOvZ+acCzFe+UKw5MZjs5HliKYi4h2EZZjnsfCoqzkKjIiS88CY7eYnCypMRLVQDmFpWTOafU+lymbnv56poV58eC0gC/PyFUJjB/BneK6kM+lMV1byQBKqoeF4Fa5o2OFuAgmUrgnxiJ6WVAnEH0rCbjoZTAs8ZiyDEbCvdv5yeXHfP7c7YMKGCedePzxNT+4wHG87gULFsDee+8F8+f3wejoGNx7770wMjIKY6MjUBt8HA6y18DL2jdCwQzp4K3/YxBpdvBTJU9sgpTFTy0ajUBGbXpGV5laUsMXxgc1cWDIuxjwUENDgJkMTPjtYDesGpwHoWETuFDMDLnpEuZS6eiCjo4O7HN5PAzDk1auXHnzk/vmzOyjZwxY/vr1tx5qbfn7TcbQmjYzDMAyy2DbrWBjbIHJZQdfgAs0wAAfLCsEyzXBaumAqGv/1UH389+18A0XzsiBfM2qCyqdE//4mTt6z8vM8bVgNkbAsiIwXKT1ctHxS+G1AJS6IHIWwAQsvPrBng++9+CDD97uWdXM7q782ZutwC0Xn/q1uDr4EXaGGUG6SZJsxuQM0xok9bksXArTo13wJJ0+B9oBhs5UWUuRDEUJ8lJn0KzJDC7NGYs8UPPBS33oxP1NDkWZU95MbpgGJqL8lYCKACQ6P96OoJ8EUWa79PXgkuTUnU/ZRf8Kz19hq7FokhT6CpXB5Jx7E4V7Eu0LgrFgGaxA+spYUOg+ZsWRn8RhWE3/nXTiO4+r1v2LLdvp6eubB0sWL4FFi/cmTeXuu/9B7q+R4WGoD6yDV5YegOeWB1KlrynAoslFqd+xlkLAIvkkg0kTUMmClC72I6BkD7D8sypO6gAjd1sjNOD3Q11w60AfNGLMEhPgEuFIZ6dAZTHXK0BnZxd16/t+cKdlWW87//zzH9xdjhAzBix//sb7nmdsuuOWeOiRbqM+DkaEdcNWcJHSmejfxrNDZCzoL0fW4oNhBGBaBljYddrWC3Hv828xe198/PwjPzPtvu1NN3z20MLEvTc6I/e2W5MbgeZ5YOR1sSjOuoI6QBQAOA5AsQLQtjdMmovXDhr7Hb73Mf/xlDqDd5edPtvex00Xf/REqA1+B+ojBg37orks24t1YeEee6G5SVJjLbLLnHUW/QsizlRZa0maJEnYTbnEVK1IG0vM9zGgJIV5LrqI/SLvTyGLeETqnwSLVCGMKY3MsUpAgrWXbPkrzVAIqvQSmXKDpfs46XBJm8Pd9kmnPduMibFo+gqBCpbACFiQrSCwtIJRaIfQ67grKux1xPLXfLCphfaDJ5/4wtHJ+g/i2FjR29sLS5YugWX77EOKyd/+dhds2bIVhgYHoLrtMXhV6QF4Xsu2qf2ivNzapqQBRaz9dtmIDi5Sc9MZSnO2kjXQJWU1fm0W9MW1cI0hwwojA/403Am/3LoA6jFG8CO4WBBSp74AF88rQFdPL/XsNBr+97u6uj6wu4j5MwYsv7n8o4vcgTv/NxxcvSyeHALwcfASDrspg4suBysGy8CyBLIVwVgMIxSGEqwlFkpgdi4Jo97nf3rR279z3nQfDB/7yUffUxr7xxXu2IOmXdsGZlAH03LAKrZSCmns1yH2JzGoAcAtgNHeB7Xi8saQse+xC9988c+m+/3kz/fUV+DWb3z6ReH45hvj2lAnxeezgN+k+15nLYn1mEMoseNanNUn0KDFeKjSCJ/LyoBBQcXjFAAAIABJREFUxVLSZTLlHGvybElvS6Y0lmEuxDUIMNLnunoJLGEo/Fi9JCbYingOlgdZT5kKLEoD5RiXpqfcfJTV+ldkGYxysKgMhiUw0b9CF8cDZiysr5iFVqGvuB3f2uf1Z53STL/88MknLB0ab1wTAhza0dEJS5cugX1XrIBSuQR///vdZCseGBiA6pZH4bDi/QQq6qDNRC3z0Zpy0EuVtDB2RUK85vriPlC9FEZQpANWpuSlQIrmsQi2q15bnivozIXBRRicYgKXXw90w83b5gs7MpboEVxMtCF7BC7Y59Lb14fx/PU4js+48MILVz71b9L0/eWMAcsNN3zN67j35mujwYdfH4xthag2AXGAPQMu2FYBXNsCxwzBNn2wDAEsphERYzFsCyzXA6dcAaP3gAeh9/lH7f2Grzw8fZsNsPaH7/+UN3z3V7yJR8BuDIGFVlTTA8ttodeOQ5+AJY6qAGYMUKpAo3V5PFR6wQf2fvOl35jO95I/19NbgZ9//8sdztY1v4yrA4dAQ6QcGyGWw+SwLz3lGFObyJHI19loF+5pScTYlO1UsopUSUx15UsxOymiSJuqBlOydCbPj+WGZ8FF3C0OOhpbyU4kZmbCjY+qAVJ4WxM2g0cqfC69HyUt4It+FU2D0bJ71d5Rb1NspyiDpePywUAwQbaCOosDYItEX8zDMqXNWJTBymBiGczr8MNC9ztXHPXpa7Ofgo985Pi24cHwokYQvbulpQWWLFkC++27L/T09MADDz4ADz30CGzduoWYysvde+B5ZQEqGnFL/Sz1eIXRqYO8qu7JCToZcCEZiTM3m5jjVJOk/nf0eDEgLMtosi2V5N9TTjGxDZiq7IcAt26dB7cNzpPzXbD8aEOIeovtge06UG5pg57eecg2V5um9Zbzzz//zqf3jXr6fz1jwIJv7bcrj/8ADK2+xB/eYAaToxDWqxD6EUSxA47lQAElDCsAx/LBNlGHiUUpDMeDOjbYXhHMyl4APQf9x+Ljr/zCdDofVn//5M/Yw//4UnFyNTgELMiWSmDaZUodpbO8EMthyFqqAF4B/NZlMNr+wo/vddyV5z/9pc+fYTpX4OavfWhlVB2gDnwshSGwJHNZROd90iTZZESx3s9CacfpzLBUIUuBQ8JY0n0t2WTjqT9z2YWaIBUZSU5/E6Fegky2EqZ+TrrtdW0l6UURYJG1IQtm0hxMVDlMvjV6KR1UCEgRWMTcEZo5khLuEUw0xoJJvgwsKNq7CCpoM25DtvKg0Trv8GWHn/aY/nnArvrHHnno9Il648uO6zl777037L/fvrBo8SLYsGED3Hvv/bBh4waoblkL/+zcDQeVt045MCtpSXtinffRbblj+cAvWIWwl/PEZfwd3cZNbdKhL4afpZeIpkYSGCWgwmBC7ako1vPLkxaT6DF6SQwTBCZ8E36ycSHcMdYFNpXETIhMB2K7SPH7GP+C2WJ48X3/R8Vi8b3nnHPO2HR+v57sc80osPzuilMXR0OP/TIYeuxZjbFBaFTHoV6tQbWGjjALyq4BrW4ERScE1w4BdXPbNsFExuLY1HVqlYi1bDIrS05Z/JaV1z/ZDdze4++56v0fKI3+4+vFiUcMpz4AZhgCGK0QG2WKtSbBzMADUhUMmACwAfzWJTDWeciZe7/t6q9M1/vIn2d6VuCmSz721nhy4Htxbdg2SGdJBPxso6SeGabcYHp8vpZyrHOJ5HY6+ysR5/UYl+S2OOgksTCpoxkDC3fZK5KSfDX1A2Sq7MVLJ1GIf8e9K7rwroBG78aXwMKd+OkkY+7hkGQnxVbSNuMkvsUiNxiCCn6HDFuWwUi0F9oAucHcMlgFEeMSOh3fXv7GfiyDpWa+v/fE4181Xm38wDDNnnnz5sGKFSuIrZBY/49/iM76zWvhpcYd8LzSFmFNkFiZOK3SZcwpn7QUK+Fy1VRmQjPMJIamNZipgEK/VwGTck8bMucgpkKr+HQRuxRvQABXTGYDvCagkpoLlsXwMli34XuPL4Y1tVZwsKpjmhCaaN1GvcUB1ytCd28v6i51nJS5cuXKb0/PN+upPcuMAgu+pd9cevLHw4FHz6mPbDar4yMwMT4Bw2N1qNUDKFgAXcUYKoUYSm4MngvgOSaBC7EW2wGzUAanshBaKy1rw8qKD/a+/tJfPrVNTf/V3d879eji8L0/dkcfcO3qVpxrBKbpgW3hTvLoTADPciGqQxxNQGxG4LfsDWOdh56x6Phrpl3zmY5tmsvPcfNln1sRVx+/NZocXgT+uGQtYpKkyA6TrAWzw3hMcZRpllSsRTQQ0pdDZjypfgV1ZjpVZ0kAQ0s3TtmNtVNkrZel2eFPnb/yaa1eBksJ90lTZAIsovSlN0cmt7Phk83KX3yfJiCot66BiorKF4BCzIVywcQFNUsR4SIZCwILifbIWLApslINvK7j9zvmzP/WP7sfOfnkvQbGR6/1w/glGGOybNkyePaz9qe04vsfwBLYQ7B5w3p4rv83eHnLWjrbR1BJmg41U9wTfClS/Sks3OsjZhhQtgMsuh2ddzNnfukMiOaTxgZEeFGOPwEumoObfoMAZhkR2AQuuF2igRLPAR4aL8H3Hl8Co5FH4IKNqYHFeosDpXIr9M6bh096FwC88cILL3z0mTomzDiw3HRVf6838ODVjeENR0wMD8DI6BhsG5mE0XEsVwTQUYihrxxDpRhD2QMouiY4jkVx1wgsgLTZMKCrVANnwQH3RZ0HHN9x5MqnXUO8/Zoz9y8M/PVWb+SBhcVwBLx4EizMYzJbwTCLYGCtmM6DsBw2DoZVA79lAdR6//ljC95+9deeqR2Wv27zFbj22mvd9k3/+/14cvAtsV4O42gX1lk0YBGTJbl/hQd9ia8+3p/uYxGv24y1JDliSby+shqrshmfnXLtRWay4++1skj6HFjbVg1YEvuw7N5mNUWyES57MUtJHi9O6VMWYqWlZKJb+KX1I4QSGZIIFwEoGEPC4CJOCAW4OFKwFzNHBFsRbjACFq/jr5E373Urjvyocn3iOOE1Dz/45cl64xPoelq0CEtg+8HChQth3bp1cO9999P1ovG/wREtD4ILok+F3VQqLqXJx0S3QNC+lNtGOohW4uISmGIqWWDRSl8pBiOZipoeqUzepgAWPF2RzJTFfFESFW+ES5D4kwAX8VnEclgYoVMM4P+29cD1WxbQmqOYHxoORMhacCKlV6ByWHulgi6xL1x88cVffKaOFzMOLLhht33jo/8UDW/83uTQpqVDQyOweXActg1PQKNehZIVwoKWCOa3xNBeBCh7JhRcZC02GA4OyCmAWx+C7pY6eJVOgJ4D/xT1Ped9nYdfcPfTWbTrr7+8tGjdzT9prT3ymuLko2DVRsAADwyzDQyzIICFap8YboZW5EkIy11Q7XrRFxec+LMvPJ3Xzv92Zlbg5otPOzmqbr08ro2YBjr6SMRvAMW76MAie1qmCPjqfFIAi6h7S+4g+1r00lji+sq4wxiCdAuyBknJaaoEGTri8fCPTAlMLpUSpNXPUprXmAk7xVgIzmoraSuxpGNcGqNAiYyQk0JSPvIikMgYG5zBQrZiobGoMpgCFYcARdiMPcFWsAxWbCM3WFzs+PdlR3/hLP3T8N53n3DM+GTtKjDMCor0y/ZZCvvtvx/UqjW459574ZFH1oA3cC8cWbwLOq0aHWyzoKJvRVarSjEEBSaJDsJgoqYtE6ggk2DNRYxmVoyERX8yyIlBXglo0IxSja1IzYXWTcYDKau6WAWcahlJioLDxWx0yhK4CEaGest/Pb433DXeIUpihgmBKdYX05C9YomEfMex1wCYx1xwwQX3zMy37YmfdZcAC4HLpaeeUBvccPHwwNa2jVtHYNPgOIzh4J2wDt2FCBa3R9BbjqGtaEDRs2jqW2wVwZ9sQMUahfZSBF7RBKu1C6D3wP+rdxx00rwjz33k6Sza3d9615eKQ3//jDv6CFjYxwLYjNQGhlUE08CBPPhBwLPaCTCNcYhKLVDtOeSq3574i5OOy9SEn877yP92elbg1m+cuW8wvvmmuDq0hMthQPEucjYLlsSIsfhgcCAlOcT0hGMGk8QdpqI9FGORYKPso9nBXhIwVA1d6i26WtzEVsx8SC+DNTtIpoFDK4VlQEYX8FO3FYCoNERZ81PmV9W2mbIzyaMtZaMhSyEwwZQKCSqoTcoyGLMVAhapr1hUBmsBs0jZYBujQueR+x71SRU6e9opp8zfMjr8YyyBYdmrp6cbVqxYDnst3AvWPPoosZWxDQ/Dq80/wzJ3GAJZ/hL2XK0UJjFTu0rYph63Im8Lx5dwg2X1FPGzKFHpYj7bjpX2kmIr4pSDEulQVyFGKuofPD3StMTJiLgIBKdzCyp9CXCJQ5EM4RBzQV1aOMUemyjBd9YvhaFAlMQiw4KIXGIYVlmAcmsbRe0DROe2t3d8ur+/f5fHUO0yYFm1qt+u3vX4x6vDW84aHh4ubh6ahK2DYzAwOAQe1GFJewR7t8XQWQJoKZjguAWIGjEUowloL/hQcENw0b3o2WC19UDU+5ybJiuHnLzXkf3rn+ph6fbLT/xocfjuiwpjq8HGznuwwLRawDDLYJounYGIj0cNTGMUDM+CRvfzfj+25Ogjlx3+6ZGn+rr5383MCvTHsXno1z50SVwd/AA0RsHwqwDoDuPsMAIUmR+GwIJOQMqr4z4WvpaHARnWyDDBJ/B6nD6zlmR4l3h0Uh6TBw06bDWzAiS0IFsGI4Ah2zCXSjSWwoK9ZjEmN5EWRCl+TsAj7RTjw66uscj9or1NccxL+lbwTFsHFS6BNWUrUltBYLHYDVbEpkhiK99d1/KKkzlsFl1gD99/7+cbYXSWadlGuVyi8td+++0LYRDCPffcC+vWroaDan+GQwqPKU2FxG064EqztCwZZpmKwvSMe4vZBZnbSN94YnDhz4KyHzNTIbaSLBXuawQVcZEsRo4kRlBBgBE2ZIFu6QMxgguylAjCQDgYGVyoeTKMyYJ8w9YFqis/NNAggfm52JVfhO7uHtSK19q2ffR55533j5n5xm3/WXcZsOBbeGzVuQfG2+77URk27G84JozVPbhvzTj86c71sG3TZlhaiWB+K0BrwQYXTChDHVrdBpTcgFxjNjXzGuB4DphtfQgu3zL7XvmJjsNOH34qC/fHy04+0h2+98fFsQcLwnIcg4mWY6tFAAuekRnYyNkgxmK5dQg6lg/V5r/0qL3edPkfnspr5n8zsytw0yWnHxNNbvsh1EeK2CwJAQNL0teiQikla8GChSh9iWvp25GWYy6JaUK+KFpoDtyEoTTXWxJIIgCiOruEJ1UCywKMWCe9J4PdYcJRlAYZaSqWbiOZDUad3Pw4BpBmgKKJ9VqzoBCkky57ZCoELJKpIFsRgJKI9oKxCG3FdFzqXTFdIdpbHOHitI9FXtdx+7/hzBv503Dyie944XjN/2kUGwtd16G04hXLl0NPbw+sWbMWHnjwQagM3AWvLfwdsEDOmgOL9gwsWY2lKaDIpcbfcYmLgEWCi85adLbCVmOlwSBZI1sxWoA1RiN1tSA2IaAMMAMEmOCJK8+8Z60tfbqRUKuEvQQ+ngQF4JpCxcdtHKnb8K11S+HRWgs4NBpasBZsnET7cancAl3dPajbfOXCCy/6zHS2auzMN3iXAcuGVf95cFtjzSXett++yK6tFybvchdA2yLYOlGBn9z2KDz00FpY1BpBl2tCxQmh3QugxQ2UHRkzxrD3ykbnmOeCUdkrjHpecJFffuXnFxzzfmw4eVL/brn8o4tKg/fcWhh5YIWDIZTYfW9gOQzBpUAOMcdCkSwC26yCbY1D3NoB9d4Xf67vnT/90pN6sfzBu2QFbryivzMaWfczoz78/wSwYNoxgosEGHKJyVIYA4uyGjOosIAvDrgCcGRfi6wWpYaAsQqsmArWVpipJAcQ5RprxlyUOC/ZiTz+KzCZAjKyoU4yFAabJBpEgErSJsnMJQEWsQ3S9sZAKbeFPQeiVCOOmgJYxIUGnilQwQMmu8EccoMJUJFuMAQVFO2p074dGnb7T4O2/Y4/SA72O/3004tbNm+43A+iE/DgixEley1cAMuWL4NatQ7/wIDJ9Q/AEfAHWGCPUtMgAgmCC53BZxnLFLdVQlOUu08xE8E0uKSVMJak/JUFHG7fEQGRgo2kgEUMYgAEFsFWDNFCYVmKYTCAKDasHYn5JmtmyF4CX7gaHXRlUxpyDH8a6oQfblhEoILvg+zHMu4FS2IILI7jPuT7/msvvfTS1bvkCyhfZJcAy5pfXrCkDR69xtv2x5e4g/eAiecctSrEGONSbgezcx8YMRbAtbethjUProYlbQb0lg3oKAC0eSGU3BA8CxlLRE2UorHXAtPzIO7at+7MP2Bl59LlXzKe3/+kmAuWTl7yn2++0B15+CPW+OOkszixD57lgueWoeAWwcNGTez1MupgwggYngH1noN+W+075vWLjz5zaFfurPy1dm4Fbvz6aafC+NavQWPURHChvhZVEhP2YyqB4cA5ApVkRC8zFxHrIi8s5Muzf/rSkJivsRbdLyZFe/FuxVcsXSpLGAw/JindSMjKlHREiStxgfFtgkKZMUX1eclSuCTGByeN40iuJPsl6L2JwEXxPjULLHeNK7GZgUVoKzqwKHsx2owRUBhU3AKgtmJhknGhDUKnfTzwOt5x4Bs/p3rSTnzn245q+NEPIjBaUVvtqHTA0n2WQnd3F4n1jzz0IOw/8Sc4xF1NgIIBHjpjQWBhjYU2gqUircSUEtxVycqYUvrKaioENE2YjMjukp31rL/In/EtYDhQGFEancggtG2wsEePuiblXk9FyTQ7Ist+FlRLwojAxYpDsI2AtnfCt+C765fAfePtGdbiUkkM7cdd3d34sfj4RRdddMHOfXum51EzDiw4mXH+5tUXFMYeONXZ+Huwaj5EcQtEQRWiaBwAY62LFcwFg3W1Hrj0R7dDIRiHpe0A81sM6CzG0OZhE2UErgQXPruILRsCrwPmLeoOvHlLfjbpHvDp9iPOfVIBkT+56KMHFrbdfX1x/OElLeEAtJg1KLsOuG4L2Egt0ZfP7rBojGzHQcc+E/V5Lztu/luuuGF6dkP+LNO5Aqu+8+kljeGtmB22n4GmDB8bJhlcBLBQwChepN2Yu9BpamSqn0V24WslMtXboo4FrI4kR4xkzspUhSbZ1qSElhwPhTtMFa40gKF3xo1zqWsx9pZH39JjVETI1BIYMxWhLwjHk37gFaGaPHVY5J8JF5Mpy17yPupVSdxgom+Fy2AelWXQYkyiPbEVBJaOn0dd899+wGGn0uTDk056fev4qH2tYTmvxbPuQqEImF68zz77QLVaJcEeNt4NrzH/DCVoEFsJEFxk4yCxFU241z9HXAYTJS/Z+Ki7uDTWQjFcGaFeaS5anAtN1MAQXUwIkfcrFzYBsThpILYSiZ4fZCqWg4yF3YPp6H0F6Ml5SPrrIPd1EIQQ+j44GNZLJ0MAdw5X4OrHF0OI+rCBTZMiQZoGg3kF6O7uxQFhvzdNcogNTuf37Imea8aBZc3P+g916+uutwfu6ra3PAhR0EqRLnGM/SGjEEEDAqcIRrkXjK7lcPlN6+Cu+9bC0rYIllViWCDBpdWLRUnMCsE0BcGvxS45uBZ1VqHY1Q5x54o/1juef2br4Rf/amcXECfSle+96tsd/up3dRuboAxj4KLNz8ZyGA4nw3gX/EYH1ChpGOMQl9vB73nRlXfv/an37apJlzu7PfnjxArctPJD/XFt+CyjPiKSqwlYqmBQarUvLwguzFakviLtt4mgL4BFgI0u6suzTnmKnOjd+i0dOJL79b/k2wxNgrkksfnK7SQZCzfMCSDhg6q4LUpCsn9eHoxY0E9Kd4KpCEARJ8/Ua8cagQpMxAMtM5R0GQzZikmNkPh7boZkbUWUwQhUZEMkaitoMY69yljD6Tr+wDd+WrGVdx3/trfW/fBKw7QKeABua2uFxYsXkfi8evVqeGz1Q3BI9Tewr7UZGiEIYEHGQgnAU8tg/PlXoIJggSuK26e5vgQYJNqIKIEl5S8CmilMBQEFZDp7pvzFuWAGW4xlGcw0qHUCKywWlRC3AyopAV/W8uTGcDkU93nghxAHDXANPCmKoRpa8O3HlsL9E+1gmwCRYVPUCwKL7XpQbmmFjo7OyTCK3rZy5fQll+zoODPjwPLwdR8/xx59+Axj810AQ1shitshBhuMuAFxLIAlxElyxQ7wupfAT/9ehx//6n5ocwJY0hbCikoM81uAmAuBix1SWKWPmG21wbwWE1rcKjh2DayWEkD3vo+FXQeeUXzNldft7LTHG//z7ad1Basv6I7XQ0s0QOUw4Q5rofcqYpXwIFQDgHFArGl0PnvDZN8r3rDoDRfcvqNFzn+/61fgxktOX240Rn4JteHllj8Kpj+muvEhFIxF7FMJLDTRVAygU8O++GcEFOkQI82FAQYPWBnNRTjCmMpIYJF19iyIqFWRTXNcweEcKS5/cVSJAg8JKvqBNaA03DTQqBKZhCrBvPngiUYVASribF2cgSdupwRMhI4gSl9kk5XNkOK2BBZkKrLTHqOY0GZMTjCvDHahFQwcPVHqvMZuXfzepYe9B79IcMopp7SPDQ9dB5b1alw313Whu6sL9lm2D9RrdbjvgQegvPkOOMy4kxx8ClikvsLbzxEuWbbCLCwtxmuuLw1YEFRoLXS9Ra6HxY+jcR9ivfAgnhXsmRXpZTBmKziHKgmjxPVky3rSqEnvP3tE5g8Fn1hgMGUDS2INsDEuBAD+NNgJP9iwGPcslVxFN36BRhmjuxajXkzTvKKzs+v9u8p6PKPA8tANX2sLB+7+BQw88NJo6/0QjQ5BFBUAjIKoa8M4xBYGHpfJ217sWgh/3ODBt298AGrVCQKX5ZUQ9q1EsKAFoKMYQ8mJwDBjqEMLzG8tQUcpUAnJllUDs+CA0b18W9Bx0Fe2tr36Ev4QP9Gh7aYLTz68y3/kf3qjR0stwSZwUNy12iE2ShBHFgllYtplHSCeBNNqQNTSC9XuF5/f987//sSudlzs+sP0nvmKN638cD/UBs+y6kOA4ILlMHSJpYElJFunAJNEa6ESmerAj8CIhIgvtBcp8rPuzTiSIIUGLzpTyZbFxB8gkNA1n6HKTnzV+Mdn5nyWjmKudsbOpSG8DrFLWy8PyboaMRQ6Y0edEg+MMZV08ADJB0ou8wiHFOoBws3Eoj1ZZEmAFuUvKoNp8S0UwSTDJi3SVrAMhn0ryFY6NlvlvjcvP/J0NbjvHW99y7FhbFxl2TiqFYRov9dC6JvXB4+uXQsb1zwA/1T9NcyHQagHkAIWKoVle1c0PE+VvyRrScpdAhQIMFQ5UK4DD5CVpa4EVBJAojVDnZfLa5wPRrtX2IwDLINhdzwyFSncq5KZBBDdSDDVcpz+zrFWhp+VMIwg9BvgAFrnYxj1Hbhs7TJ4rFambcLJk4ZbEuUwx4PWSgVaWlofMgzjiF0V8zKjwPKX7/fv443fvyra9uCiaGQ9RBPDEPkigJLIHtrnPDFNziq0gFeZD3ZbF9z0twG47jePQm1yHDq8EPbtCGG/zgjmlWIouzE4bgnmtbVBZwHDKzEVGVkM9iP4YJl1MD0ToGvZZLXtwLOHWl523oojP1p/QmC56L0HdgaPr5ofPdDd0ngc7Bg/Oe0QxwWIY5MOPDE10TUIWAyjBhhs5nceuDZY8M9H9x29633ie+ahfte+65svO2NFVB/8uT25bV/bHwHUWxBYYiyHhYKx0H5V5TAJLrLsxeAidJikVKYSn3QxX7EX7RRTNUjyqWgaZJJHytwoDq6nXKmkP4PKPhJIdBDB2z5esESEZ7JSe1BMhmso8kQYO7nR/OLIM24MfXXwgj9jiUeVefDMnC2yqBsgmJiKrRCwSIsxusFwfhFbjAVbYVDB73UbmMUOCL3KuX9vPOvM4447jk6zP3HCCeXHqhM/tBz3KLLhmga0tbXD8uXLALUEtBe3b/4LvCT6OwnX9RAIXHj7t8dWdK1Ij2RhJsJifApkqHEx2X4BtpLBMYuRKTb49wzGeqmMnF9UczMgiET/CpYKbTT/SDeY0q201iCOjMseiLmUx3qbPAUR2hvuZz8AM6yDhawlBrhxSx/8YvNCeg/CelwiAR+BxS0UsRwWRXF8yte//vVv7Ypv4YwCy+++3/88d+Dum6OBh3tgcivE1RGI/AZ9UKhGbIjRvyjuOYUyuJX5UPFqUCgV4do7fPivX62GenUSuooh7N8ZkubSW3ZhYXsb9LWaSnMhYJETKQ3DB9NsgOFYEFWWTk60Pefsv3e+7LwjnwBcrr/0swsX1O+6dV79rv1bGxvANEoAZhvEpAWJWdRAjAXjXWpgQBUMJ4KoZQHUew45v/ft156xs2W3XbFT89dIVuDWy07713h88zlOfZtlNsYAgirVqGneDpfDmKnQcHQe36uDiSyR0ePSmovqZ1ElMZ17CEBJvmSaSVmlGaf1FPy8JdqJABQ6mErROgEScQbfiMQBF8fZ4m1iLVwWk2+F2QozEwQSBBXPjml0Bd52bQQZQ4IMagk48VWCiyEa+ghASF9J2IoQ73HMhRTqCzjPSLjAqHcFy2CFyu1GsfdNy19z6jreM+9+59tfO1n3f+R6hRa8D8/s+/r6qClyw4aNsGH1fXDw2K+hNx6CasDbKECUQEUZGZJ9PaX0JctaxMT4NjMSTT8hEMH7LcHgGDgYfJQzTD4PMxYduMiWrQn3aDfGtUGXG4v2icifuO/oE8KeDz7/mMKAdTYr9BdsGg0bdXAogT2G9dUSXProChgNXCqH4aRJLEUia7EcB9orHeC63vd7enre3d/fj/PgZ/TfjALLr6/63LOcwftug+E182FyEOL6GIR+nRalEURQDR2ibJhvU2qtQLGtC3D4FBGoAAAgAElEQVQ+SkebC9C+F1zz5yr84Ferwa9VoasQwb6dMTyrqwDLOl3obbEouLLoxOBYAYW2IWvBjxyCC+BtBJeO5ZPjlYPOvr/zkO2Cy/WXn9U9f+LPt8yb/OvzWoJBinUBo4wfd1mmwAMLnhnIchhMgmH6AIUS+F3PXVftfvnRe7/h7L/P6J7Kn/wprQCGoFpD66+zalteZtdxkukkMZYoQGAR4CJKYLIZgoFF6SuiPEaNk7I8Jn5OQIi+RLLPZeqb5AYV/auWMBcmFRylTgm4ajxtAioIGnhQRTCpRwaBCZ7F40G3Foqf8TF8Ji8suLL3Rp5144HSMWMBKhZA0QYo4uRtB0EGL4YAFzzA0gVBBM/cxUESLzTB0HAgMFyI3DZw2/ug0Lk3FNq76QTRwCww1FYo3kXYkmPTu9s3nB9EYP55wi7eeeWVPxkbHRz4Jlj2iZgkjvElhUIBli3bBychwiOPrIbChj/DwY2/QRBEMCmBRWdkBPUaOeTSFztG8Riv2Im2/ayjCD2JS4GJvmRL4JkCLtyZz8AjItO0qBcBLFhwRMaCQ9BQtLcdqUuxiUDvztcyx3SA0T9DzZgLffKwHIpaC+bgGRGV3q5etxRuH+kE3IbQFMdWEvEdBwqlFiiXyw+XSuVXf/WrX137lL5MT+KPZhRYfvP9L/9/9t4D2rKruhKdJ99878uvqlSlCqqgiAQKSMICYQwYY9Pttvnfdvs7m28c6Lb92zYe3S1/220wYJJBEhJIiGhhm2gBMliIICSSUEBZFV9VvRxuPPn0WGvvfc6+t0oI1BRiYGqMO16o9+6794Q995pzrrnGrNX7P2m0D1+S9pYR+13EYcBlXNdPsOpbyKwSGvUqz24uGQHczmMYb1ZQGx9DUp3FTXf08f7PPc7gMl7KsHfcwHnTNnaMuZit22iW6MZIuTNf0GESACi8zYhhlRxgfEd/UN/7+rXxvW8676WvOaH35MM3XNWaXfj8rTP9b1xUS3qw7CYP/SJg4d0ELyK0RxKjlEEzWowAhm0gaZyGePriv536v/7hT76L4/6jH/0+HoF/u+aPftboH7/R9pfqRtjmsdNpTJWzBJY0kdEnCkQKvSXvcdHBRVUuI8OyhibTytBKIZyIXaZOkokvpPGXQUDQYQQsivqKEyOnupgKSgCfgCQ2eLHtRwQsBnz5f8qKy6Ci7XqVME2VClFfBCIKVKoOUHXF13SreAQs1IBsWchMhxcoHxUMjDI6qXiQg3Pm9D3YumM3u7hMGqyWUeySDeqa50bAvGlUvH8hsJu9FMY99z188I4PfequX7Zdd4Z+PkkSjI9PsBtsdXUNhx97CGevfg6T8TJ6/B6lvqI1RSoTde670xZ5HVCUZZgBQ+oionIT4KnMC0qUV1/nwJKbGzQtip5nyDFW2LNF6CSBqQIWm4FZOPFk5rWkzIb6oPSqRd0bT7Q6y/PLWkvgw2IrU4Y7VybxvqPbuQQiYMscosM8zhAjirLRbIa27fzS29/+9n881bffKQUWakB88fW/dz06R34t7iwi7LcRBgF8P8RyJ8RyXwyraTXq2DLdgrPxGOpGB2MND7V6BeVmC0FpFh+8a4APfWE/ltc6PLtlzzhw/oyN3eMONtVttEoGym7Co45V1SJESrINx3A8A2ljc9yv7Pzskrn1rx+uvuQOxfXSAX7na19bP7330U/N+t+6rJ714No0955iXQhYVPIpiblUEVFzHUk2A5hWgqxURzJ13mPx7GU/Of3i7+345FN98v+9PP/NN1/lTi4ef6s9mP9ty1/jkdNEySbkDmOtJRFai8rVUtVJXqUQ4IhYfSXwq+gXsWKqKRvFij4y/pwP9fDs+uG4FlGliGqFurWJ+gpTQ1QoDCaiMqGFthsZ6IVAPzZExTKy8BKwKFZF0S8KVFyLnJWiSqk6BqqegYpHgOACdpljQXyzhgGBCcoYwEOYOQhTk5mFPbv34Nxzz8Zko4S4PY+gs8LzkxqtMXielx9D4UiTtlnZvU9aDdFOn73zPnzmKw9zzwrt6unnaEJkvV7HocOHkRz6Os7tfgVhlPD7pfevqhXRo1P8k3o5L9on0F0jlYpehXCihqo+WDchjSTLrcTC3DBS9bAGpTnppJtOucHoRaTUv0L0p2nBdqm5WoCs0leU9Zn4Ufo9dZ6GxHttVT7ZAj1qP6YqnCL2F/0S/v7AHqzGHq9bKbnDmA4Tjr1avUH5YW+55pprXnWq7/1TCiz04r9803/7WbO3+N6ou1z2Oxvc9NTpDXBsdYBlMukYHqbH6tjsrKM0mEOrbKJZtVCruihXK/Aa4widKTw418Y7b1/CnQ8uomKn2DNh4JkzJvZNutjEtBjYMeZYCSj6hYRIxzbh2AQwATdixk4NbXfbwny27e8OZbve+vI/fOOAXuNVV/1qad/afZ/cku5/3hjaKJNVz6nBtjzBJ3PAHNk0VdXii8mSrOXYSJrbEU1f+qfTP3/ja0/1CfvR8z+1I3D7Df/f7qyz8GGnP382gg5SpmR1rUXoKAoodAARNBiz+lJjKSzKghJTcSlEkanXN7ICapEsEmVkYKSqVFQ8CYm/UjORoEJVCVUnBCjt0EA3FJ+LikVUMgRAuVNKFkmCHhILpGubKDk2Sp6LcrnEIOGwDlLlvofU9JjiIkeRCL9U1ldBp83OzOCiiy7Czu1bgcEi+itzSMMeaAInU0qOw6AYRTHiwAfSkKsjCpT1nAx1J4CXdeB31/Hmz1uY6zoolzymvjzPxbZt2xAEIQ4+/ig2HfscJgdH0ab3F4n3ppxuyoI92kmvaCmd6lK0Vi64S+Gd1waeZ1LoKQS8yhUnwEMCi9JVZJXCNmNVxeTrgkwolo4wshuTE0wJ9wJUxBqSC/gn6WcpUCZPBNK/lV/4yl5NgEyBlFS12NS2kZl4z+Ed+OrGBAMgVZs0psBxBbCUylV4Je9O23ZecvXVV5/S1JBTDiyfvul11WZw4IZ4sPHzg14Xvb6P9c4AR5Z6WOmRK8fAhDPAeDKPlhczsNRLBhoVC9WKC6dShVUZQ9Nex1pSx013xXjv7Ufh+wH2Tph41iYDZ0462FK3MFY2UPNkSe8YcB0SISkCRlQaaRIgyGwcTzb59/W2ve5ryfl/88Y3vnHw2799rfMM410fmk0OvmzGXEWdRE23CpfSQi1XdM4y15yC0vKJDhMjiwcw7AxpZRzR1IVf6Gx62U/v+olX/Cj1+Kmt/af8t26/+vd/yfGPX2v0l6tJOCjAhUV8BSwjluNURuqz5qI+16zJQ7SYDjJydR/ivyQGifIlN4aIAVBFTIkS4mmnPqDqRALKekDAAnRCUbnQoqtXK6IbXTRI0jVbKpdRrtY5kJA+eqUqUyM8iIsDVlltlv+KeJqhE2GARwJf8uxLsGmygcHiY+ivHmMaEWmCOEng97oYrB9D3D6GurGKpjPA5maEJiWVuylsBOxgMrMQXz46hbc8dinH51OVRK9zfGwMk1OTWFxcwvLj92LHwueZ2eBqRQPMnN7TtAld51C0F1NdWrWi6yb0OVcqyqigfU5AmDvjCFgkdSZ+XgLPaJ+L1hhJ+gqBCn1kUJHd9nQ8885/RvvhFID8eD9BBZPrLNolpcBFaS1mMuCpk19YmcIHj27nnhmK0zcccc5FpIyLaq226jjuC6+++uqvn8ob7pQDC734265/9TnmYP76oN++pNMLsdwOcHSli+XVDUT9dZSSDusnMzVgsgI0ShnqJRP1sgW3IgLsWslRVBoeIm8Ktx+s4M2fWsBDR9axc8zAxZsMnD3l4LSmg8mqjbGKiWqJgIUuDtpRibkGdDOEYYA1n5qKNvn3+Ntfi83b3xBFzbix8IV/3GIef8lp7jrGLIp1ceE5ZTg0nc0SlkHWLvm5SGsJYKDHDrTMqyAcO+d4f+Ky5+/4uTc8dCpP2I+e+6kfgVtueYvXOHDf663B8d/NBhtGEvpIScjPrcfKEUbAIUCEaa4hcJHVC7vDVOWiKhbxUfW55PqKKl7UyqjHtCihXgJLJN1dBCpEdfVCUaWs+QbWfWBDViyksfgELFStxBkvaLRwlKs11Bot1Jst1OpNbpATHL+41UeUHq175sTePPr5vXv34rLLLsVEo4Rw6RH01uY5yp0AZdBeA1YfwlSyH1sqa5iox6iUyEmmuvkSninCfWBkPoiBax86B19on8nViuM4TIXNzEzz2OFDhw4jffQLqC4/iG5U0F+j2KynDOvhkXq1kmslEmAYNCTg5B/V99jUQKYFab9mA0OhqRBNxhtUdo/JBlNV4Ug3GB1dpa8wDSaBRYVUjjrCVBUjzopoiBIAQtS7eMf54nySVTrPiqOqJU6Rhn24RoLDgyr+fv8e9DJXaC12RVwDjsPxA7V6I7Ms+9evu+66G5/6nfTkv/l9ARZ6GZ95+6vOS/or17bXVp69uLKBw/MrWFxaw8D3+YTXXGC6Cmxr0RhiAw1PjCouVSqwTQfj2SKqlRhW2YNRHseB3iTedlsHt3x9AVPlBBdvNvGMGRc7x0rY0nLQqpgoeSlTYQQGdNpJJKSu1XY/wCPrNr6yPhNUx2a+uGtTc3V9ZeFF7mC+MWESsAxQth04lBVmeQwstLOy2WpJ4EJVC9n8qKdlwF7NsLlnrTN5+Qt2/99v+8aTH/Yf/cTTdQS+8O4/2WZuHH2f1V94ThL02KWYJlTNCiDhKYvKJaYGgHGviwY0uR4j3WFDjZXDIJMHf+UaiyblEKhIdxPlSgkKTNBgRH+RjkKgsuoDqwwsomJhfYWrlYwF9kp9DOPTm1BvtOCVqcq2mZ7Kg4tPtlBpPS4nngvBg+3buweXXn45JptlBPMPoL++iCiKEAQB4qWHscX/OnbU19CsG7BdyRHxgBRqOqUHHUqaLWLwx7l2Ca996FKsWzMoeQJUqGrZtGkTU2gHH30QyYOfRdIVQ7wU7aUW3RPsxLL/JBfgVZWiek2Uw8soenUcVbFIfWUIbGRPj8PuuAJsVI/PkG1ZdeXzTBVRgahEY7Jlk82Y9BUVHSM+CgAp5rawMygHFYH9ElhOtjLLH89rTN6U0PGl9qwBN0wGqYWrD+zBI/0GA2FK65e0HdOWuFZrUEf+W6+77ro/OJX34PcNWOhNUMNab2Xub9aWF/7j3PEl8/D8KlbbA0RxglbVweXnbsZl54xhrGkji2K0F5bQXe/ADmNMeV1U3ACOm8Ai071XR9eawT/cDbzjs8c5ruPiLRYu2VLCOTNlbGnZqFcAzyFgIXE248UjCFN0BgGWexHaiQu3MQGnXEPJjuElbXjRKrw0gmmUkRkkRkragHzpHGtBF5EU8pkO6yFzDMTjZ60EM89+7uk/97anZRToqbxIftie+/ZrXnWFO5h7Dwar24gSoy5mdogRsOgRL6ydJLJiUY2UGsCoVGRlPebufAEs+YCtIQ1GCfbCJSWGVAkaTDU7honJYnU/MtAJwdX18oDAxcBGAHTpEWaIDAfV1gymNp2G8ckpIdZSggBVTMLKeEI6yMm/p5/dojbYs2cPLr30MmyaasGffwDdlaMMKv1uB6XFr+BM51uYbqZwPIvdkWJ2Lokh4l5TPgeJMwws/zY3gxuPXwKnTDSzoMFq1SpmZmawtLyMQ/d/FYNH7xTPI//lWsoInaQHRKpKJRfWNfBQ+gpTYAo4qEKRX+fUmJZAoBpGheGB3GPFx9w9llcsatww6UBEhalqRfWvaJZkjsYROotseSl6WHIaTJUusmo56QotaFT6x8Gj3DAZwYoHbFj60NHT8ZnlWab7UhoDQn2CtstOMa9UpsdtW72tP3PV26/iINBT8e/7Ciz0Bm55y59NtduH/sfy/MKv759brBw8toKJZhm/8MJ9eNbWEPXsIAybOvLHkDhTWJhPsPitx1CNV1HxQnhODJvAgq4ip4zQncK/Hazg9bfMY3W9g+dut/GSM0o4a6aEyYaFkkclLV3sKXvi/YCAJcIgSlGrGHAqFlLTgWNGcNIBbIpUBwVPlpGBGiRtQYoOTQBUfDtZjzvIHCCevmAjO+15L559yV/feSpO1I+e83t7BL549W/9kt1beHvqbzSSiCixECnvslXVotNhGrgoIV9qMoIOK3paCvFfVS6C6hBNtnI6ilx4h/tVDBANJizFQqDfCAysDAwsD4DVAdBmUAHMcgsTW3ZhbGIKlWpFUFM0r0NpD/mqrDNdo4TS8PFUlAy9zpnZWfz4j/84ZmcmYaw9jvbiIcRxDL+zhtbS7dhT2o9Ww4Llio0WA0FMeqkYnzsEKmQRpvcUANc/dha+4p+JSploMMECTExMCDfYwYM4cvft8I8/PpS0fALtpU941CqUPMNLq1KGXF8SbFTSAIOGrFpYuNc66tX3GVDU89nKolxoNHqjpIhysUT/ClF8/P40Nxg7w2TwpxTu6QywLVsPoOQTMQwqQ85t9b/yGlK+EbIeI+zBNRN8eXUK7z6yixGNuvCpt4j6WWhAG9OllcrhUql05amc0fJ9BxY6bLfdcFXp8IHHXjF3/Nif+/5g6mWXbcXeyQHs1W/CS1aQxQkyEjSqU0jrO7CybGHlgfvgmQMGFo+mSToZTJtKPReRM44758fwFx85hn6/h18/38FPnOFhc8tFpUy0gNiJRlGCvp+g41PfgoNWPYTlBHCsFA4oipoOh4eMHtx1T9Ezo6CiFhHauVJSbgdwMsTj+xBPPfuVMz/3jqu/t0vgj57tVBwB0ltaj3/lz43Byp+mftdJVNOkpMNySowrGLIaC3ond4iNiP26/ZgbEyXgFJWLnIiijQ9WY3VpTYhya7GwEJNAT7oKOSdXNGBxx7ZgYvMuVKpV1BsNDPo9JDGBit7hXxwxqqByg9eTHEh63ZVyGVc+/0rs2L4D1XQVG0cfRByG8LsbGFv8LPaWDqBas2B5pNuQnyEGuNoTK14emKli7SWLONfx8Kb9F2PDnoXnukyDkcZC3fZ0rB9/+EHMff2ziHsbkj4aTiMeFel1F5hyaeXVidRScoBQwKGDiyESB3h/qtFiSvhXgr36Px24BDUmKhmhv8iMMForTPG+CFjyIWA6DSbHsRTusEJTyfUVNbmTz5emt4hJ1fm/ohgWG5ckGMBFxDrLmx/fhx7teMlMQM4wx+NcN0Kxar3RtSzrp6+//vrvOAX+u70HnxZgUS/yY3/3ylfunErevKm0blvtx+C1H4FjOUh8soIOkNou4tIMktZezD82h2h5DmU3hUe0FYMLgbCB2HTRN8bxyf1VvPPzS/jpMyL87F4DM60KqmWHuU3SV/wgQWdAzZkZXApnq2zAcyJ4PJmSelaI+nKRwmJQKaoUZlHlQwELOc0IWPqAESBtbEEwc/m7pl7+gd/8USjld3sZDv/8zTdn1qWnfdktjS/Zk2USuEITViwsTGElXh604q4XRV/96vOil7+cPeBP6d8X3/nf6nbn0Osyf+0VSdAXQj73tGhaC1UwrK9oD6acCkqs0GREOOXQtn1o7vzoUC5Bh8Wc86V6VoSNmLUVWa2s9AUlZtS3YGzLGRTNgbHxcQwGfQQ+NesW019OPBDfvlLRf56u8AsuOB/PfNaz0CoB/vH7EQx6CP0BvKOfw9nu/ajVqD9DjihWfUBcokjbtJSoOGlZMGOcBnDHwiRuWriYk45VE2W5XGFgWV9fx2P3fhXH7r+Df4lBQ+oWOeWlRbKczAmmwEVRW3pFMira51ULaS8qK20EXPJqhsBDi4HJHWfKqixjYMiFRdUKxduIjC6RZixGH0ubcT4YTNCVSpthilJRYWpFViL+kII/ci5zU4igHpMggJ366CYO3vj4Psz51ItncG8SC/i2w5RrtVbLXNd7xXXXXXfdU7pxvoNfetqA5aGPvrZeMdavsYP5X7R7R2B398PrzcM0W4gDElTbSC0Tgd1C1tyOja6FpYcf4F6VipMwsDgUQEnpyJaFACWsJi0cXjcwYW5geyNDo1aFS+MfM4qaTtDzI2z0InRDi11j9VKbn8/lspW0FJvLRUZ5DAOLqFxUMwKdYBlKmQ6QZQOklSYGM895KNvykz+56crfOfgdHPt/tz+SZZm5tv8z9VJ2pJENwhnP6G+K+91NhoHTbTOZzLK4niTZuJUlZTKyGMgotLUEmKRiUPd2PzOtnmHa65bttOPMPZYZ1pwJa6Efl9bCxE7iMOqbiAdGbPfW3WpvbrClf7LZOV985+9ttjrz12aDjZcmIYFLKBsm6WYVq6SoVMTWW4SRysplNHJfDgMTJgAdYMR2Xp8/r5KLKY2Y9RXZi8Jd9RJYmAbrC/GeGoUr07uY0mg0m9xf1d5Yyzvcdbqk2NWqaPaRra4SgaVYrF7b1OQkU2DTUxNwu4fQk7qKOf917Iu+gFYNsF2hqRiJ6AEaxlHSeWR4pgQVem9BbOEfD+/A7b1zuYeGaDB6/a1Wk8IRcXRuDg9/7XNYPfxIPiMmB4+RaJZRoBnqX9FcXzrNlVckqmJRIZyyWtEdY8oNlov8mptsOAV6OFNMDEIzOJxTOMJEpI3ogRNxL0WjpNRZlFgv6S8+h9pUye9kgSgoTCocIxgRt+bh+oO78ZWNSa7GKDfM9iqwCViSjGe0wDD+9t3vfvcpSwt52oDlkQ9f9atuvHSt3T/qWoN52J2DcAY0rrgFoiWydAMJxePbTWS1TehnDTx2z/2omBE7yKoELk7MDZF0NcaGgwAudxXXyg5KLgXAeUBiIIlShEGMdj/EcjeCn7gYq0RolgYou2RLFnwvXewKWCCBRQCKOONCMFMLBC061P/gI0t6yDwX/vQlabz58ldtefFf/v13clH8e/iZ7FvfcvvWvZNGsrLVTfwzsiTYbab+3iwOTjdTfxOSoIHEryHxXU40YMeVjHCVtT6ROcouK0h9NTiEzhdtBujhIE2tME7sQZQ6aRwbcRQlURwnnTTLlowsXYHpzScwD1qmczgyK4cdq3wkGduzOPfwHTNYO3xd6rdfkFJ/C0e9FJWLABihs4jqRdFjku+R1YsADr3JsgAXRYmJ/gNxDbHGIoMjC2ARwr2qWJgGwwSS1k54XomrlVqjifb6mqiM9MUoD4/5Tq6sXC1mcKAF8NJLn40zzzwLY26IYOEhBL6PeO0Itq9+HLO1Hgv1pG0alLFGwKLadlTUmjIkpIaQXeiRmVgdOLju4Hk4YpyOcolEe3G/TU9PM2104LFH8PBd/4pBezXfxed3naxUqGrQKS9V1Qzlgel2YgUa2ke9mlEUGJnZFLDolJjSZ3SqTAcWFRFTzGUp9BSOyZcPSn/mEErKXRtyhKkgSlW5FPNZ8tHFdBq/zQpd/JeoZFKSEALqwk/wz8e24RMLW8XwL9PjHDfSfuIkRblSo76Wf7r00kt/4RWveEX0nVwt3+3PPC3A8rWbX9NsWssftfvzzzUGCzD7izDbc7CoYRd1JIkEFiNGWJoAKtPooYm7v34/ypmPMao2PDGbhSoXim9JSDSzbIzVy6jUKSrCFLMJyEETpOj7Eda6Pha7CTKjhMnqAGPlGGWXuvPpQhCprdQ4RoKXABZZvXCZX+Q6FXcULTQBsqTLAn40fibizZd9sTJ1wcual/3m920M6Hd70k/Vz2dZZrUf+FCzjKVtZuyfl8Xdc6x0cBbiwS4k/Vkj8RtIBiYPTKPxwJwWnQCGbE5UH/kFDo3UG97Kqa0dd5rRakp3D0e58aiVKADC0EBIPXy86KngLnoaOr9OkppOP7NKS4ZZnoud8gP90O53lxd+IeyubUqiAbIkZlpMNDKKsQmsm+Tgoqgxyf3k1cswuAiwkcK99M+qqY4CWGTFQtqrlgPWDUXfyuLAwYP9aViVJmanJlBttBAFPqIwEA2OGj6c9LwO3eEnu91Fevf0FFUrV2JyvIVS7yAGG0sIB320jn0KO62H4ZVtWA6pkOxtZZcXvy1tD8DVijaEK46p48vBY2slvPP4xQjdCabBqCeMhlCRzdj3fRx48B4s3nsbEId5zMkJa6oUipRBQb1X1R8y2hypi/QEHjlASOvxCXSYpLxOABdFlSkRX6PG8qZJnk6pgEUMUBNz7tWsewJkCTDcU6TFufBlnslkZHWZiw2scveJ96rKzAJsctZM6jB0LaVBHw4ifHF5Bjcc3iVCQNkZRh34LgOL69HoYudLlmX/5Lve9a7OqVgPnhZgefDDVz3PHCx+3OzN1zBYAkXqp+vHkPQTpBmlCtMV2kNqZ0iqUzDKE1gMavj0l+7HhONjpmJgrAzUXUo3phgX6ognaquCibEGyhULti06zpIok9VKgKVOgMUe/ZyLycqAGzFLrsHRL6piIXDJaAcsgYXsoBmllcqYC0UzFDQJUSddwI6R1Dcjnr6oZ0yd/Z9mfuJ/fvpUnLAfpOckSmvjvn9pVtL9u5H2nmklvYsR955hxN2tRtwfR9KzkA6AlCqRGGA5hICEFnq5APNNIYGFFnI11VGpm3m/RXEbaQPZxcxZvulMIKJMEapQDQaXWA6IzN1YciUU1YLIdYozBxE/vChIXaPnww7DCAQuonFS2GfzIWA6JSaF/eL/iqgXAUjy93JgObkrjDQW2t2TK4waHqmbnnpVyAF271od961WsH3bZu5Qp9ka/Q4J3EXTY35NnAxEcrprSAbORWAl7F984QU497zzMO6GiJcf4c73bOkh7Nr4JMaqCWyqVuhQ86ZPzAAp2D7RS0G4y+nK0gkWpRbocefCOP5x/SK4JRKRHV50K5UyZmZmsbKygqP3fQnxoW+IbZzK4pI6i6638GAtaTvW7wO6erjIlVcS7961McS6qE8Ul8pNUzoMz6XRwUfvcRkR9xlMNAeZ+rroV5HAIuZ8ifEDtHGl982ZXZQdpizKRfq0Xnlqp2z4dtc2EcOajNRe6LgHA9hZgPs3WnjL/jNBuQfUgS+AxUOSphzv4nqlR5vN5vPf+ta3zp2KNeVpAZb7PvgnrzIHi29Cb1IFTzgAACAASURBVBFpfxlpdxkJPcjhkpiCcjIS7mjPqlMwS2P44qEMH/jcI9jZTHHGWIottQxjJaLEKAY8Q8lxMdtqYbxBUTDCs05XOM2IHnC1MsDRjRjdyMNs3UCz7KPu0rwumXLKnfVUsQhqhUYS85AvfsiKhW4eeQVnsochy4gW6AJWgLTcRDJ+FtLp89+w+WVv/uNTccKe7uckaivAN7bZycoFCNefh6h9oRlt7EHUaRhx10QyEG45Kh+oAlEPOl70OSOzLnzL/hBWemmSUyQ+5lXJ6DtWXk0tf1zRY7FB4XNIEgsxAUwsekTEwq8W1mJBpB0eicvc7Z7YCFMLflaGb01wo2JKNmQGFynm84ZH0GC5oJ9XKsV7EpsOBUaqp0VcOAJsRBWV242pjyXRBXwR17Iaefh6dysGRhW1ahmVWhNx6CNmF5gClmK1EfeNWmQV+66MRcofph1PeUyq1Spe+ILnY9PMJJrRUfjrxxEOemgeuQXb7cdRKot4Ej5vdDyUdVqCpzgEAlwUqFAyM1UrgyDFx+d34Mv+uSiVKGmX9BUTDRrUNz6OY0fnsHj3Z2CuHuKsLqVtMMVF+eJyYefFXC7oeXUyGjyp5W/JOpHvV5X2zB9lDBodJwUQQ0Cj+ltGAEV3h43ObFGjnRkwTDX6uQiwZJ3FIe3Fhem6/P5zVxhti6SnmllNqbeoil07i6JuUac712Kk8C/fMKXHUz/LXL+CNzx2NtoJTey1YMiKhTQ9YmSq1dpCqVR6wTXXXHP/qVhTnhZg+fp7/uhNZm/+VSkDyxrSwTpSv40s6CKNYnHDwUJo1xA444DXxP0LCa7/zOMIwxA7x0zsnciwtZ6i6WUoWQZmGw1sn/AwUU9Qq9p8QdKqEVJEf8/HYsfH0bYBz6liphai5kaoeNQ0L6bl0c5CjFwlq5m0GpPdeARUioqFFgnazUZIkz6APlKvjKy1g4DlzkHjWS/a/ZI/aJ+Kk/b9fs7s0Vu8MJw7wwrWnm2m7RchbF+McG2TEWy4iDvgqgQ0A0eCh6pAGEhUBpdceNUun6sTqfDqn9NKz1benOwYVg7Udi6/CzWgiQ1kBCyxhSgxBbDwWGm1zKitraA11ULI8fScEGwyuARGDWFlG2KazxcS7SPBRQMW1RAoxPyTaC1aB7/YjCgBX9mOpTV3ZDqkrrV8sz2Jx4MZlEsUyUH9B1UMeh2hA0rgPXkb5Hd+hVBT5fbt2/Gc51yOqaoBr/0oO8GS1YM4ffljrEW6VK1YpkwnkLtjZadOU27MFDSYAGq2TxOwZA42Bined/x8HMR2DsAUab8mxicmaD4IDu9/FO17Pg1rsCYW+tFEYqowdNFdRbRoCz9RXby4SyBSDYicHqzliqlLRnr3CsDRLjX6XR1w9KZKpbGolOThmS2CCuOwWi0VWYCNmEhpkqjvCXcWv678IRsnGTnEi8k1xRG7sQKX4neLK4CdYSEJ+H2sBzZe88i5WAxrfO7As1lo9g1tiQ2yq/d8P3jRzTffnI+K/s6vmif/yacFWO585x+8LestvDLj4V9tIOwCUQ8ZN6rFfMKD2MBGXMJaXOWy+YLNER5ccdlOfM+BVTQ9YMe4iZkqsLlq4IJNJeyeTDHdsFGveTzTm56LIvqpWpnvxFjzHUzXq2h6PVTcBCWbZiYoS6CIuhbA4ooelrxa0cp+WbGk0i2UpjHSpIeEqDuvDKOxGZg860g8c/ELdv3Uqx958lPwg/kT2de+5gTVb+0w44Xn2MH6S+GvPtsIVmYQbZiIu2CdhMcIaBrJUCWiaCG18EpNQrViM5hopLyySfFdr9kqR7vDtJtP3IHa8UsIWIgCMxBFZk6FCY1b0lAKmPSYeopT4arFQBjT0CwTgdVA2twlEn/pupQDwYrOfPF+uHLRqpbhSBhRuYi3I96TEPGlNqHNbB8dPdwJTXzgoQqOdW3s2rkN1Wqdd7oUvirCuE7+L6dR1CFU1Lz8OGJY5cXtkosvwd59ezFlrSNbP8g0mDt3O3ZE30ClQnqIGCUuQFqBc9EJSceAwIX3BImk9TKbh0/Ndy3cuHAJOs4MPJ7VQrSzyAejs3L4oXsQPvhZ2ElYUEwKYJQYP9pJr8ey6GCkbMHUoyITZtTiTws8fa70jZGthqCn5P/TNcUt0BL06R0T4KmO/CERX4KaosKeCFiY0qOofo+E9BJXnMKGTH+4SD3mSBemiVVfkjRoyGqlAJSiuuFbRJ6XJIqR+X2OBHrTo2fhkf4YH3NqJifLsZouWq3VItO0Xn7jjTd+5FSsQE8LsHzp+j/4q6y7+OcI2wwobJGjvpU4YnEpilNs9BMc7TpYi0rY0/Rx4cQCqmPjWEoncMu3IvzzXfM4uEAR9wYu2Gzj588CLpjNMN0qo1YrcbQFNXb1BwOsdEMsdOnCqWCyZqNsEbCIKHHaSYhdgHAbGQQqhkseZtZVhlyjMu+JaQwu/RM2GiRJD3EWIPXqMKvjsCd2dNKJ81+y6+Vv+OKpOGmn6jlJM+k/+N4ZL1q43IjX/4Phr15hhMubEaxaojLRwEQMhy3CGrUsrTxXSy24eZUivai8w9dWVV611E6YDrLcaqrt2UnBJF/hisNBC18k2DSqQJhVU9vTkefQzy3pLWKoFgELRaqIrK7QasCY2IvMdIXmIvUf5RJTVmTxfkepMEWHFWBSwIvcqEgMVW9fTzg+1ndxzVdpRSth584dKJeriOOQKbMiUPIkriElmqijwl8XK4+O2fTKqJfk+c9/PjbPTGA8PoqwvYCwt4GpIx/GrLsMr0SpuCYDh2QUh4BRACeFTVLIK4FLxtbpGC7Prn9ovY4Prj0bmdeAK/UVmttC/Su9Xg/H7v8ycOAuTubNnVgaWKgelLxxcRRUdE1G+1yPeaG3T8DAH/N4fNVBL3tZHEGf52OaiREnqy6AXgC0B0CfpMKs+D093kU4vuR4jZGKhSoYBh76PjVPlipiuibbkIueFt1qnC/MCmROFrnP70lWLHKzQtN500EPcZzhmgP78LWNKZ4EChoF4pbEaIMkRb3eTF3P+41TFUb5tADL56971X+2gtUbjahvkRjILpMk4mgKGu5D1NWxjQj7Vw32vZ9XWcKuyiLGmg6cSg2BPY4Hlz18/O51PDDXxjkzwE/t8LF3IsHkWA2lcglZlCAMfPQGA6z1U3QCA5VSAzWP5Kwe24zJDUZlubASi7hr0laoSZJ7WWTT15BIKV1CJIIlCQGhjyTpI7FMvnmsUg1Oa1OWTZ33O2f84jXXnioQ+F4+7+rjNzfrvfnzEa7+jBWvvMjwl3cjWHERtwuai6oTvUlQZUMpQFHVh6KAlJdWHby8JVvtdLVVlbePEkyYBJeWYsVd6FagnIOm06ZQQz4nAUucCWAJM65YeBetF0AjKSdqUVchkByrEpvwY1OAi92AM7WPGjjAUfuStsspsLxq0UMshZtMr7xyClVt+GW5JSUXkR2WY22Gb6428K+HqyiVKyhVqjy6l8IfxT+5GRoCy+/kVh4uY2hzNDs7gyuueC6mGi6q/f0I+x2kKwewdenjaJYTeDTDmEx3cnpYQQUXVB5XcVy1JLygUe9KnLmIoxB3rW3CJzrP4owq6qOgqososKmpKSwvL2Pl3ttgLzyU6yd5M6M2IjjP8xrpQzmBOtOBRY9p0aZAin6SwgRA0hEPPSsBjSpQqxuwmMUgSov6UgTFRRuU3iDD4lqG1bbI5xpyhelRM/rMFgkoKnjSpDkt5TJTmwwssmpR2oq41OVGQH2uAETZldkMqFc54qpgnYvAfdBnV+O7Du7F51c3CVnApYqlDNJYoiRBo8mD2X7/He94xylpjfhOrsbv5RrGz/XFG//72WawcIsRdreppjMSSalS6Q1CLK508ejCAAsbIXaM29iWzuH0eheTDaBSsmGWKohL0wjcCURkM858lKIN1JM1VG3a+RBeRQiDAfpByA6bOCEnSh22FcNK+/Ac6nOhbnsLGfnuM9qVmUgzEu656zJPV1U8vRBcVaVCsygCxHEfCS26bhnwajDdEtz6OKypfW/Z8f+8/0kntd1222323nrXLY0NnDHPthH69rrvlZIkqlg8UiYxTMf0yDDI04lI1YlM308xKDvpejfy1ibvDfrGy1/+XXWgHzlyc3mmvbTXCtZeakQrL4S//AwjWGkgXgdYMwol1aUBitJCchpL0VlKqJZgwSCiVSTqa7WK5lyQVFJzUBHgTsdeDa0QUoLKwVB8gCbN8o6O4YEpqSwiJyDF91BTrKBlWOZRV7q2Zc+fRY0EpgWRKTFyZglgoZ6SyK7Dm9nHvQDURCk0l+GeFtqx58BLr0NcPcUfZuG4qMRkXOXQ7l+FN9IafuuRBh7pNmG7JVAvBKUAE7AI0V6/JZ/qLUyLY4bde3bjwgsvxHQlhb3xOG/GnON3YVvvDlRKZk6Dsb1YviO9ilf7BbZk00YrTrl3JU4t1kP/dWUX7gjORckrhPtWq4Vms4njR+fQvfdWOBvHimrlJPQXA8toKrH6WorteWS+3iWvVSiqB4YrC+n68hwBKmVKUad+Nhco0ajzpg2r7iHphRj0iZUQ150AkgztToq5hQxBWICLqFYKjWX07+XAQp36pTIsOq/cVFn4VHLZkK6bXBsSVJn6fUXX5aOO8+taAUuGeNCHkUS46fBufGZpiwAWqlg8ASzkQqRpkmma/Y/3vve9f/k9X+C/ffvNqfhzElmzzLjrhj98HcLOH5HzRqAoMAhTrLR9PDa3ikfnljmGZVctwGZzGZtrEaarKerNKuqbtmFsegLVClmNQxh05LwKKPErXV5FPH8UyaCHKPIRRBE/N92QFClO40eNJGB3CvW9sFBPwJKaSFJLgAsDDFUs8mQxoJBASaCSIknjolqhPhaKx/aqMJwSD1GitGR3Zvet5t5f+g8L7s54T/14s24PKoPE3+QayXScJZsNGFtsM5lOEoxlWdqykNUp7BVIvTQDiTxUNnG4j2GAhB/bMAyTC6vMijIYoWEa3TQ1jsI0D6SJdRec2p1Hs/EHduy4kjiroX9Zlhmrj72vXu8u7USyfoUdt1+IYPVCI1ydRrRugJxtQ2DyRICigUkOGNLfOVSdSGDhACm5JOUruWbN4f4gAhPVgKry2QRVIOjJwu6Tu4v55lO2ZQUsVLEkElhoRAIFj+peAJ1ZV9Zf1bAoZ81LlxjRYdQFP5AAE9k1eFO74Fab0i1GTTIieFF8LNxtuSssr06GnWy5dV1VT7JpUuBtBqqebro7xTePp9i+bSucEiVIWAioMYdj2uXEQq16UcVLXpNoeCM0pqIVoijgMjzzmc/Evn37MOP2cn2lNvdpbIlpdDC5wUwxT2XotRaTBVSVxZsvui/iBHFm8WLcDxJ8ZPkcPJjsGmqMnJgY57HERw/tR3T/rXAGayfQYEO0mOYWO9lMlaHZK1rqsE575Y2UquveJjABG3gqZQNlmt/k0SRMUYkZzRrssQZ6h+Yx6EZcsRCDQQ4u+lnavByZz7hXSrnCaLFXf+dkwKIoMbtUgk16LDVOMpWlJlAW5ykHGQbC4cmTyn3Gp1SNLJV7O9a4JLB8aG4nPj6/jV8fAQv9TTpPtFHxShVEcfxX73//+//7qVjpn+p25//4tXzhfVftdPz1m5Kwdzl1+Pb9GBv9CIcW2nj48DKW1rtwEWLK2MC4F2NzLcXW2RZ2bJ/GTDNB1dyAix4ozIVmSxuuA9TGgdpWRMfXER59nPPGklQ0lnLUgucKh0RCUfrky6eQNhtpQo4XAwmBS0I3hbCp0kkiQCHgE86XBAnrKkSBhUgIVOjCcD0YboVD3og7dbwSKrM7l6fOv+JW27MbmWFuMY10PMuyppElVSAlNCt6I/SmAHVkR3el+cqgVEaiKGRSAH90ssz0lmGVvpgatX/2Y8wjaBtO1q0aaX+rGffPRbh+thl29hjR+jiitkm9QmwNNugYEZDIB2sJqqdEE6d1XSRnoSS5m/+foriUQq22uYXtVQiNEkgYWBSoEJgXkTqiAbCw1YoNvxQ3c6FVq1hoWSZgoV1zmHDoaBzRQi2bJIs9d960KBWQvMCiBVGNBhaz5kXlMkhM+EYFpZk9FOKHLBZNlLSY6k2ThXivnpn+qHyxNHhJRgPlgv4QqIhjRzv+a78S46v7Ozh79+n89+hYUMIwuSULz+kQKaa30I1UNdrtKosoqo7IXn/ZZZfh9G1bMW2uImkfQzjoYvzwRzBjLTINRsKvsGxrQKwKUj5vwjbNx5h1lhgRAUucYMM38MHlZ2HB2MLjh8kRRn9zamqaG/eOP/4gsgc+A4fj3qU4rlciqp9ECefa1zrAqDkpOZCMaCnq/1mn4ZHlYsoszXsiUCmVTLgeQAHA9D66AzGcrDozhtK4i439ixj0MzEemd6nQbS6iSxOcXRRGBpGNZYTgEXSY/x9OhZSZxlyh0nwH2KAi0tHpCPz1zoNpplBaL2iUcW+DzMJ8fHjp+PmoztE0ykDS4lfP3XeU8NmkqSvuemmm/7s/3gxP8kTPG3AQq/lSze9+pzU710dDLrP6fR8LG8MsP94Gwfn17hxKhtscBdp1TPxzL2n4Yqzx7CttIBytg4nG8DKAtAML8trwjRiGFYAozWNtLId4dEjSDvzYtqjRShtsd2PKgrV/GhQ2KSqUrj/gayqJtMnwo9PoEJaCj1iBpU4jRhY0jSk0WEMJoZbguF4zB9zx63roDo+i4kz9sItiTC6PMMyPwlaY0X+Pe10KCDRjev5k6irTaSpsv2UwMVyAbsMuI0o85oREho5eNg2egsuwjUgIgG+LxoWuTqhznf1oAWSRAn5UXc7KafWEHekdaQx7TUCILl4MAwojCm8MFHVotIMhK6idC5IOpKBRU0/5FA+bWfHd58K9yuoMeL7aVFLIqpYCFzEXPDCcjz8uayhtYiV4eyuvHJJDLQjF2FpCo1NO1ErOcgiosXEiN4CXBQNJsGTP6gmTu6nlgdAd4ipa0EsUmQieM+9Dh5ZjDA9Xmd9hQIOszhk5yJrgfS15PeKj6osGb7TC+l++PvUrPjc516BzbPTmMwWEHeWEPdWMXP0wxiz2sJmTJ3b8vDmdokRllPJabz5SmLEtEGLIyz5Lt6/fBG69hRTeQQspLNQlEsUx1h49B6Yj9wOJ4uLHpaTUF5DzYtPFIuv9BU1V0VRYnqIpJwQ6dmiUqlSpVI24XksobHM1+3R9UK2ebIdm6htm4CR+Ag6PVb5aWhZ0E3Q76X8+91OivW2oBVOSoWpgWCyaGVgcW0GFtrs5re3rMDFCkDUl8wXowqVn8MQoKIees+L7IsSsielHPsw4xCfmt+K98/t4teW2TTwi3paTDSaLbFZzvDGG2644Q9/6ICF3tBnr//z0xFs/L/d9vqvLK+1Nx04vob9c0s4vrCE3iDgfJuL9p2Gn7lkM3aWjqMSHoOd9mGmBCp0qbsw7ZZwWaRrMLwUWfN0wGwim38IphFybD5F7BvUnEVXEFUqcvHKqFqhfgcFLKpPj7OOiEqJEdHNQsBCBgMq9ykriXb3dNJJhJOR1MyzUk+MbcOr1jC+bRtKNcpGMgVdp3sFdZ9sXo3op3ikETCnPRT4SL6erzRVudjivdkloNQEqpMCRBYeBHrUYNsHMopT8UWlQsYJilbh+eWC2hGLpB7+pAOGBoappLOeCFD07/OGV94yapGS4CLYM0mFyfBPUbWI95Q3AnKlIgA656VlFIb4WjyxGOgmwEUAS8pOKkHnqEFcwy9abMiL/C7moWUoJOktVLnQ/PVu4iJwx2A0T0drcgZuNkAW0jEVmgtrLKyvFGWnrquINaPovi9ALf+MPyHq9uYHHHZFUiwRCb3CohQIXp4BVl4HXAUpQCk+L76nwExQYTkIZYBXKuG5VzwXs9PjmEiOIe6vI9k4htnjH0WTxkk4IkRRNz/oZoPccECbMKZiCFgS7mFJ4hCH+3V8aO0ixG4rTzQmgCFg6fUGWH7oK7AP3gWHKKSRscF6cORQzIqut+jxKqr/5SRpxHn/Cbm+bKDMFJiBSsVAyRPaimln6Png64WPk6zK6mMllE8fw5HVCuY6dVhpiNPcNVTTLnprfX7ti0u0AT25I4xpMq1aYXDg9cDhTYKIbhFivN5zI2JhxHrCn5NN2zH5oykjCPgKkJohX9+SZaGUYzMOGFjed+QMsa+xSzAdjwR7HlntByHdD2+84YZ3/3ACCx2bm2++2aoufP6Cztr6LywsLf/U4eMrux47umJ3+gHO370JP37eDHaNh6j2H4XjL8FKAznVj26wEgyzDsMsw0QPhrkBVJswxvbAWtoPM+nCpIqF1lyqLijt2JQDvEiwJ9qL11O6GeRH5tlJACbrc5Q/GFgyauAUsSRcrTCo0EUi5ipws6VtcnRFY3YWjZkJMRCJ0+qkcqiJuGJJKTqmC5W5WDi0rqmifVxGzMhZdGK7JZOZSTfKwaUxLaqShQeAcAHIumA9JeqxxRsxAYwCFg1QJP2Rk+sSGERloonumo5+YtWiduWCMsl3vsoYlrvuNFceO8LohpOVGFFhms6itHwBMDr3rIQESVvGwrZO4EJOJQIL8QKoPWz4RRcBkQWtw1H2dB3EGYI4Qy/K0E9thE4TSXUzvLHTUK96MLj/itIGNLuxMifI8yyqNAk3Clj0ReGELaOBf7jbx1cOxxxRJIY0mSzICsG30FiKPYm4Xorq5CRkhLaBoZdTq9fxYz/2Y5iaaKEZzyMedJBtHMbs8Y+hRgGvBCxi9crpyrzNSI7FFedUEPxEC1K1RfRhGoV4vD+Of1q/EGapwfcD0WDUfT85OYWNdhvrD3wJztw9w/rKaELxtxHtOYlYo87UIq6Eft0OLKZACgqMgaVsslbC1QrNU2IKjK4ncZ6oaCnXbVS2T+ILc9tx2+I+3liYWYqxbBlXNO7HOXVq8PbRpkSPHlUZAiAVkOR6i3br5/0s5QpMl1iOYgIlAwynIRc9NapK4fOuaDDpTJWlf94UxZc4VywhzNjHp45vw/uoYqFIf8uDRaNC6g3WmvuDgM7pW2644YYnNRg9lYrmaaXCRl9wll1lvv8NS1sXjy1eubiy9ofjXnLu3i11bGkZaFnrcNuPwPJX+QYTFzMtOrTdqMIwqzCJ9sIajJIBY3If3P4G7GBNggpZB2legqSN2AVmICNgkU3gqnePqBNyt4QxjTIOEcX0oEqFmjdpSBiBCoGFKx68+NGCRdoNdfJTE1iGSr2G8Z1nwK26MFzd8yiXgNwl9USnbrRqGQUb+pp2+4puEjt/Yde1+GIyyg2gOS0qk6WHgXgJiNaAYB0IemC6LA6LKkV/Tfy8OogI+kr8Pf3zURpMNZrrvLysGnJQkeNrVeXCeWxCYxEjC8ixJ5sJpM6S928MdS2rCkYl/crKg3QWAhaqWGLRX6EkaA5SHAEXup54zCvrBcI5w8CSZAiiFP0oZZ0lsquISlOwGptQpfnhFMzIEfJhPqNFxeOrs1p8XVR8RVVTVDeKF6HNyb/c18V771jCts1TqNXqIvsqi4eiXHIXtr4v0aql/O/LT4Zv9gytZgNXPOcyTIy3UI+XEdP1sHYAs/Mf54BXem8WDcCjiozhWNBvqgdI9LAIrZC77tMMYWLBTyweP3B/bxa3tM9nM4vICLNQqVQwMT6OldVVdO67Dc7SoycFlhOi7lXUitJPRpsm9f6Uk2gsBCpUrRCwVMj5VTJltUI0eYZeSE21aR4GScd2Ys8Evtw5Gx/Zv49TGPJxCKaNWriA/zj2ZeyqbqC/HmJ1jcaZF3tHBhXVu6LCuFVCs2uhMjYBh7Uz6QwbITRyEJEsqihQqTSkBq0QWUwJ3DJjSlbbfOsS48IViwCW98qKRVFhreYYV8C9ATEX2RtvePcPccUyuqze/Jrf3pb4ax+rmsEzxioWWqUI5XSN7ZDmYCVvThDuGjJM0aiOqvB/Ex1mhbCmd4PiLJ1wneUHgfjiIeatULjkcBqHSpslKiUiKiWKGFhCrlqEcM9EB/sVHRiWK6ayZTT4iSZQijBMboRCAsdM0dq5D42tp8F0ZXYWUWicJaJHgShgUCuAorn0FVSRq2o7o65EoowUh69myAjLLlFMhu0BtRbQnAL668DGfiCYB/qLgE+pBwNZsagcL/kahvpKJFjpQUtDoFPoLYWGImkfxf9Kh53KmVKLuOqVLHLZCFhUFL4tqxUhWAvKS7No5t3IxSAltYujRY648pirTqK25IwURYepj7RDlXNUCiFaLJIMLlyxpBiECQYENIaL0G0B1WlU6i05W6TYWJxQluVuqmEoUVSVTmmJ92jwLvyrhwK84/ZF1Ko1jskX74toGuWW0zV8SRHq8R+qalLEnGaz5qomy9BsNvBjl1+KyYkxtLICWGaOEbBknBDOmzWKjFacvhxQlSc0c68rGV/EZR1mJgKK04kifK27FZ/rnzsUPlmr1dhqvLK8hN69n4GzdvikjrATqDANWIZos5P0qwy5wVS4pAWQtkLVClUqBCweSZIWibRAh9hh1jaEXFhv2AhP24lrH7gES2EdURSyfdof+AySVO2dmd6Dnz/tAcRtH8tLAVeLOu2VVy+qd0ZZnR0L5YlJeI2WWJOe6DbnJ5QbJvrIpVSs4rvZPKKSHfi+kucglcDyyWPb8N65MwRtantsN26NjTNz0+kNyHX7N+95z3te/VQqkif7nR+oikW92I/97W/8sRWtvq5shizcV+0QTtKB2T4Eo7coBWZxQYsFyUbK44Tp5hvAdE14s3vQQgQn7mrCl6IQxK6b10Y+GZKqYcuksBNT0F8UBQjpgopFUxGVyykH/9AAbAIVV1APacQzKrhiUSIeElhphFK1iok9u1GqW0LT4J2G6tpTO1gl2SnufPhKE+K/2vZQ1SVBht1gTMBKAV8uyCzoy4fliB6b+jjgVIDOMaB7GGgfBnrLAGkE7MlVZY8ErB/PkgAAIABJREFUNXGbyOpHVSfy/3ImqaheCoFXulRk5cMLkMzrEp+L3a2ixtRgKNJgUgZDRYOxw1omIsgu5RFgGbohVXEnTywBFwMLgwsBC7l6ZLlkUHWpeO3ie6pqEbtvUbmIiiWBT2GmcYqAejTsKlAZh1cb4yhywZPThoJiOvIXIkUNsSDosCLAJG9UyC3V6vt0epe7CW68s8uDvmhzwO4sFpWH9RX9BuaNlapeVHE7sgIoGpDOCQVbXn7pszEzNYExLCP2u8g2joCBxY459ZsrcXZWFtVWEWcpBnsxqEhqLMoozJPo5Qhf2tiBLwdno1QumiNpvj09lhbm4VMPS3s+74bnwEmN2hqtWkYtyGomSt4oKUFEd4EpfYWqlRxYmAYzORWdgCUxDAYWqlxUFTh9WgVfjJ+Jjx85j52hnS4F5KYIw4ABZmJiAtN2B7869W9opT0sLoRc8bL8oZETQitRrjHVfW+hMjkFr9karlhG9o7qFhQf5RVEawdFdwc+sogo7OJ+y9sjqN8pDvCJo9vxgbmdwoBhe3C9Mk8epc1Jp9tHGEU/fHbjJ0K8b918lXt87sA/meHKS8kR5jkmPDOClfRg9JdgtI8BEQUDyqgp5VChCoRuOupPqU+hPrEV9d4ibAheWnjBNWBR1LCi3mVZT5biNAkRxxTV4jMFFiZU4lOonomU9Bl2XwkKjEGCdYqQ66B8zrWc30H7b69kodosweUhR+Iq0xeX4vOC+lK9GwJEqNIqAEUHFv6cSzJb0nwF6LFLjICFgNCrAuWWALfuEWD1cWDjGBCS1iI7xfmkaNYTtsYqek2ByjAdpkkHOeWrRHQGFAYRUS0IUBGfc8UinCly6qDoJRLJByIIlIEFhYCf7+7y2RfDfgi1pueNhtLVRxoLAQQnu/LaLJAx/1hwifxaRRMsCdIp/14YUdUSM7gEBFR0DZBuUG3Bdiv5Yi6EdRm5wudDJQio5V+jNqUIL+zU8hzn42qFaPsv93Xw6Qd83pzwOAd6UTqwjIJGrqHQ+ysg5wQdRorTNHv+8ssuxezUOCaxiCToIussYHLuY6ha1OslcvQUWA2nNgs04WOlucQIWEhnoWFpX9jYha+GZ0pgEVMjKdWYOu8Xjx1BeN+tcHqrw8L9SM8Kg8sTxLjkYZCaU0zXVfL+FhnVwg2RroFazWGLsWXE/KAqqxfQeHIZ+2IDk9vHcePRy/HQYAfiKMD8wiI21jfQGmtxBmGlWsFM3cYvj9+KM8d7WDo2wNo6bSyL6H+1H5S3fO7qoqToyuQ0vOaYZFHk/pA0Q34CYkXkKcwnnsnKha4BAhbfRxaS+UYDFpUyTbN6ogD/cPgMfPT46bAYeUsSWCa4Vu/0+hS588PVIPntyqhP3/TH1dLK0X81gvVLLUQyNjuDlQ6EUNqZR9pfFz0EfEyVj48WVA9WuQl3fAvqaQKvuyi7ZaVVT23Gte2j2MSqk0OLCqUVUximLzrr05R3YDRXgqZUplaJtQseGEWLUBSweEu7OjaCMmhknFVGJ13tXmikq+s5cFyRvcTR2ZoQWziexPspvhZ9HAJYROXCmo7cCilgoVnbdGdwkCaBidJ/hGuBj41RHhOf9+eB9QPI1g7DCChQkioobvaRD+U0k1e1dG0Ju4zIT1NaS059yW25WtQVkKjI+QJU1MItegVGgYUCd3RgIZ5CBPaJ4yA6kKWQKbtHRysXfilUdXDVIvQyrlh4LVQnX83CUIK+eAP6dEdBhwkTQEjVShwjiCPOj8qcMsxyg+dcMKjndlNRDQkLeKERKb6jyKQTK5A4z+I4i42PeJA1l+zGf/uJIyjVxzjTiw/8twGWk91X9PQaC5a7yej8UJPwJZdcgi2bpjFjriALOkj9DbQOfgRVtOFyYKS4HvWKS5x/xSOLAEqxUaCROJbovI9j3LaxG/fFuzmWRk2NJBqM7NNLxw4jpIrF3xgClhxIRuJbTtZ5r89FGf2c2WptOBdlgOXAUid3FFGOCUyECDMLvSARozYM2Th52iyuPnwFlrGZabC7774by8sr2Lt3D0dBkbtqplHCf565DXsqa1ic62MwICpcxuWrKJeRakWw6Daq0zNwWwUVpkgItZfLKbCcQJDAwgc5BAYDAS5SZxG+FHEOUgksNxzci1sXaYqkBiwTE+zg6/UHdE5+7/rrr3/bk9FaT+X/f+CosHtu+uNqe+34rcZg+TIjDcVFR5leWQQj9jkJOe2tICWhkY4mCxpUQZQYVJzGDLwohrd+TJa6qjNWt6nynS932FJEZqsq7aZpvgrxj30kaYg4M8C7MMNFYpaQ2hVkJo3Bzdj5QhEfGAIWOR1OgpVYN0xQRhAN/BFNYsIyKOYyKNDTtQM96mF4wRHgIoFmCGAUqAhgYcca60C087c4FcAoN4Xm0l9EtnEI2DgigEUZIZg+E1M0i2h2ZQUu6LACTMSqpesqw9SXmBcvAgzFFEa1CBWVi4qvLyqWDA7oISoWsfNXVm7Vy6Kqz2KOeKG/KIgQUpbQVxhYmA4riCm1k1f0kKJ4CnARFBrPSmEbbcJ6G10XKQG0V4Hh1vj6I2AX881Jb0vzKjLXv5j+0mhMde6UdViBCl8TfL6ygVH/0l/80+P19V70DOLGiyJkNNblqdz64nhdcMEF2H76Vsw6bZjBOuJwgNL+T7BLjNgCdskTlaI2DkqCk99QGzMOooxjASoMLAk+u74HD6ZnwCtXeGokucJazSbTh8tHDyG+71ZYYbcAAAUmOh0m7cP6iODc9aWL9NKGzMuB1n2vU2Es3nPFQsAiKhYzCxHA4pQAqljo9ynmxd00g7fPXYmus5mv3bu/+U0GmD27d6O9sc4mhNmagVfsvgPllQWszA/y5GTVHKlyyfSKhYHFdVCb3QSn0ZSuMLm30CRSkSqhVS05tFOjUwj0+wBlgmnpFwLrMwYW+pnrD5yFf6NIF1mxUF7b+MQkO167vUFSKpV+7ZprrnnPU7t6vv1v/cABC1mPNy9+4ib0Fn+Re1XI30TAQrt7ct7wvO2A+wcom4iVN6fMo1sNuwaz24GzcRyembALhMtlWsR16js/JmLHrHoYhBBGGgidsB5biyPYiI0SYrOMxK0htSgWwWANJgn6SH2y7g7YOWNJu2Hu1pGKJwMINWjKIUe6ZZR+ViyOOsBodlK+uEaF66KqEQusXsEQsND8jAJY2LnmlmF6dQaYrLeMbOMgjM4xmHFfDHNkwdwRi5rUbEQYnmrEU93xim5XlYte8SntRFFfIpiQqxUFKnKWfE6hKEqTqSell1ETq8OTPIkK45QE2SM0BChDFYs8Rpp1W0w0FCJ8ASxa9LvsIZDbjFwJ0YFFaDXqOVSDLPHpEVLbQUa6lV1iAOfmWA7GlE2RNDAuHx+sVSfynFH1qMLRxWaBrhFKv63CrM/eajRmf+3V7/zGTt/vvgumvVsYRWjBOcn0yKewOtB1v2/vXuzduxezZR9OsMJBsMbB29DsPICyZ7FFl46/8jGLYyP+mPpcaJ1kpyPQFckBlHpw68aZeBw7uUJRFQvlhFGT5PLRA4jv+zTsaFDMYZFVhk5/5c2RT2A7VnSXEvT5a2lDzjvypdWYOu5JZ6lWPZRKlgAWrlhMdIMU3IlA6VAWhXjU8M61F2DJ2ckVSuAH6Pd7CPwBBoMBWq0xnFFZxG/t+wbaj62gvR7ka8wQkIw4w2gdckouapu2wGnURSErGdOiWhHNvzkdpmJb+KArYOkJcOENm7wnlUEm8Dl54u8fOxdfWZ9mlyrd9xTjMjE5CT+M0e32QtOy/tMNN9zwiadw6Tzpr/zAAQu94i9d81uvRHfh7424J0IwiAqRizLtBoX2KbQF0/Y41nx1YRnZ8jHUki4qDtkKDTgU+MbBcTLRVAqbwzMx1GKoPpKQPUCWdbmzPrY8xFYVsV1H5rWQWpSxkyDye4j7GzycjCopKyPaTk6PY/5cAoLsxucKQuok/FHLexI/K7tt5SpXWEl1UBkGGEWL5HpMTpnJ6oXSZOlBqQAMLDUYdglJfwXZ2kGY/XnYiZydDtKM6DWqqkUtXkWHt+qUH0qgUSYITUcRVQuNmRa9Daxb5YBSaBhFzpSgiqnJjJMQaHonJ0wL8V7E79DmQM0LL3o5GGh0gBGrupTmhVYiaDDRq8A6y5BBS4+hL4T23Fwg9SBKYCBaTMT6hEjTAKmRImPakXqZKC5IdFKzoUNWfQJYxOtRWkqxmoxcJzZFfdTQmp5FrTV5izNz5m9NPef3j73khc97abvTf4/teC2dDn3Su/tJfoDe45Ytm/GMZzwDszWgGq+IhuBj96J2/HbUqM/DpnuoiJFR1mley6Q9m1kYnucmzjV13odRik+un4XD5k4Z50Iz30XFQtHxK3MHEDGw+DkVlg/YGol1GQIXrYLJqa6TOMNOEPAluHCDZMlGqexwWgfR7alpYn2QwbYo5kbEvky1PNzcvwwP4xkoew7ThpRd2O91EUdkLTbwotl78byJx3H0W2s8/nxIX5FSpW475nAMmhVTKaFKwFIXwCJmMkuBflRbUa4wpQPSjUKifa8L9HuFxiId9GTwyEIffgi8/uHz8WBnXDZolzglm4CFGs+73V4viuMXf+ADHzgloz1+IIHlthv+y/ZSd+kW+KtnGiSC57s5cmLR3GiH+0dMCn1EhsVjR3Hwm/diphSjVbZQdemGoNkKAliUU0tuzYvRqvLmyK2vXEuSkO3DoImQRorULiPxGkjccWqMC7LyFMJ+2ws25hF3aVBZB2bSh03AYqRiUhy/3mG6ind9ClikKJDvVnlh1OZfK8eSWhhyA5EUUhVtotMoyhAgjxXTR1y1uNwYZdLkOrfKi2DSXUW6fgB2f4lfNw03MwwPBgnmtItWOk7eyCkuk8L5pX8uAVmJ9FydKNqLqhUJLFSxcL9DEQ+vmu2EzkKROqJDXyRMK1eYGG0ggEUeW+2jDiyiWCkuabXgKYeXmseurLLa4S2WYEYF6eJiB6cSqAmc5LREqlbSEFkW8oYgU9Wh1FoEv2GJ2BVlBdd0lLxZIn8BBl/TBCrVqS2YGK9ynlVst/4hybb+7gs/cHencXD/2yzL/E2aqcEGAfk3njgU7Mlhh44DObQuvugizI5XMIZVJOSEXDsG+7FPoOUELHaz7VgOF8uPXb6hUEYMOnfUeR9xCCWNv7hl/WzMmTvk5EgBLKSx0CK9cvQgwns/DZs2ZZLG0m3E5A6j76uxwfmgrZG8sKH589qgL33Al8oIY1cZCfkOxYbTLKYUrp3BcgysDMQ9yBtRCxivWthf3oMPrV6Gcq3JizPrdpSFFsWYNI7jN867H9aR41g62uOq/GT5YHqTpLIfe7UKqlu2wq5UJKBooKJXL7wfGVK3hLYVhkC3IysWqQ/Lm4mdg+EAbd/G/3rwQhzxaYKkxRvKaq2OsfEJtLs9Ghg3XyqXf+KHajTxk1/ywB3XvvIVVrD8d4j7FQEsttAObA8mUV/U8Z4MELSX8ei3Hka0uojJioW6Z/LwL8+ieSuiJ6CgwQqHklgoVVOcmkvO2bIwaLE1Ar6yM7eGrEKgclonbuz4/31vNsi6C6+ON+Zmk84iMFiHEXVhZwFsI2HqTWknXJkwTUUVhBTfZSBh3r8w6nAaOjjDF1W+ZOpAI80LSvRVlIoCFlWxULKp6Ql9KO4sI1s7BDtchU0VIFUrpid0AqbCpGFAdGXlDiPl1hWuL7ljza3DYi680E5UhaKBCgOO8AgII4toKeWPKvCTQvQYeITlmBxiSrjncl7SYYo65K/V+88rwLwszRv5dGDh55fn/uTXoUQWOXNSejDktSJAk2eygGJ9ZN4a0xaCglQ0oqhUCFwEnVjk0EhOVmkUXHxbsIiqGNuM1pYdqDkBSi79LRrw0Hh3Mr39j373f/5rpRcNrk3T7Ke4Upc9U+xMVLZzDVSf/B4TCxLFD5HOcvqWWUw7Yjx4FPSRPPJJtMI51EoWj+8W1RhRlbLNVNFhyhWmNhZJiEhWLAQsRy0FLEJjEcDiMLAENJI48YXrS40EHnWAaQGUDDIKWLR4/TyyZTQvTM1FUfSYyhGTVYkAGaDkARuhyU2wBOgELCUCl00TeN/qhTgQbUe57PHRJZeoF6/h5898CHvM41h9ZBW9HlUw2qx73WKshn5J5oReq9esM7CYZeq/exJQ0bf+wk8MkIbSaQtgUdZ/KdxnScqjiY92qvibh56F1YiqaUoIKXFGWLPZwtpGGwM/eLhcLl/5jne84/iTXyvf/U/8QFYs9DZuectbvPHyQ//Vijt/lCXhJC8wtPt2aZZBGWaWIGgv4vij92Nj7gBfCBWXQMVkNwvTYNQFr1pCZLc1C/Q8+VBxxDqoCO+xQQIs2ZNdF0ZlDFl1E5Lmjtevn/W7f3b77benLzi9/WKzv/ymtDO/O+0sAP46zLjHu3+a18CUjawghPvrRPdPvmDrLSuS1nni0zgy4VzfoUu3FO/ZJZBRxWJSx7MjAuiIDkuJVd5YRLp+BG7UhpXR6yWXmwuTBWgRPChcTmKR1i3FSo/KgYX29LmlWAr1MjuLKTBVqShQYVs47eTlhE6VkJukSKkJlXO9CHDEXBxBhZF2IaiwHFS0zCxVtTCo5oqnAC+m/hm45EfpDFP3oyjFTn7Eh+geWkBzgwdBEzWnkcZHD4r4Ed1xuf1bVisizVizGSuw1qJdaMPkVJqobt6L+uQsSlkblRL1WABh4qR9o3WDO/Ws//qKv/7HZnuw8ZooSl9OZSZL6nmlq/qcRKWk242/3bJA53Pnzp04+6wzMVsOYIdrLLz7c99Ebf5LaFJQo2sIw4lJ50RdD8r0IitQXthokmTIVJgfZbhl/SwcNdWse1WxNASwHDuIwTdvhT0KLHqky0kosSFwGQmkzAFGn8miD91SwCIrF8Jj0pCoE5/osPmuyBVgrYU672s27E2z+NjKPhzuTzKobfaW8bzN+7HFXIW/EKKzQYP+RJyLXrEMRbvIjgCm52iw2Pg4ypu3wCCbml6hKEpMVSpDq7O8YmlnRAPf2hvCGaYuZOnKy6IYZjzAg+tjeN3Dz4SfElPi8JyosbFxrlpW1jao8fsOx3Fe/K53vavz3cPGk//GDyyw0Ev/2rXXOmll/0Vm1Htpmibn2453keM6k+QWGywdxOqhBxCsHYdNVl8qY9V4UxUGmfPvaqwSgYgUV4uNeLG2KIqKxXYarVVFVplCUj/to0lj7yue/VtvXlCH9I53/+kFpr/6l1lv8UVZd96Gvwoz6rOIryyxRQ6QXPCUDUlqAqoYUIK01OlPOGuiO0JCkfYc/Bb0MkZ+Q2k5DBKssQhAJuqQmrz8tXmk60fhELBwDhdlFglnE1UGqtFP5J9J05gSbVV8hAx8ZKDmKkVWKkpXYUChh9jhcuCNBJQ8jTkf/SzCC0k4TmPVQCmSA4g2YlBRzjDNkisARVCO4q2fHFhEFSTmrah0BWnakwtwvv0ettVK0FEitXon3M9BYEK0KQEMPWRuWa6fSG1FEpxynRcVmqr4xIsmYdWD15pFbfM+7lkpG31UvAS2TRFBJoK0HIbm2F9Nn3HFa1/2Z+/1gt7G74Rh9Ko0TTeLS1bNt5EbD6m1CWcfgbjQeE72T3TgN3HRhRdipuminixzMnHQWQUe+RdM2huokohP1T/tfDlVWRPwFV3IjqSEo1xo1j0Fd35qbR8OGcPAQtSb63lYPXYI7W98GlbsF1WIqk60jyoeX084zpsodUvxKEWmpRyzU0yz/+auMUl7VYk+r1pY7mVY6cQcx0Snr+EZ2LW9AmuijpWgwmnqHnrorVCDognqcB/0Y95E0vpDh1kwFtKsqkBNq1Zovk1lZgbu9IxANRWNN0SBaY4wtTopWx7xxb4PtCmSiWYly42RpANS0n9iH3csbsLVj58j7jnTge2WMTE1CdctYWl1jSrPD/7Kr/zqL1955ZV0AX/P//1AA4v+bu+4+eayi/3PsrLOy5K1I5cGywf3JoP1MR5vHJHl1+cmRYpWYYGfKR6lm+q9IYqakDe1smVIbYJ7Eohms8vU95Gk1ekPm5O7//iZv/SGQ6NH/65//l8T2Fj8FXOw+nvZYHEH+itshybgy1OVFG2V/7JcxCQi5D0YihIbAryCltH/dkGjFcgivqesyEIoFsAiEp2pWiEaMQoC+KvHuBGOrJ6sDRoEKiRmKmAptAz1d8V1XfR5CBFXAxX6nJsLE0GFcWUoaSdVobA5QM2Rkf0RMu2A4tZpQaPmszSWbj0muorqaVhj0ee0KOAeBnCVqEygovplOIWXQE7bX4h7V9qmNWhRYC4qNlXZMpknq14CFvWQphKF9nIDkD+HVkmJ5xInmmgsmkxZGt+CyvRObqKtOjHKDrkMqbmXzHoegrTaD93pv57Zcenr/+JDD8T3fO3OS7r9wX+Jo+glaZrURH+M3Hzo0S58mLVqhq+R4mfpNwi8zjvvPGzfuhmT5joQdRGGMfxDX0Vr/RtoVQS9LGzyPHtOLXe5o5I3FzyriJLAKRHawGfWd+PRbOeQxkL9H9VaDevzR7Dy9VthRIO8215VIwQcCjyGGiRHaLGhmSwncY2pCkYJ+XkHvLbwUwXhOQYadQeuZ+L4Roq1XoSKm2H3ZgflVgUHjvS4SVbs4kyMV21YacwUmHB1FpMjFbAowxB/lMDCQZhlD5XNm2GNjUlftHR/yR6awgk2dOcVcctUehMFRsBCU8bk5ud/s/ceYJJd1bnof2Ll6uo40xOlkUYBBSQhkgnXBGOwQYAAkYwlA1cYrrHNw/hi7GuP/bABA8ZgeBgwMIxEEgYDl2SSBCbbAktiNEHSaPJ0rq6udPJ531p773N21cwIy2jQSPTwFd3qrq46derU/vdaf1hC/SI8LGYS4HMHt+CTh7fysZHvjmaxTK1Zw+3ZhcUm8YVvv+666/7oPkeU7Bo8VY98ih6XJiHe/P7X1xO3fabhtS4z/c4j0qh3aep3z0yC7ijCnp3KxF5a6MTnW8WeyBBK+mnGI+TtC45occowCtUgsaq7k8LI9vJo/SMXXPWOpZO9HD6ej/75hUbY/F14zStTr7kWXouTgznmRTrwZWNGc6up3aVUFUqIzysQ7RmP+2GuJsraLHIhE5yOVFDJhYCBhWTGpgu/20awPIO0twCDQyjpHIkRzaoNlrWbNOWaWlwzV73MrlKtxcxdzyGdciPFuyU699RbEDfiIWRMa+YjomqFpOO026WMKSIgVXK/Mg6yjk6253SORa9SMnA9rh0mYidJIKBk/wQ2J/qX68LkJ1a2TFW/TAGq+G8CUQE0AmDy6PMcUI5/loHOm2nDLte4YimOreMoe5q/XrAjXiBonhCNjjDcCvpprdMxxl7/o+ix/3jVVVfF1157bfnoof1P8n3/mijwfjVJMCY4NrnJyEmxbFKhUBLK90W2zOhKXDM1gUsfejEmykApWuKcvN7KEsy7v44ps4laSbaX6ZpiQllW0fwcYkwzycWzGJzYwNebZ2NvclYGLOThoveoUqmi11rA0o+/ykGoxK+wh0+7sXpKH/51IqWYBJos4Vh36WvJxxnADM2fZzOj5FtKBQP1qsPR9Cu9COM1oDZawv6ZAAutiAUMjYqNsaqB0AvR6eYqMAUsqhLKvDT0fAPVioHiSB0FaoNVymos1GA7LCsuh0l7GRFC+WDdLtBaFokZOrBQ1UhRL3GEf7rzQtw0v543JgQs5CWaWrMWQRhhsblM7chXfuhDH/rHU7RM3yu271Qdw8/1uGmamv/52b+sp0vHNsdB7/zU715gpMHWNPLXUpVPiSq8YhpmKohVrgICwEx43yZkwJFpmp3UKiymdvkuw3Z/lJi17z7st/56xshmf97zYd544za7ftR7qBH1rk68lWcYQXuTEXZMrqak/0bM61BD2LOc2KyyGvQ368Aidrf5v8G8qDx3SogFFK+T+WcYMIss5/XbTUSdBaS9Jc4JI1Mbj1yVlYFIas4fP8+fUkuuhA1ZvQigyYdb8b14Gyf7DDQfhlMBRLXCN1ldCb5GDIeitFZKMeCqhScRZs18ftmC7pGV1JBLPT/GvIoRn7d8mJjwWqh8uQzmM2nyce+urMjy6mK4qpH1mAQW1SbLexPHUze5zFlVrWL0gk2jrGsTKIxMolAugVozpFYyaDwEXTumAadYglGso5fUlz1z6k82Pvtt7zeIDATwmte8pnTn7tseGoTB8wPPf2acJGewFpJ5PrrK1cgCdc1plbyscklS/NCLLsCmjRswYrbZJ+b7Prozd6Cx8ANMlGKUSSFGCzElHsuWslAKUoOZwNvidiNxNEFi4hvNs7AzPhslnh5p842OhVpq1GFY+M+vA72WUH7pZLw+c0WZIOmjKltaVM3QpyEzTaoWlLxOMk+LkiETAEmgyWX8eRuZwIV+T/LqRhlo1MSUx8SwQfN4SJHoWJTgEKPTDREEUgGmARVFRmUeGt2kycBC1V4Kp+CgODUJe2pKRC0zp0IPIuXGyruSfdxVi1b1o8l1Hwrivk1D+2S6Md2fdkwRSZH76AcG3nr7w7CnM5bNYilXqpicWsNRLsutdt8wjCt27Njx9Z9r8b2HP37AtMLuzQmg+P2vXlcplYph2YwDxwxCAyV6BP4/mJERBbaRWB5dokC/WoobjtN/WH/UN666Sm4D7s0z5vclg+eZ2HO20W/+phH1rzCi3uVG1K0wwFByAGV18fwT2bKjj6RM11Ud+MElSd+5qLJGXXnyE6bIYWmUZD6CTJJMJgujJEyXd6Fhp4m410TaX+EoGo7fljtbPoxhAJM/Ggr1OL5lr3p6MrtMzKiRgMKgIttgWiQJ8y8MIiHSMOCKhcILCWhYNqn6ytpRqQ3dcKWiwEoUd9m9xM5atr+ElFku/VnFolqIbD6RtZb6KuApq2KylpjaJsrY+LxGU7Wa+KuB+6trRG+OUWS7CatYgV0Z4VBmN6rEAAAgAElEQVRLApZSyeX4EY6rJ59RSoPqbLiVOoxSA3005qLy9Eunn/o3X9Sv0m3btpk7f/yDra1O79lRFF4VhtGFSWo4Sowh5Njin7rW1PtK18DY2BgrxKZGCihG5M0gU2AP4dFbMNW7HWM0GIvAhYzA1HKWZ0ap/Eg0QIkUHKGTAN9ubcbNwfk8754SgQlY6P0Jg5CVZkd+8k34K0tZOymTHWvVClUtVMkUTFHBqCqGplBQTIv6me5pYdpCAxXFfegBkdnPSKVF1gSeKkkyZMoEJKGHiNWh/RFdp+RWJ5JezFzSuBSpy1DmaDZnZuozApS8KnJrVRSmp2GM1MWLyngV+b1y28vKl98oXTnD8dGSuKeqRRGFqudMYbJhHzPdMt608+FYDEuiM2MLRRhJjala6XR7R0ZGRp74nve8Z+9/b5X72X/1oASWn/2yfzH3+I8b3jyShp2Hm0n/KWbcfwLC/vlG1K/wgK3YE3HkXM2IWfMMMNlNNZTksYrug/YvXyKyHCqpSsqBha5qaj8VeJZG0O8i7i0j8dosK6WWIflMWM0je0R51lf+VNlarQ4ha7upUkJ3/quWFz0vgQnFygheJZsGqcx1HPgplEQUj6OARcySF/yN+EfZa2pBlF+1c6GUYKJyEb8YVocRaAgPWV7F5MvroP9FP9HDoKJDjezlZXNe8t+pnaZe5envndxMkJKI1ItukasWp1yFUyqztJV9FgZJ2Wj2kPBy2YUC3FoDKI6ilzb2Bc6al2684k3fOtHVfM3znrd2trn47OZK+w1RHG8QY7Ol2CFLcuCQGVkNCqPolrPOwvnnbsWYS0GHLfI7sOM8OfpjrIvuxiiBiyOmJfKEPAW7csw0j7yVJtTvtjbiR/5DeLiXGE1MqkOTKyHXNjH702/DW5rNlNjMYKj1NuMuJBGufid/r/MrVO2o1lmRqh8GHIOBhwBJ/Le40aJPilFF5mdGStnMoM0Hq7toOKBG+g9ImrOfC1MzD/iim6pOOIZKPBfFqdBjUVZgcXIC1pq1IoxMJ+0FdZPvh/T4FlkR8nmmzZbfB5aXBYGvAwvdj/wtsYefLk7iHXsuRUDphQYpQ4tsjKxUapidX6Dpkf9eq9V+/b3vfW/zVK2Eq8Byqs6s9rjMw3zh7eNmb/kSI/Segth/ghn75xuxVzEYZOSYYAYaMc1RROtT8aTmpEhORquOc35FOtEzYKGdlpCH8jBvy0EcRgh7bcTeChKOyvfFPAd2xAtgyXkSvQ0laWYNXbKqQA3gkmY9IbUVPIqoUEQAppI/CzmwrBgk2UvHkAOKqFgEsMjEZaXdP0H1oioC3RSZudyH9+YqsFSBi6xktE9znjidvXfZfn6giFQ1jAK9nH9S0JIDywCfokBSMD4wEIvBcDQDvVCGUyzDLlL0BgGLxdJ1hkPRF+QqlIDHHRlD6o6im4zcGlTXvWjzU//fncOX8bXXPsw5cofztJmF5Tctt9oPofehUKrIeJV8DIHKWmMlIwBKPL7oogtx5sa1qKQrCHptjon3+33EM7dgbXg3Jiopy/ppQeWNSS6xExyy9Djd0lnL81goo0pVLAQunueh4Nho7vkeunOHsrSCDFh0UNG/HwKXAXmv8sFwNUFWA9kqIz8bt9rEV1roRQuN2lviPlwVSUe/Up/Ruc/Skel7TWXGv9PSPIarFX4OrVLhVlu1BHd6HYzRhqxW9BaYBBa9UlFVsAIW1s3HQL8rgIVaYtnvZCuMqpk4wJcObcHHD57L1zMlsdPGhfgVEl7MzM2TwXP79ddf/zLVSj0VS+AqsJyKs3oPj8kg8/G3j5tW5xIz9X/NTPxHG6F/PhJ/3Ig8I+V2GQGMj5QnO2qz6BVRrMb8KtlyFmAozI0KVMi/Qk572oWF/Q6PniVQoYWcd5u6VFjG2avIjjz3RCbq6rWSkmVnKjQhC844FJUyoHLHMh+PFvzJVRJVK9T2IjAR7TCqXrKKZaB6o11+PhNEC6zSIfy4Vp4OHFmFooGM3hwabKOJuicDhqxNdiLuRJWTwxWKdEUPiZjFoypgEQO1qBohEyt9dejGwCJCLVUVy+kDtgO3UoXbmERsN6hy+UpS3XTt+l//s0PqRLz2hb86sdzu/1mn23np0nK7NrfcxXIvhBcRzrsoVarsZ6AqIg/xFDt1utWqVVx88UXYtKYB21tA4PU4ziTwA3Rm7sBY/w5sqniol8TOnzkxBj/xj0f7ANjTHcOX25fAKVayioWAhYDKtkz09/8nekf3ZG8BNyUlwKljURUME+0nqGayrDDlaVHAwryLAA8CEQYT6W1TAJOp0CTA5KAiniuPhUnlzBgJMHwsQl6sxhErdz/lEjJIKWAhmTaN/pgYg7mWqpXC8dWK3rmVmw/xRW1Q5OaSwIQc9+2WqF74MpKfCXbck6cmxnv3XILvL07z9UNzWIrFMtasnYYXhJifX6ST/OodO3a8+1QufavAcirP7s94bAKZ737+Q9Vif2arbfSfYCTh44zYf6gRB+sR+46qZITKjRbcMONnaFHO+uSapJRAhR30FDxJicaWiyjwEfVXRGgmt7/kYpU56HWTo3T3ZhVCvufOSHIFLNkcEWUCFcCWVSn8e2UOFZdaZrCUFRkDCr02Oi45cpUXKZktJsQOsomsVE5ZtoxauMXalJPjQyeeQIHvoD7BsiWmVTX5X2gtxuN+f2J5hVZMyWVhsE7RK5ocVGhhotj2GBblcTk2HAprdAuc/kv/TW0yNRBYABGpRS3Yjgu3NgJnZBKBOYJO2rjBL2/6va2/8Yb5t/zxFTVvZuGdgde7Og4Dc77Vw9HlAPPtEK1eiK5Hc2UofdnmyZQj9RH2lSg/DAMNgNHGCC6+8AKsJ5lYb4GjXui6IVVRa3EOSXMfNljz2FgLUXNFnAstatnGBMCBXg2fW7kMZqHOeWHkvHccm0lw3k3P7EJw6JZsULRaU3VwOWkVQzyKBBs9F0y0yGg8uAQW9ZUqFwUsCmz462D1ooNJztPkFYuqZFSaB8XCcGIxgRcDCnEzIvhWfAWcShH29DTQGJGpuEOtr/yyzFqLos0qKuBs+NSJ+BUFLDxHu4emV8BbfvoIHPFq4rNoF1Gr1zAxuQbN5Raayysd27afsX379ptO5dK3Ciyn8uzey8feecMNbj/Zv9E2vIch6T/GSKNHGUlwthGHDSSBmVUxEmR4sh+JAOTQKuH4p1wgir4p8o1bE6EnOIw05dlVPAjTEFaBJIkN5jmopaFaUFTN8IKubmLHpJZVvmik4ihPVs5VX6p64U/cQJyJ/Jxw7DC1u0IhaGARgS/UYXwc8nhkuyznndTuXUov+UMnbhmoDKzp6uf6ZX4y4NB/rt64wZ/luQeDjyeIegmcJ3jPB4BFDRlTFQsBC/XguWqhtgWlJChgEaGbVKllDBH19ElJVizCrY/BHZmCb9RSD6PvmL708j99799+6Joo6L7TTBOXxgUstn0cW/awuNLHUjdGs5+g48XoBTQVk0QBLkZHx1GncEiObcmTtUfqdTzk/HOxeaoGy28iDvrCyEomWz9Aa3kJ6M5ig9PEGZUuqpYQphDPQmdjISziM83L4DljmuTYZvCh3LVS+yCM/T9AxP+db75FrShvWpWSeUZkS2y4Wslzw0QlpVpieaUiwEXcZCWjwEW2yDLzZAZaWpUi22Psss8c/ZLM50pFgAkNSGO+hTvRJuzxcRikBCNuRVeCZWS9KrQ1MFEVi9pEsTGyJ2TGbIyU91UZScSvRB52NSfwjt2XwU8cpLTBdIoYGx9HrT6C2bkFdHu9XeVy5UmnKspl+JNzL5fA1buf6jNA1cx3PvbmRqUQn2XEwaVGGj7aTOOLEIWbjTQcRRrZ1CZj4l+2tYTXU0Q4GHaxl1juQSTprjBJd6bAXbZlrSRGsWdYdmQlvXIUhZUwsafMJFybRuHGFMl6xMEE0ngiTeKKkYSlNA5t4j1oZ00xOpnIQLbheFaHTPI1LDs1LDuBYfupaXVNw+zAsDoJzAUYWLLSeMU0yUOZWGGKUSMK16RRb1MadKaE/4g0+LItRiAjgYarFyXT1ttj/L0UOShwydoHQy2rDHkUua+qloFlTL6tJwYiyTYN3EeZMMUPj69ohjmWfPaLEOgSz2KZNGSKSHyL22BUkVhcschRxyKcJtvNMhFP8l3iTBoTsOuT8JJKv+mVPvK9H+58DCLvIrpPbDhotbtYWFpGqxtguZ9gqRej2UvQ8ghgEnSDhCW15Wqd5ahUUYg0A7G0U+T92VvOxNZNUyijj9DvwvdpwqrgVgi8SCJego8Jt4dJYx5l7xissIVeaOKGxUvRstcMAAuBF2VujUSLGD30LfSDCAGlUPPohHyjPtway6oXxbWobDCtchHhk4PAIqoJ4lh0YMnbY4JrkRWH/FtRrWiVigQT+pke36IIegUoDCqqYiFTab0qQKVWlVIyvVrRFSlqszSkBFPXeBSKNGMyRpL6S/ErbKFKAa/PbfMvHjwbnzx4LnN3il+hNhhtRo7OzBK/8unHPe5xL3zFK14h3ZWnZiVbrVhOzXm9zx+VpKRPeUi9YSWdjU6abIURPsRI4rNMExNmEhMY2IlhtQwDR1LLuTVO3Z+YRn1XtKUyd/nlP/siIpn0BZPzJX++VQoQTBbSeDQOepNxaq21krBipdGYYfglI4nNOEHRMDgohCKWPBOOHxrOUpyYS7aFRdu2l3soNs0oXqrUzO5MtMHf23ykf+21D4vIF0Sg+alPfcrZgn0ldOenDW/hYUbcfjqC7pPSoD1JHgqezMkCAyFmIOIyTQlE88mFwy0yJZsekPkOr+wawCghgc6zDH6vQEcHDa2KOQFXM5TmJiNc1OWgfqsiOCWwGFrVQkQ+VyyU4i3nEKkekQQX9vPQ71wXbqWG4ugUrOoYjszHyU9uO2zwP8tCahbQazfRXllBt++h0wuw4sUSYIClfoplL0XbT9ELaHr1CKbWTouYfBF9JvR1poXJyQmcc8YGrB0twkoCeP0+fGqxykWOzasEdiQDjldQD2dQD47hprlxHErWoVQk3sjhqohuQRiijh7Omf8G+r0+euTWpynfClyG3jcWTSlVrkboD7fDGFhkK4yrloysNwW4aDfFu4jxGjJbUPOgKAmzIOqpShHqLzZzytwvAjGuNml6AoMK/TcJMkyYlRKMsVGgMSq00WrscNb6Ui8y3xwNRIgPt8HIv0Jx+co9rKoVjjrowQ8NvGvX5bi1NcngSm2wUrnC/Aq9/7Nz83QW/+i66657+32+QA094CqwnOozfAofn8Bgstt1psfmnI6fmiiNhvv6oz65sk/h056Sh77jS+8qrMzecakRLL/K8JrPjnvNahJ02UjHg91ox6ar5dhsqsmzZVssBxcR55+tyfpRy5/ntYu623+BX1F8DcuW9aqHl2JJ0w+3ygaeXLZ5FLjEMAlYaOQCtU4cwUNQxULJw/mMF9Frp7YbsyBE5JNrv0AtsQaKjXHsmwX2HmjB5qFjFBfjIO4vo9dZgd+jqHSPOZauF6MdGFj2TDQ9ERm/2E+x5BkoN6YwPjkliXw1Ittk/oSI98nxMWyaHsea0QoPxKJqJaShdzQHRAdt04SLAHcfPIq72y6KpSJcqsSII7Jt9lSVzBiXtG6E21/CSgj0IwrdFD4/bo3RaVObei0aSQEMq8IGSHadd8l5Fnb0Z/yKmtOUg4xQcdG0TKnmOmGIpQqZlEQ+t70kINGkTUnSU+vLKjowKiWgXgVGRkSEslIeyFaooO+Ob+lmP8v4RB6DKioSqlYymbEKvksBP+B28pFODW/56SOxElFqssUp8PVGA+Pjk5hbWCCOZcVx3Kdv3779307Jh1h70FVgOdVnePXx79UZ+N4Nf1cq+od/DZ25/yfpzT027S9bwsjpCZWcNJdS+4/jVBhcRJpBBioD3ItOguaHctyFL+8mqphhgNH4kwFj5fH3PREPI6Eg04blRlipDDPIyU0tMZoHQkS+BdslYFExO3kMKb1GlfDD0T22wxLktNjAztki2t0AjkPZb9w44gmhUWceQb+DwPPg+xG8wEA3ctANHXRCEy0/wWI/wbFOjGN9B43pM1EqFUX4J/F1nAuSMogQwFCbrVYtY2qsgYlGFbVyAQU6Xj4w4T2iea9uwb3zrn13Y/ex3jnFUtlQFQsBC41XIPf+Jf0fYp13AG3q9ESiamFw0eb2qHdNb43xq1M8h+Jc9Nh8BgetJSbbXY4EEArVVNwLA4Rsl3EFotppcnBfxrsoWTIDClUpGqCQ74gk2BSvX68AIzUaVUn6bQEqmatetTRVlSLbuTqQ6N8zSRoJYCE1GPErPHNb/h19pZTjJMC3j2zGh/ddKIJHKXiyUMLU1BqWex8+egz9vvejYqn0tA9+8IMnjai6Vx/We7jzKrDcV2dy9XHu0zPw3c9smyo2j74ybc+9Ku0vTFG4p1COUXuMAEZwS+TBEUNcZG7XgGJMgA3LlLXdb664Gawk6G4qKfh4PkWBi0oSHpAyZHRz/ncnIP613beAJFm1ELBIroV79txSIfUXRc0rxZ06VrUgyTRnai05DubCMRzqiMF3NsnMDYNJdHKUoz2D1FtG5PU5jsQLXXSjErqhhS4pWIMU7SBG00twcCVCu7QBtca4eG4OnZSiOja0Un9fzTGiNcxg70vBdWDFfZ4FQq76sWrB27hpwxt2zqb7l1rtj7puoaRMkuRop0ckcDkvuB0Xh7dytdILwZJo4ltI5ETUgfDEiNeeAapO7Mv22MCkRlXJkKk0i8pX4EGyY5V7JisO1QbL2mGSfNfGCitvCrfTiAsjObgtwIRvrsV+JBRtoFYBGg2gWgEPeMmmGCQCYAZUjmpzpNSY8vdqw6TSU2lTRQBCAEPgQgGUBCokQab5OWGK9+2+DD9cUjJj0QZbOz0Nzw9x5NgMPe0pDZ7UP02rwHKfLoerD3ZfngGK5vn37cvPsvpz/2T0ZkYTbwVpIKsXSfIzuCh58klaYwJYTkCODoCNxB5WYA23uHRQOQFgyApnEFSyRrp0++f7brFAqtpGkPjkV8laYrS7pkXLJj6CfElyIml2cvPXQkDoWzXs742yS95xaQx1mefuEEHO8+a9RRi9BSR+F6EfoR8W0AlLaAcmugQqYYJ2kDKhP9eLsOROo9hYy20rWvypShHKO7XbFmeI2l/EsURRAK8r0hxoJhK1yc5YU8fGqZG7Udv4J9/eu/Q3juNsUcCieBYi/jcmR/A/wu8IpRltzPWqRbbEFE890GDU/C7DajHlgcmlwxRDk/MtgmsRnAs747lKITDJ/5u+z8Ir5c8dGndOVQoBvmvDIQk1VSl0o76gGFsr8mFoiBcR9jQlklphQt6nJWvIiiMzAiuAURyi/G91TdN7QO1gHktMJD4F3cqIl6iPg8t1/N3OR6AVFZkTo2tgpNHA2PgE5hYWsdRs+o5TeP6HP/zhz92Xn9GTPdYqsPwizvLqc/y3z8CNH3r9ky1v+V/KZq9qefNIuots8swUZOTUl8q4zJ8zrBzjdVxJk7W8fN2AMkzyS8/NYLxLXq2on2fzVuS+/kTgIp5G+6ixV0TdMyfyBbjQeOtEpu4KcGFjJMu7cyQUqcoiimbO2oi5FVqRW8K/VJ5AYhXg+yGcQgkV02NZcOq1EXo+ur6DdlDAsm8KQPHFjYj8hX4Mv7oelbFprt7IzEjgokYm0HMS0KystLG8vIwwpFEVCfMtI2UH6ydHcMbaEWyZrGCq7sCuNLbfcKu3IU2NJ1NkPrXBFM8SxTEa6OCp0TdRTnrwOG5ftMJIE6+qFpVITWcsO4vZFNU8HZzbY5IfUcZK1Q5TicNslsxUYKYAEwIV2QoTESwCdBS4iARkUam4nJJAtwKcehUmRVHT7AkzEaDCEjN5EApgiiXApZaYEEVk8vmsKjkRqKhKXCYvMLBQFlgANJeAZlPwT2x2DvCV/Wfjk/vP5+sElgunVOGYfFIYHj5yDL1ef+fo2NhT3v3udx/9b38Y78UfrgLLvThZq3f9xZ6BnTdsc+eXl/8p9VovcWwLlYIBrBxG3FsUAZqkHGNzZZBlnokE6aGd4TBJmnEwJ3BVagCjk9H6K88lxqIqGeZVhsEmd/zLjxt/0cFFVS1EEOd8C++4qWKhmfMq30usTNktMhwcMbag01qE4be5egvNEuLyGgRwEcUpz7MXoNxE0Oui0zfQ9Fws9M2MuF/op1jsx2iHJnMs1XqdF8DA9ziMMpKp01Sh0H+TKozakLQou5bBw8DWjtWwZd0YNk9WsH60gHrJRuqWdn7qdtw23/JfQMCi8yx0fh1EeHL8b9iMGQYWBhUJLCR2UkS+qlokmuYs2DCpLxVjqjVGXIjK/MojWmR1woAipMYMIhmg6MBCCjyZ+2WbKJRo0S7AKRdhkeFxnLLbyCFK6l2KNqB5z0T+SFmxCB4DHAdwKQmD0kUJYDTj4zDAqDgn/io8X1ytqMmRS4uAp7wsEXq+iX+47eHY3Z7g1wGnhJHGKCYmJ7HS6eHo0Rkyt75rx/XX/+F/Na395/2krwLLz3sGV//+lJ2Bb23/349PO61/ScPOGKmjSpUa7GARaXceKXEuLEsm1RiBSx59k/Eueqinos5V5TIANkMAo4NLViTk++W80FHAIoBC3Qb4Gen2Z3G25vzPwzIVDNGgMEFoC58EObqpehGLXlaxqGpH9uk9s4Yj2IhgZQZG0GUDoxckaEcuOkYdy0kZldFJPHQyQNSeR7/dQqsdYLZr4dCKhcNtYLaboBsZvBsfqRTRqFf4OJisp1YXD2FL2NSopzbQcGlKOi7YBqoELON1bFozyq2wsXoJxaKL2HJb35mp3fDdvYsvKRYKRRWfT1ULiQAIXB6Z3oJHmLcjkPwKA4r0tegk/pAVSWGMAJkTtMZUFSKicZSCTCq/qELhNV9UK3wf9T0lTmffC2BRlZBbdFColeHUqjAnGsDEuOBSGCvkuGra3Cjzo86pMMKp/D5bG/+q8So6qBCg0M33hIeF41xWBKiEIpKJJoDsnJvEe3ZdjoDGeUs12IYNG5m0P3JsltpgHcuyn3ndddd985R9WIceeBVYflFnevV57tUZ2HnDe6qLK3duj7vN55CjmJRJbrkGJ+4CxBkwme8hJWCRhH4GLnLwVC5HpqV+0Ex5vNRTHt5QeyzDGO3nA14VmeqrA4vAIp3kz0FnILtMxqfoRD6BiuBcBLiQUkyNulXzuzKNWprCsxs4aqxH1J4F/A4DgR+mWPENLPaAQ/0yDtlb8KRzy9haXUFneQnziyu4ayHGznkDS76FiZEyNk+4GC2KOHwxEydi3kPdRGKxSDIggQCtoyJROEXBInAhSqGMsTGKZ2+gWquy2TO1S/EBf/SdO74/91zXcTapMErVDiOBwWYcwTOs78JMokwRRrx0dtOUtQMXkT4G4ASViwBlSonOgUEovEgtJgl6WbVwGKhsOarqRQcboUAjYYQFt1pCYWwE5poJYM0kUKsJkp5y3TgNQ96yylLxJWoYHB2sRKtsuqdQ3nHiBQMKpVKQmqEvvCv9npAak8OeQIWBhWYYRbh+98W4aW4zt+siUFRPAxs3bUK/7+PAoSPwfP87IyMjV5zKNOPhD/cqsNyr5W71zr+oM/D97W+4Kugufjj222WexMmx8SU4Zgyjv8gqJ9Lu8weQiHxpnmS+hRz7/N+a10W1HgaIfF2KrJH7jAwCUgbyxwYqGa3jf5xRUmuPqYplQMKcyYTErjtbIIWrm4GFXPns/FbVizQIZjyLON7QrmLG3oygs8jkeUhJxETI+2SABPZ7deyNN6NacvGYzRY2lrpYXFzEbYd7aMcuHrK+irWlkNVcFP3D83k4UkeOh2Y8loll8rWYHLYvF2sa72VEcKwE5UoJ5foIShRwWa7wcLLUrSCorH/HW79y5HzDMJ6qE/hi8JeBmtHBleY3MY62cODT2iqNkiz409RhJ6DCRK2ocS50TkUHSowK0Ml8UbmIFpgwPopqUEXeZwCjVywZx0XR+Ca3wYqjNVjrpoB1awEaM0yyYnpw5vsIWIj7UIP95HA/JY8fEJnITxRXtKrtRa0v1f6iyCMCE0nck2eFFGEEOrGHI8tVvOO2R6IVlXmeYWK5mF63Ho3RURybncfM7By9vtfv2HH9W35Rn11Vv/8in2/1uVbPwM88A9+74Y3rsTL/ab/bfCSpwKjFQAuA5bjMjZphG2l/CSmpxOQYavpQKjkqt2syKbL6UGu8i+ZzEQdzEoBR4EILl7qLKmz0UmYgJ0zjXfg+ckbMcZVNDi6DMlryqRCw0FcBKryIM8AID4se70J+hfnyVvS6HcT9FiLfgxfEaHsplvoG9niTOJiu58cgJdT6ERPT5QBbRmNsrvpwgyX4ZKD0QoQhjYSmYWgcaIU0tZCmDHECXOQUTvUGEmkvQDCAbcYoVUqcvGxSTH6xwvNl0kIN7tjmf3jjl2eaQRD8eS45FhMlKWvOQoxfs36Ah1r7mbRXrbAsP4w28rr+YrjtooFKVhsycOTAkqUja1Mf2afDoCGmRIp2V956FIAjWmQZx0WP6zoo1qtwCVg2rQcmJ4BSSUQas2CONjfSc8UbH6ouNHDhykRLkJByeSGbp78lZJVkPQFIBjK+MEPSjTL2Ah//965z8flD57DIg66FQrmKzWeciTCKsf/AIbQ73UOVSuVpH/jAB44brfAzP4g/xx1WK5af4+St/ul9fwZIYnzzR/2/7q/Mvz7st5mYN+SgK/Z20Ac7IS3/ClKvxTwLKWOoUlG9dvnpHpB2chq0HIWc+wgUqCgyXFu9MrA5efVy3O45A59ckiyIfnXTU5W1n2ctMXFPVbUwsGQAo3blZLbR2BwjxUr1LLRCE2FnCaHfh+cFaPfJ9GjgFm8jFtJxXjTpHw3Y+s3zDTxp7RzMzgyiPnlbDHihzbcgFmDCLhv6KttQCphXrZoAACAASURBVFTI+S+KPvo/FVIawjIjQWyXK4BbkoPLajDKDThjm974xi8tfs33O1+wbaeWEfjkwaGqxTBxPu7CMwo/5AWXAIWjXVQwpRL0qbdHywAW0E2KOclVSRzPKhYpehBDzoR7fuAmqxHxMwkyktPiikZVK1KVx89lm3BKRZTWTsI8YwMwvQao1wQ5T303unYYIAhUxDA/4bs6wSZHr2JUhcPAolUtBCxE3NON2mHEuQQ9LLQKeNdtj8BMMCLGPlsFTK5Zw5lvx2bm2BSZJOkHr7jiilf8otM4VoHlvl8bVx/x5zgDt376jY/3WrOf6q8sTcWBxwnIvDOWH3ybkoATIi+7YNNk0BU8C314acenMbn5ADBNgcMOfT2tWfozsp7XkN9lyFyZjxyWtY6OLgRcorml+huaYox66OJ3uWpskHvJ2jnc2lHmSQIXrV2mcQlURlE94VXXo2lPwF8RDvt+30O7F2KuZ+Fmbwu6Rk2O1DXwtK0xfmPtQTj9RZZcJamLMHYksBjwYzJWivbXgHhOjv/Ixh4wwIhQUur1m4jgFOwMWKxSDU61AbM2FTpj61/8B58/8pV6EHwVhvEoXRnGVYtpoYEVPN+9ERNmOwMVRdxnSnG5D2D6Sj/vEphFyrdqGWqiBwZrOSmTDZXEW4nJj5xxJq8tQXdIcFEgQ4Aif6bGRlCJQ6bU0sQonM3rgQ3TNGdAeFZI/aUSCIbB5bjhdVJKrABHVS4ZsMj2F/EqBCZskCRgIZ6xj6/uOwufPnA+bE4zd1Co1LFp82Yeobzv7gNotlZWXNd97vbt27/2c3wk/1t/ugos/63TtvpHp+IM3PqF/280be//WG954alkuOOBZHJks9ptcqYWLWRRj+dPCNlxX7rxaaqeXHHUCiN3tKJFMeRuVryLyhnjhWu4etGrGm1B01a2gUVO7ehzx0UOJAN8Sw4+arSAAsIMbhhcVPtL+Vjk0OVsh54gKjbQqp2FfnsJfrfFc+pXuh4OdVz82DsbkVXiXfSmkRSvOmcfGsEskFIbiobAOYhTC2FkwOcbGR/zYV1ZccLZXTmBL8CZfiKAhWljMg+WKzAKFfKvcOpyWl33DXt88/MfefWbFn/zN5/2xihK/nSYwGci3zTwROuHeJR7Z16taIGU/Nad7KLLgEXCNoOLBBYdUPh7MU6YgVtVKRKMGGTUZEjZGjNUG4xGCzGoGyCFH808KoxUUVy/FsbGaWByDKBZ9oWi9KvI64jBQs5RYu/R0DXI8nhpfuS4ItkGUxJj4lcUqBCw9InI72Cx6eAfbqVqpQHXdWC6JUyuWYvJqSkcOTqLA4cO09ybL09PTz/vbW97W/dUfF7v6TFXgeUXfcZXn++kZ+D2z/zl//JW5t7Ray05gdcXxkdqg1HFwhlZCSwii9MARuyBxzorZZhsOzC/oi1BYpcpLnPFZfB/DMiOxd8IgJALgvo++5pXMjmQiNVOF5KpRzh+FZSWyIHWmF698PT5/Fiz2BKVNCbjZrIZ9XlrjKYEroyfh77Xh9dpoddtY6XTx+5WBT/1N7NhjtiQS6cC/Pb0bXCCLkyzCMNwAJKopiai2GD/COd0Kc2DwtRsIJw2qE1VftwOEx4OTvYtVWBWGnBGphBVpvcH1TXXPOX3P/AteqjnPutZv9rp9z9nWlZdN0rS9xTrvsU4hKvK34FDyjS9FSZbYlrYWl4XZiuYrEiyqkXyJ6oVxiMlVKtRAxY6zwwa4u/FAC9RxVCloqqYfJ8i3zPTglspozQ1DnP9GmDNGEBJxpQP5riDF9swoGQKRe2iJK6Q2rqBJ4l5SdDTcC8GlB7Q6wDdNkuPv3DH2fjCofN4MicNhyuTEmzjZh7Edsddd2O5uewblnXNdddd94n7Y8lZBZb746yvPudxZ2DXF972sLgz84n+8sLZtDDGQZApvQhYaL/MHo80goUQRuzD4DHOPpDlh5ELX02clEAgW2OcASa5juMAZshAKfVgenmSo0c2VEzbQvO3cj+tK8cyxBEfs6xNdhJwMVSolM65qOOXSykvgBIlM+bGNNEZ24o+LK5Yup0OG+P+Y7GBfcEanuuSpAYumIjwW+t2oeg3YRkUVOnCALlRKLrFYEAR5LnIGcuqBPlS8+mfzLRwS5HVd1SxGBEbOe0ykfXTSEY2L7XMyauveMOOL6g3+5WvfNHowf1Ln49TPJaqFvKxKF8LtXPKZoDnFm7CVndOuO5l5ZQ579W5lYI8fbHPO6DyLLPyS0bhDHlcVMtRgIcEaOkPykCFqxIJVhJ4FE/FdaRpwSmVUBxrwF47DkyNCbMkpRmT057ML7ncb+h6P0EAGp1s2hxRorffAfw+EBKn0gd6BCpdoNsCuis4Ol/Au297BFoxTeYssAx/zfQ0GqPjTNgfPHSYBrHdVCwWn719+/bl+2O5WQWW++Osrz7nwBnY9/W/XxO0lz4QrMw/o7uyDL9PI5QVSFC1QmOYxVcxcEwCiwQV0WoQBKmocjTPSvZMeStJlC45AyPuoioVBRBi8cyqG3UfCRY5gZ0DjD6WdwBnhno44iGYph8wVmYkP612gpLWzpOMsJc/FwAjVky6V6+xCT2niqDfRr/XxdJKHzfNjmMhHhFjgGFgbTXFS8+4E2PBUZipDZOAhfwUDCymJM0N2YqSwJIR57INpvwsOseCCAaZOclZPzoNv7oRC1G16ZvlZ7/0TZ/iakX9e+YzfuM1fT/6O302C4EL/7dt4zLjdjyrdjPLnblqGQIX/bGydVu2qFgaoUAkkwjnEzFz/kWBiTzjqhWmqkGtNaZXM5nqkNthJuxiCcVGHc7kKDA1CoyPiPHDVLVY5LAXo7nV9Tb4sdcuCv1tpo0Ryej7baC7zEDCPpbOCtBuIun08Knbz8eNs2ejXHThFMtojE9h3fr1WGn3sPfOO7HUXA7SFC/7+Mc/fv39tdSsAsv9deZXn5fPwP6vvevSJOy9NWjPP6G/smj2Om2ODBEDvmhHLFphXLEoYEmoFUZkPVUrAXhEs4zTF7lh0ojGC7jGuchzrrec6EMvG2Xyt4MAk4PF8T4XQeTrUmWFQ3rZojXm+Fi06mWochkAGgkuuvEyP24BKkINJZ7Tr61FpzSK0OvB9/qYWfbxtWPj6KVlbuvQM1P0ygvPmsX52MuSK9NwYILaYUxnc1UjWlDiayKDJ8VLVMAixA8pt3PIYR6LSZfFMsLiOGbCKlr9BGvGGyiNTr3vmX/x6VcZ1MOU/57znGdc0G57X7Yse6NqhxHHwryL42DUaOPq2o2YtluZ7JjFUpk6Lf/g6N4VdR5UK4vlxapi0d5ZBS68tcgAJa9aBDjJ8yo5GHrLlDlVbEEksBSKKI7UBLBMNoCxOtCguPyqIPFNSjamykVWL1qrM9/MqItSvpGKBwwp360JNGeBpTlgZRFoL2P3kRF84PaHI7KqHDBaHhnF+g2b4BaKuOPOfTh4+AiCILzJNM0rP/axjzXvr2VmFVjurzP/S/68NEXy7n99x2MtI3hX2Fu5xG8vod9pod/rIaI2GAOE1Ppr1YpBnhZW2xCgCGARhjQ5oplbYUrWKZaBgX96aynrialqYPhN0XiVAa9L/rj5MDEFMlmdo7XPTgwu+aPQyq9XL+p7fberKhxZzWhVF/0mKI+iU13DcuMw8LB3IcG3ZkaRcFUiPua0OF84EeDZU3tR9BbYHEKtMLoJcCEPC8XZy7i1DFhkTD7R90rcwCu3jcguoo0yjvVdzCwHcBIfG8aK2Lh+CuXx9bcWz7jwKY960d/MqjNLw+mu+8hH3hNE0SsGgYV8LQ4POXu88xM8Y+S2rGJRfEumDlNvqe5fGfqefU96FI4mVVbHogMT/UxdDqprKgAmV5OpxZJ9PSDDbkEAC/ErFO/SoDksMtGYeBaeUUzgQpJqApes75ZtcfIrQz26ct9TTD7l7ewHZg8BK0voNkN86NbLsLuzDhUyaVZqWLNuAyYmJtkMuWfvnRQO2ncLhau3b9/+qftziVkFlvvz7P+SPnd6ww3WgdHDzzei/pvjoLcx6LUR9FbgdTvwvD7iUG9pDbbCuC1GEuSs/ZUDi5EZ0e4BWLJVRWuGqUV6gHzhpSYHJpYS/4zWmGa8zIUA/xUXv3yuofaYEBqrmyQEZPtMasN4NaT/JW4Z7cZ6+L6HOPTxo6MWbl6sMynOibeyUiJvxkXjfVxeO4rxdAlO6sNUJUGOjZkhUUy/Jc2XiTC14Kc2OrGDlcjGYt/EfDdBp+ujYkVYVzOwvlHA+EgR9ZEaShOb5t3ps590+e+8+zb9Ur/yiiue0PX6/2Ja9oiK0FftMNctYNxo4mVjN2Gds5K58Bns1EwsvRBVgJAR7wIgVDyLkg/Tz5QnRz2ODjDDwCIuBQ1UlM9VpiwQsJBRsjRWhz01DkyOAPWymMVCkfkKWEyaHinBhauXe2qPMfwLDwsR+c1jwLF9QHOBY/K/cccZ+OyBC1EgbqdcwdjkWqzfsBF9z8euPXfg2LFZqjI/s3Xr1qu3bdvWuT+Xl1VguT/P/i/hc1Olcujrb7sGYe9tcdgfizwPoddF0O/C6/fg+74YJpXFsRC/IpVh9JWMjsyjKF5FZTOJKBcCniyWPCPlT3yi1U4+Iyp4IVEfiZN9NCS8qJ275n/JwERqdLPd/YAXRqnPji+mRAVDfhdRnQi/iw4u8vvj2mTkGnXQG12HfpzwOfz6gQL2das8vz5/TaKlM+F6mDbnQfNtSg4wXkox4iYoWjFT+ZQLRrLjfkRKMQPd0EAvNND1U3SDBP0g5kwyCxHqborxkoGJmoOxqot62eFpkk6hiNLkprY7ccYTL/vdD/2H/g5cc801xdnZo9cnifGcgaqFuBbXhUtVi/sTXDlxG1dIrMBVVZSiz7TTN9DWUgZI5UmRVYvCVubIlX1Eqc0krucCgDzUUuw5lMRbvENsFiWOpWAzsJiqYqmVAYrRL8gUY1WxMN+iVy8KXPRoH7lpYelxH2jNATN3A805oNXEgZkK3n/bw9E1G6iUy5icXo/NW87mLDdqge27ez+6vd6CZdnPu/7662+6v5eWVWC5v9+BX7Ln3/elNz/Dinv/lET9qTjwEfGtD5IXEzdAWVeU0Ju7lBVxL8b4ErDkeUyKW5H6f3Lfy4mSxANk0SeDRhNxxk/SElMVgGbjz/2OA101TZ48ZK7MTJTy52JksnQYai01/c/0yyB36wvuQ4BL3q4S32vkvwSasDKGXqmGZsfDF+4qoRmVePaJIO+Bqmvg4sYKppKj6LRXcKwVYbaTohcQz2yyK1+N6y2YgGOkKJlAicb40qAsNemSpMUGReYnKDgmSgUblZKDIs0qoaFX5EspVlCYPHOxsv4hT7zo6nfeOnyZP+eZT/+Nrhd+0jDNKsuNpUKMuJZCsYhRtPDSiW9ha3lJjCnWR5ZohWMGBhnhnnMneSSLlBPTaZTVTuZBlNLqgeMbyh3T22FKlk6hqDYlHY/VYBCwEHFPwEKZYcSvUDy+Dix6W0y1xojczwQaslwkpePKPDB/SIDKyhI6SzF23HYpdnU2oFopoz46jvMvvBiVahV33rkPu/fcgYWlJapM33HFFc963S/aZX+iJWwVWH7JFvb78+Ue/OpbLk+85e1p2L8gDimSPUQcBiCAobkftNOOQgksvBCrSoXaYQJYRCUj+BRuh8nQSXaAK+JexeXrMmKx2cz3uZqkN1PtaFJeUcUo1ZUay3WCsycrl0GV2PFVjQAXTRggSf8BJ/8g5y95l0FwUUBzXJuMjtdy4DXW4O62iS/cVUBoFLI2GGWsPW1TC2ebB9BqtXlcrUfhuUGKICYlmAiatA0TBctE0TbhWhZ/T5la3BRkzoUCKsmIGsA0Yx7RS3H7jkteFEvcHBd2uQF7Ysut7hmPfvJlV71hfvjMbXvVq6r/ceDuj0ZRcgWpwVSMPgELeTMKBReX2Tvx29M3wzFo7LTAZjVqZ/jxBoh8jcrgnC+ewCl8KWod58dSqSkanZfJK+TKmBH80lSpLgsBnjbs0aok7kkNJqdFcjS+rFD4e61iGWiLKVJfoh3xhe15YPEo0KL2VxPJShdf2rsVXz18Hre/qrUazjznfGzctBmHDx/Frt17cfjoUSLsf1ooFJ71kY985K778zOunnsVWE6Hd+GX4BiOfONvLws7yx9M/PYlSRwiiSiWPRLAEgYIGFwCBhtK1+VVJGuB0dx6UnolecXClYkEE+ZWVBaTlmg80K7SJkfK8y12uzn/kHlddLlQ1h7LzYv5LlO1RiRg6eN71fdZG4x969okS43sz45THphuicnaYqJioWpFJIhRy0x8n78GAyhW8IPeFL55uADTcjKp8cZahKvPuBNJew69vgic5JYQAUpqsuzYIm+GacEyxKwU/p88Pyz/TcmVHyNOyGMUwDQiHqFMai5TLqQEKmahDKs2BXdiy3suf/VHf19XhemX+pVXXvGbva73ccO0aoprUQqxUqmEqhXgeSP/hl8ZPcScT3b6jn8rRRGqVS0ZAJAyjICFT5+WhyMxXoURUxwXF8paqy2rhuQpzsYXkJSZhq8VbRjEq4zWgJGamMvCkyIJVGg6mAQXvXpRLTGdzKeDJ1BZWRAqsE6TFWBot/GfhyZx/Z6HIXVrqFQqWLthM8674EKe4Llr9x7cvf8gOp1u33HdV+7YseMjp8tSsgosp8s78SA+joNf/Yd1qTfz8dhrPZ4GcxGHQu0uWqTIr0LVC43A5TG4zK9IKSurwUSCLt3EljWPIieuRcy7lw79zMMyOJBqIKZlKM0r945IMj+TBOUrFSXw8pZXAyLlDZE/zKI68raXJPtpi60iY7KWmDAXDo5L1oFmGGCUakxMQmFgUaCitci4qjAM/GtzGjd3xrN0XyLfzxkL8aINdyLpLEgAJ/AWr56AhEDFMm2pEBPPoQyb1JojwyRlUEUJvW8ELD4DC0uNGVgcGE6BQcUsN5DW1t9tj5/53Ee/4j0/Ptml/bznPa/Ua69sj4GrLIuqFkojttg0SVULLaTrkoN4xfrvYKrYHSj49MdUAKCDS6bsJSzh0ZEaqCiAkW8NpdLookLVdhPvt8we42mepB6mEEoRRAmX+oSuIOxpvj3JjItFrVrRwEVvhdEDZdeUAZC0uEVy4iWgR74VurVxZK6MD9z2CDTTUW6BjU5M4SEXXcJAfvuuPcyrLC0t0wC2j5977rkv/8u//Mve6bKMrALL6fJOPEiP4+4bP1w0u3f/fdJfujb2uwZVKkkSI4kTBpckoaqFgIV20WLAFEfgsymSKhUJKgPAQouyjCJXUeO8UOs9DQlEeguKz/FQ6NSJuJZs60s7+dyezQttNphJ/JxBR88FUwnKCbVv1DFIma7K18pGJyvuZfD3CnAGqBtOXhSVikgfFlEsoiWmOBcDfmrik3ObcCQeYWChwydgOWMkxgs3H4DTn0VK4Z4xke/yrznCRIBKoj+uTDnO/C1xwsCSkIeIYnXYbW/BcAswnRLMYgVWZRSVNZtQ23T+9sqjn/h7a9f++j3mVL3gBc99XGu5/c8wzCnFtaghYCXyaRQcPMK+GS/YcBtcM87F48p9r/Vehsl3/hVTVIrRV55UDWToPsImlYc1ayHEAqyo4klF5UNjJ2mMjJhpLKLyiwVhiqRbaahq4bnGWgXD4yglsNCrIWc9eVR6bcDvAf0u3ygL7KM7L8GdnWmUy0XU6g1sfciFmJpaiz179+LOffsxNzdPn5tdpXL5uR/+8IdvP52WkFVgOZ3ejQfhsRz84l/9btxbeHvir5QT4k94xysqCqo2uLVCc9SDkOeqqzaYqlKE414k/fJCrc0HF+m6AoR0sj+vBk4CLhqZn7fDtF6K3KbmoCIBRJv2x4510+Jk3lxCKnsm3MoSr48WcGXaFNWVqMYy0GETqKrGZKVGBsRMWyvzyLKCRlYtvOiLOBalHKPXMhsU8ImFs9A3StzOklCKmpPiBWfPYSo5xsnQZhzAJk9QSlE5SghAkfniMcUcFqFQU96WiCPt6TUFAMXq0ClQra9yHVZ1Ao3pdVi3aRLF2lgvLU990hiZfmPxnBfvO9mlTb6Wj15//ZuCIHgd8RaKa1EtsWq1imLSxXNHv4vHTx4cjAvTeJAM24dFfarTqYNLJiMb2BMIDk6BjB45R+isNBQELBlYyY0GtQFJYkwjAwhYlCos41kIXBSgyAOiDRTlf1FMC80covgWCpv0PHidFB/feQl+vLQRpVIB5UoVm7ZsxZlnnY2DBw9h7x134djsHIWNdhzH/d3rr7/+o6fb0rEKLKfbO/IgOp5DX37rxVFv5rNJf/FMboFxtULDpGTOFH0fR4gYWATnogBCUMmqBaYBS7bo5otwJi/WJ/MNz7tnzkYzQKgVN1uI8lVKVCaqYS8WD65MOKJDAAml22bAQgCTAY2sYJRsmQFBAgxNuqSbFBkMAo4wdoohZTlQZtlnaqIjP17eCiMgUOnI9Mw/7TbwheWzmMhnfiSTT6d4+BoPjx6dgRMuw477PH6ARhGLkE85KTIb8qWqIzHgi6c48jEQUFI2WALDcWGVKrBr44hLU1hJa9iyuY7zt5YRRRYSs5KiNHkLylNvKFzU+KphXEVE2XH/XvrSF22Zm21+Ok5wiQ4s9D1lYdVrVdT8I3j5hu9ha21JtMQUD6+A40SAolUzA5WLDiyy3TWQnqP+TrXKlDJAAYr6e/4jOTmMfCvUBqN0Y+JZ6EY/I4UYVSzKE6XkaAQilAcmJ6DyhEjfR9BP8OU7z8WNR8+B7RbZXb9m/Uacc94FNLseu3btwez8AlbaHdo4vOOcc855/bZt2wjpT6t/q8ByWr0dD56DoRZY2tz9vrS/8NsJz6cPuVJJGBhSWbEQyMQIQwEuVLlwBSJmFjKwcIBGRm4rMBF/Lwj+vN0kOBjBXYgqQA+kVIyvkl7RSpqrhFQ7S/ApcsGQbbCMYxkAFr1iIWARTXgCGJKiCjCi+6h2mVRVUSuJBpPRTQcarmyEyo2qHAKXAeDhccF0vhQ1owh8kz0V1Cajo/768nr8qL8JtiWeV4QqitdJNMP5I12cV57FuN1BMSVw8WCx4ZTOvRzVmA35EudBAIuKzI8Zx6hSsSoNjnE51i+gG5gYb1Rx1uZRPPS8Aky7gDih2ZAFpO7oQlqc+jvfPesfGxc//YQxIy+86jkvXGn33g/TrLJwgGaekPLKtlEul1AuuNgY78HLN/8HJoo9UV3oYQUKIHQw0b8XZJIkTJRog0gmrS02DE4DjzXUPlOgkqkHqS0m1WAKVBSRTwer3jhWCEhSh82QlPpJM+wDBF6KL995Hm48uhWWU0DBLWBsai3OPvd8+EGIXbt3Y25uEcsrbar0vzY9Pf2Sd77znVmqwem0eqwCy+n0bjyIjmX/F7e9KFqZ+UDqLZfTiKqVWCxOslrhqoUXyhiRBBb2r2jAIoZdKWBRK6rOR+QcBbeeNGDJqpgsslxtP4dPst5PkauTDizUKFJyoMw1PQQa8ufci5etMfpKVY3BkfAuDLrZ9FVMTCTwoCouDnpIgj4SSmjOwEaADs01p7YTt9Okkk60EOncicyqrEeTAkFq4Z8XzsWBaJKJcDFfhEyfAizLdgLXm0PYmsGmhoEt4yYmCyGnCttpwHNuhCBC6Xq1Io/zxkSMi0Fz7J0RzAcFHG0GsJII02NlrJkcw5q1YzhnY4hCtQrDLSNJbcSJjcSuR2lx4jNGYfr/FC+5eu/wu7Bt27biLT+5+e89P3wFyY+HwaVeq8FGhMvc2/CiTbeibFNU/wkyPIcBRr+Pmpimq8N0YNH/dgBk9A2I3j7TyyWd5adNhuRVlOU/e2wCM6maoDKQ5WgRTRkWoHJkK0ynwOKF2sgYtpxzHl9/u3fvwcLSMlZWOvCD4PZyuXzN9u3b//10XTJWgeV0fWcewMe1/yvvmI5W9n8m7S08ivr5rPySLTCuJrilIngEApMoihHxjl0j7TP1lmiDqcpFSHZ1Q4MgH05GlIuqRg+Q1IKmsh2ptkAMgIp04vPio2LQxSKdVTEyT0pUObJKoCqFb2I6okFtKQYVmvSnQIYmDRKXQZvZmKdgJhJkGGwIaEICG58BiIaZMUclU5/pHKpAZhWjuRiW8dGFi9FBNR+pa4jd/7ljIS6vHobVPYaFZQ9LvZTjWWgBKxUcVAsGSgQ8lFLMM1aoahS8Nx1jlJoIUhte4qAdGOh7IcwkRKNsY7xeQLVcQKU+gsm1U1hfnUexWoZda8AsVJGargAYlBA7jVvM0prXFy6b/Npwa+yaF7zgjIVW84Y4NR6ug4tSiY3UazCCDh5TuQ3P3XQ7XDM6MbicrC2m8y2KN8naWhpgnPDvh8DluGtH25RwxaptWLJWmvYYnKop4ltoNPSX952PGw9v5dk5NLirXB3Bpi1no1AocmLx4mIT7W4Pnuc3C4XCy6+77rrPnM5LxCqwnM7vzgP02O763J/9SbJy5I3wl01aHFlWrOLWVUuFgUYCiyTw2S0vxxCrSoWqFqUzHXTSi7jbjKiX80HySkWx3aplNhRGmZ1b2e7JYuiHzRCKb9G5kzzCXjdRKl5GtcOyqkVWLgJoHAYYkR+lEnBV20pwQFydBH3EfheR10XsdxD3V5D4HQEyutdHFmI0Zvf27jg+u3QRUsuVlYpQrp0/FuCq9Xei6s8gIpFELKZF9immJTDRDkz0IouzwBLDRJSoOBlxboi8J3ym9zFNfDjwMVI20KiVUC4V4NiWGNU7OoWxiQbG4n1wSwW4tTocApdSHYZTFOCSuoit2oJZmnzrSm3reyfPe2Zbv8x/64UvfOpSc3EHDGtyGFyKhQIIXJLuIp40+lM8ff1euNYJwEUX6ukrnM6nMZmvVzwKCOTR/FfBRQET8z6qhaonWuqiEPnYWmhZu1fAl/edi+/NbmFejEC0VKlh3aYzOYFg//6DaC63mFPxg2DFNK0/JQk1swAAIABJREFUfvazn/1Pp4O7/p6Wp1VgeYAu3qfrYd/11b/dmizu/yJ681tTWa2wtFiPYOeqJQcWBh5atLQYFsGz0D/ZDsu+VwS8Xqlo38vpfOwnUdMks/ks4vEGDI6y0sjIet54qgViiG/RzBH54DAtHkZz6AlwoWrFFpUK3whYxH+rSPW88lFVjmihkUKK1WZJgrDXQm/hMML2HJJ+i8GFSF9S0IlsNHGObmpuxrfbZ2fKKjpGimh58ZkHcKmzGylN8mJeSaq+UprBYiGKTXbf+7GJMCZgMRCzQIBAxeRNARP3xA8lASzDQ6FgolQusYeFFkSnVEFpfANqdhcl7wDcUpEHYbnVGpzaCOzqCLfQUsPh50yMSojS5Mfi0Y1/Vt76W4fV9bxt2zZz520/fnWn673ZtJzicEuMjJP1ahlRZx5PHr0dT99wAnAZHnOjf1j07pVSimXVxZCG+WSgdFzLTAelId4ueww5u0DJ39ME8+0KPrXnodjVmgb7eGwLhXIVa9dvguMWeGBXp9NFp9dHr9ePbdv+m3POOeevtm3bJtH0dF0FBi3Ep+9Rrh7ZA+YM3PHP//v1aefo3xh+06D2jl6tiEmA2lwPybHExL9I2a0IJBdEu6pQ1FqgWAVxMnSDoXhMwbMo3iWvWNTv8pOobUeHWl+Ck816JpqqSims8oVjYK6Lcugzp6GDiqhSmJvgikXO6GAlma44IxAixzv9LbXMaKEpwCIXe6Hirywc/Wb38O7Lo87sZNJb5tYY8zAy0ZlaY5+b24pb+xuYuKcFmYBltAS8/MzdWBseYGmxGBAmRAbCvS8UZuxVIamxAhOqUvh3agBYgpAVfD6SpC/GEJN/wynCdMtwahMoTGyCvUyR/IcZWNxiAQ59LVfh1OqiNVaqAdQaI0BLi2niTn4nqaz/w8pDX5oZKf/oj/6octfe3W/rB8ErLMsxdKUYhWpWqhXUKiUErTk8trEXz9q4G2VHCqM02uk4CfIwIKhenxb1Ii88TXZ2ggqGL59h4YcUAgxUwkMfWxlOSpX2noUpfP6uC3CgNy7fLwtuicIlN8CyHRw+cpRBhUj7ft9LkjT98MTExOve+9733m8zVu7NIrRasdybs7V633s8A3v+79+tNzp3fsnoHLs4ZSVYkHErqvoXGzYBAIpjES0WQb4LYBGgoBK6RItaEJ6qisnzPZThMedZBlKF2fmu5XRoFQmT0QOSXB08cjgb1LaqhWZoQJhcyIUUWRL3WYVC6jAJKkoppkj+DIRyMDJNR/hDnCKHOZqlkZ+GaDx98Y5vXZB2Ft4ct2cuiruL3C5TA876IfDxI+fiUDgmFyqxwq6tAS87Yzfq/UNyrDO9ZCE+EM564YchgBG+lXzoF/0u87DEwsNCwBInfUE5FUowClXY1TE4jfUIrSJcbx6FpdtQKFhwCzThsACnWIRTLuetsXINsItIUxth7CKxR3+K+uZXFS9++XcM7n0Cr/6d35k8sLjw7jCMrlLAkivFLFQrVVTKBQQrC3hoZT+es2kXJssyKf6ewEVvcWX7B3UdqMv7BHzK0OWQy7iHyXz5GMOdV+lt8gIb3z90Jr52+BysRGWh3qMA0HINYxNTfPXPzs2j1/PghxJUkmT7yMjI6z74wQ8uPVCWoFVgeaC8Uw+A49zz6Te83Gwf/Ef0Fywmm0n5JCWy+gRAFchIHg3dMKmIdgEs9IK1NhgrxLQCgtViYrKhnvXBnMtAhIr2+3w7yg80CCyq/TW8guStruG3IIujV2S+BBfDEIogVaGwEkzzuuTgIw2WGRBRiKMjbk4RVqEEu1hDYlffuvnJf/jH9Pz//sFXnpt2jv153J69MmnPF9Ogy8qxpmdix4GtWE6q2SwSAobxMjgjbDQ4BCsOWMIt7Bi5Y58AJgu3HHD3S6kxT5QkYCGvUYAk9TnSxCjWYFXHYTfW8ShkJw0wPjUJHPkRbARwC44AFwYY0RpzqjW49RGY5ToMt4Q0dRBGDhJn9EBaWvv60uW//0kFLlc///lnLfU6H4nj9DGqJZaBi2WhVq+hVi6huzyPTc4xXLlxN84bnQdjkwIXvfV1IlBRVUzWxhy4yMRbfiK+ZaBNpt1BU7PnKQ+ioj7aauAr+8/DrUvrkBgOv090LRQrdYyMTxAxj4XFJYRRguABDCr6KXsALFurh3g6n4Fb/nVHpbj07/9stA89FX4LLDGWpD3veqXJTgUMc9XCwJJ/VVEmOUkveJasBT7QgdCy04fBRR+4lX0/tBsdaoFRxpZYYPUnOfm+SxyT+L1y6Gf+FeZRVJUiAEaNqM3lyFTBSOWYAiEaysWgUoDFwFKGWaw3E3vkis1PeMV31CvY/bm31NqHfvK8tDv/h1Fn/kJ4LWPfsoWP79/Iica5zNhA0TZw1ZnHcAb2A2GPDZEMI2maBUyKKkWsxKr9xZCe8SyihUnxO0kSIjViGG4Rdn0SRn0ac80ewuUZjI9WMLruDCQzt8LwW5x4zMnHClwKBdjUGqtU4FTrsMo1mMUaUpM8Lw5ie2Q2cadeU3rEaz+hwOV/Xn31BbPNxfdHUfIragSAAhkiusmZX6+W0FtpohI38aQ1d+Pxa+9GreBnMXAnBZkBcFBEvtpgDFxsxwPMiS4NDgxVHKCU0yFB1y/gh0c346YjZ2MpqIp8NVal2ShVR1Cu1bnt1Vym3C+wr8vzfc80jY9Uq7U3PJAqFe1TdjovV6vH9kA5A3s+8xePNdr7P4/OsVGEog2mXPYMKqqtwplXggdRBL4CmCwbXbXD5HKXLeFaKyz/XCuAUe0uxbfkwCMqJK3yOI5Xkdtb5dUY2KYe/w5kzy0RbwBYVPXBmVBSbizzoQSoyJaXioORIKQqFcN2BKi4JeJWAKf2xdlG+arLL3/FcQGDt+z4vTP9pcO/j+78b/3wbm/i8/sb3IYT/IrMuDJMXDrZxxMnDsENmjBij2XCNN5ZROVoE7OIV5GGSB5mxUBDAKNF5pOowrFhj0wiqUzjyLFFRJ1FjFWI+yijtvYMJAt7kPaWYNsWHJrx4jqwXQcOVzAELsS9lOGUK0zqk9EytUoCXMz6bFRc85qKBi5XX331BcvN5vvDKDohuFRoRkm1gsjrIOi2sLWyiKesvwsXjM3CtqTZX69gVDyL2BVooxROtPkYanX9rB6P2jkhRRDa2Dk/jW8fOQt3tseRGmKaJwO/XUC53oDtuGg2W+j2uny+qVLxPL9VKBTeeOmll773da973T1mrZ2u68PPOk2n63GvHtdpdgbu+ORr35as7H+t0ZsHoh5LYhlY2MxNvXoTsZyKqGaXCF6F+BW6aV4UzW0vLlBZR8irdXCjqYyPuVcl51jE32Zz6TNVFy0Wunw49x3IpTarRLJ1QkUByy6LvEN2v2FjpCDrcyDJXfm5Y1+pxjjePmuBCW5FAEstTQr1V2/6H696z8ne7htv3GY3du9/7Ie/ffhduxZwEZP/2ax2YZAkw/mWmoeHjS5iym7BST2YDDCBjHMRMm/hjcnPlwAUqWaiAyBHfKEIszKOnlHD7Owi0F/GSMlEuWSjWK2hMnUGgmM7kXrLzB+QUZOi9WmWPQEMgQtVMDbfirDLFbj1UVjVUcCpsJkyMkeOorrpJaWHvfqb6nW/7GUvuXB+bvk9URQ9zrQsQ4kTKGiTZMmkFmuM1GHEPnrtZRTSPi4dncXj1h7AmSOLsM0hgNEmPuvvZT6DXj6z7kfR3wQNj/Ifi2vRC1zsXVqD7x87A3tak/BT1fYSwg6nWEapWkcQxWg2lxGSSRLkDWJp/lHbtrddeeWVHzrdJcX3tAStAstptkA/EA/nts/9/Rq3vesrxsqBS+A1ebQqO8upfcJ2E+rsW6w6UvQ8L/kKWNhxL4ZICR+K+IAqrkUR91nlIsFGB51sQVDxL/wEujFSSgEysl4R9UPzTNSCIRcUnYPNxn1lHksxE11wJsqNn5PwoMRgvVqRPAu1yYTsWNx4Lj0788lISUnBog1mF+utpDD+tA2Pufr793RdkIpq187bPhdEyZNEorHYFdNgKyLqCeCLRojzC4cwZnUZCEpWDAcRbJNaYikcM+UJkZaRcnCvHBLAC55IHnAQmQX4iYNW20e/1UTR8FErGigUbM70KtTHUGhMwjv4n0DsMYfAC79liLktVMEQuMgKhqoYu1AQvMvIGGwGlzKixEVoNn4cV854Uf3hr9qjXvvLX/ziDYvd9t/6fvh8QpZh3qXgumg0RlCwLXjdZYReHxXLw0NG5vHwySM4p7GAsqO1yIZlyQpE7s2HUGgNECcmlvoV7F5ai5vnNuBgZ5QBhYCd2l50NZMgo0hhnY7DvhRqf9G1Q5+Tfp8VlLdUKpU/2LFjx7+dbIbNvTm0+/O+q8Byf579B8lz3/7pP3uy1br7s0bnUMUI2kAkYtnJ/yAqFvJyk/OagEUNqmJkEQoxFbpIQCOzv3QCPwMZ7XzpMx2PAxgtvViAlIQdaYIkPkUENw6aHvMgwnv6WORQo+TGObeiwimVtJgWZA1cqA1GoKJJj3mOSQYsrgAWl4ClAqdcn7XcwuMnH3ntcREo+qXzohdduXlxYeXGFMaZecVCBL0AT/KgXDLawqXOXgT9Hqh2pLHDNE4kRQH9uAQvsRCkFA8vpkCqxLaIkxEoBZkGzwdwEw9FM0LVTVFyDbiuBYfAoVRBcXQaadCDd2w353USN80gRWN8LQMWVS62BZtaaXSjUcauJPYrClwaXLmESRGBPbWjds4jXmmse0bWBnzttddO3DU3++dBELzMMMyyqlz0bLEa8S61KpLIg99d4amkBSPCxnILF47OMsCsKbdRdX2Owx8g54eJ+uHPqPp9CoSxjaZXxv6VMexaWoO7WhNoBiW+ztmGJHk72jA4xQqcQgme7/GQrihOWFpOqd6e74eWZX16dHT0z9/3vvfd8WBYFlaB5cHwLt7Pr+H2j/7+/7E6B/7K6M1w5AYDC7e3Em6DkdmO9scxmeNo3geP8xN9e1GhiHZYHn2vx7BoGV8SJAbaYzlsyLOgK8ry9rngVXN5Me3kB6YvZt6VezqZitqXZY0W7ZJVLJoajAMoVQqyBioENia78YUCTES90PdUrRCwlGC7FVJSzRQs63Ejv/K/7ryno3rh8579a0ut9mdT5AutIvDFbjrFE9ct42HFO2AEPbhGyON+ReZuAUFSQzew0fETdMMU/TCFH6UIWQkWUucfBStGyUlRcoCiY/Cse2pvETBYxQrckUkGw/6hW5F4bcklSHAhUOHqRYALtcgEuBDIiKrFJtVYpQq32oBdG4Xh1uAllW5cXP/ykcf/6Sf0179t2zXFnTtXfrvX8/5PmmKDqlzEaxbhlTTLpT5SR9F1EPs9hF4HESUIU/VmhZgo9HBGrYX11RbWljsYLfZQtQNYdgTLTLlyUxsSmgxEpk4vdNEKXTT7VRzt1XGgPYqZXg2toIgopSpUgLni3GjTQG0vxy0hiCK0220GEqpiSWUnq5SjhULh7Zs2bfrgW97yltb9/FG+z55+FVjus1P5y/lAt/zrWyuFmT2fMzoHnmT2F2CEBCy+AJaUOBaDP3QCWFwGF3Jfi6pBtqv4vtrkyCzyXoLKCSLvB6fQa8yIPh1Lf0sGWmCq/XUCZz3jj8Yr5KOlcq6HH1coCdgTorfBlLRYr1SyFpgYVSuc9apSkflhtsvtMGqDMbA4BTiOOeMWnMePPOoP7nEXe+Wzrvjjdrf3Fp1f4QVOzmOhVOknbOzhMfW7YAUtuAjhpKEwTFIlmY4gShwEMeAFCQNLIId6pcTDIIBlJlx12GSMZFBwhBy6TK76MU7s9eb2Ie415U5dTgKWqfJ5W4yU2Ip7kdWL6zJAMedSIr9LA3Z9DKkzAt+c+K5Rv+iZ9UdevTj8CXvJC1/42Hav9xdBEPwqDMMeVo05lIxMxH6txpUSAUzk9xCTsISTHugYqQ2YoGqHHGxpWxHKVoSiGfNlQBlp3Zj8Njb82EEnchASD8SVtxSeyU2LaD1SvE2BqxPKhyMyvtvrIQgj0ZZMU3h9j+JZqEr5Rqnk/PWOHR/7rlLBPVhWkVVgebC8k/fT67j9M9suNJbv/LrVPrDG9JdghF0GFlpoRCssB5aIgMUsICEnOvEPCls4UlzOYhmavCi8AJrBUQOOAWWY+pRn/Iw8Idmdhmes6O0wKRnOLZkCOhS+nOg5ZVtNJR8Lt73yr0jSXhL4Kowyc99LWbEi7KlaofTjrA1G7TBOYbeakTPxa+se9z9vPtnbm27bZj7jB9/d7sfpSwhYlOpIxOULpiSME1w4EeCK9Yfh+EuwU1+kGceUZkxOoApSUJaXgShOEZCPIkpEMCglHhu0y6bkFpv5AQI+q1QXgGKYnJYcLh/jJADl7RGmVnEOSTxAI32zqoV4B/pvJvZF1WIR30JR/C6pxspwqHKpTyCyJ7ph+cznjj/hT75yonPw6le/enJ+9tjvdrr9V8ZJMq3zLgSu1NajyqpcrqBarcB1bFYsRkFfKBflxNJMOaiJ5MQ1II2wXInIrll2TfErFEo8VvPRuACXcyN8P2BfCvFbdI6oQqH/9n2fHnZvpVL5h1qt9tEHipP+3i4vq8Byb8/Y6v0HzsDOT7z2xdbK/o+YnUOWFTRhRr0cWMitLYElYqrYRWQWOSSRyGBWRXFXiVz4ejtMDr3KWmV5fAvjx3FViSL7VfMiP0RxgRtcIWWzVrKZKznPovtShHkyb73TojPI4yjvilhUxBCwnJDPJMVyaqBulFSkPXMr/z977wFnR121j59p997tvSYhnYQUioAgIhAgAiIi9cWC7VWKEgVREEWJiO2VnyhWlCZSNAoiKCj4J4iFFgIRQgvpvWwvt82d+X+ec77fmdkNyCbsbnY3k/ez7wLeMnPmZp57zvOc51HWLQwq3K2oURhuiPhO7CR68onm940/+lOBOqr/x+/jHz+rbuum1oddzzyA+QYlZ9VjITweAF/qFOjUiS00wdlBVqGXLIR8eVkyXIALRpMpkUvAF8z3GYwQvOaTK/lmiQTn2VvFlWQWV3F18l3bKd+5jZ2Zo7x3MHVUwMKWXGoUJrwLQEWPrWQsxqDFN2fZ47ExQsJIrLSR3JJ9flJzwv8teKNv9Uih/OMf7z60tyd9SS7nnuT7fhkARddA/3ZglFlURJAng+jHsQBYork44rANri+UqMvgUwki1GdHd50mMlgMCFM83j9Bh4J6S44NUS4vAJPPw3LG2JhIJO50HOcXv/71r1eOtS6lz4Agvk/GFXgrFVh+54JrrY5Vl1o9G8nOdZDh9rLkU5ISMaNHx2KSC/sODGGMFHlWkgw7KRJb9TVQLF5016IIfaUSC6OGRQob3uTfiH+JnJG+y/HcSm68EiUc6Vj0PopmcfuogzRnI6AVbtvLGEyCvKLdCjoxiaKNuhvj35lXUaaUUIIJsGipcYJMZMdDRQZew89Dcpyzy5vPrn3nRX98o2v0wbPOOrilo+2vPpk1YbciC3h8rrpavk91RXl6W1U7TS5qp3Krl1MkDTdNBsJAvNASWEaY6DZ5VsQpkVZJDblFdTw6KgBQurezrX+gxo2q8XSzqL7ha2DR0ucAZAJwwTd+CfWCqaXFdjZJsopKyS6rI6qc/qTVfNQJ1Yec/V85iKuuuqp4w5o181o72y/M5fLzfJ+K+4OL5mAAMkhnLIZZJsAM11E5ZIchcv2rHvnkcaImPt8qH4efK/8NYgd0LLlsltxCwTcMY2MymfxDVVXVLccee+x/RrOMeKD3irhjGWil4sftVIEHHnggOXH73ffYnWveY6e3kJXvIBM3Ki/LHlZwNQZxDCkmLNlzPoAlyV0LvKIwNmCprZb2aoUYR/liBq7lx8pckt2Ko+7GO6dC7vyB1vML1Z0EwVdqkSFYluShRv9ZR4T97wssDDABt6KzVyIKsAiwsDIM5xmVGGtjSr2/wjktABWXDHYQLpCVLCWzqO4T9cddfssbffxOP/W9n+zs7v2FadnBbgcfmgJR7cKs5AZMSlcnsjS9tJOmlbRTjdVNdr6TDPiOKZNKRgsWFyTIT1VSb1EzrczU0qrtOXpn6nkq9zskOyfqeBDJvAk7FgCx1DUEFyG4+4MLj/Fgv89dC0A2IQacJTVkVk9eb1TNmtdw3GUrB/LXcMGCBeWdnW3HdHX1nJvN5o71fb/KMIxIfdSSoiL6wc0kHIezaQBuGM9ptZn6wAnIRk1U2YnAZ5NVAAl2UdCVoGsRQ1U/a5rmK47j3FNUVPT7yZMnvzIaXIkHUt+BPCYGloFUKX7M61Zg6V0Lm1PpVY/YXatm2JltZOW7yCz0klnI8bduH3b5BSIXNhWeQXnfpiwlKGdgHJYiw07JTQTf3nmWLUuSeiwmee+yoS/SZO1YrDsVjlGMro73Oc5wFB7pTlTHwt1GJNtej8zkC370r4Xe4I8AiybtgxGY9vwKN+2lW0Hnoq3yNWmvuhbmY5QvGBP5ABVIerNkgv/AfkmqnMySCVc1HH/Z1W/0ETzphPlX593CVxmgIzssOjlS39hlt0VGeFIyn8qsLE2vyNCkog6qpHZyCHYtFoEL6/ZS1FYopQ67gbbkSmlTay+ZuS46q/FlqrG6WE6uLfv7B6np7/WaY9HAolVT0Q6G9zy4ViZbnXAGC3ct4uxsYvRWPa3VanrbiU3HXLxLiYlIpVyxYsWB2Wz2lEwmc4rv+9N55qe4kyh49F0qDd2h+wJMxJ3bx6gQP/gCFCyVuoZhbLBt+/GioqI/lJWV/eMnP/nJ1rE88nqjz2UMLDFo7HYF/rPoinc4nasetLtWV9jZHWQDWLwMj8IMJn6BB/hWJ+CCzA/E52b9JOWYa0mJgy9GEerGyJvyfRYnBVh096K3w9mxuE8ypOpk9Cc6WGIUoOibW6/+XQOLVnhFN/ODqkT3VuQ/ht2KOBlHrVsCQOlj2YKbvs5mUSOwIFlSuCZJ0kLdACx5+UZfVEFm2bgbGt591QVvdJHOOu20Izt7uu/0yZjwhsAS3cRXACMcgM+cQ1mRTUV+LxXyWers6qGubIHglpwtGEx6I9EQ3EGZnaczx62hSgNecFkyohLxPh1L6EQdgAvnamE8pyW5wrtgXCeiA3Uz57gAcC5J5nRM1KB66jZ73GHvHn/sZ5ft5ofV+PSnP93Q1tZ2aD6fPyqXyx0KkPF9v9b3/UQoONABbpHr/HpvGBJwBcMw2g3DWGtZ1jOpVOqf5eXl/z7ggAPWnn/++So7eTePeJQ/LQaWUX4B9+ThL7t1wQcSmQ23Oz1rTCfXSpaLjkVZhXCXAZAQA0qkFuYLUCj5lCkYlMFYzEwS2UWyEAhFUARcpFNRdvrcuYh8uX9qZNTZWO76uoFRf/vVqCsEFsW1BDyL4iEi6p++Ne0HLH26lUj8cGTDPgAX3l0RQ8qQwNf/jC17gAq2FD12KDbcDI8RmV/BzbW4isyKcX+oT8w/25g373XDnXzfNz5w1lnHdmfSV7uuezjfqvkmLeAZ7VREKaY28hUZre1uoFbKZDKUz4uyi9ValvAeusupSBTo7Kk7qNRtIT+vRRo6bCxU7inf6KD5i4KLHIP2MROeSkQH0rHwFwzuWnTHUkVm1dT1fsNBx0478fP/dZ9noH8XLrvssrLW1tbxXV1dUy3Lmt3T0zPZcZyJuVyu0ff9ctu2S/q1rQXP8zK+7/emUqmtuVxuSyqVWmWa5vLS0tJXHcdZW1dX17Zw4UI9mx3ooYzZx8XAMmYv7dCf2H9u/9zX7I4VX0/2ricn30aW202Wl+EbI2Ss0rJAu48gKZPBJVfwKZvHN2Kf0j58oVIcW6vBxcaioNq/6Ls8qXzFGFwiY7E+WStRoj1qOinRvzILioRrBcwzhjXa4uX1v6Lqvyj9u5WoZQuT+Fg1ZyuXqFJMEffKcDIM/gKogPHN8lKpiY4F9YM/AYh8AEvV5CeTDW8/seqg09r/2xU978MfbtrR3f2/OTf/yULBmygdgAYXuZHr5T3ZuxEexnXz1NvTywowcAPoHpJJgLwsseIPj3qIqDLh0jmz81TidVCht5XdksnNkQHRRSTJUgeyCWRHupdgHKeBRVvPKGBB5xIAS0o6lpJasupm/L1y4smn1B3ZN8Z4sD7hAOfrrrsu9fjjjxeVlpaWVFZWVoKS0a9vGEa+tbW1a8eOHemjjjoqPXHixMzeQMC/lfrGwPJWqreXP/f5X51/s92x8uPJzEZy8u1kFXoUsMACRH/TRyqhzT/IUkc6bs71KZ0rUHfWpSwmQFCIObpzSQqBy3JRsX3hHy1HDgj+SFpkn5FYnxkYgwkHWimyPQCW6BZ+H9JeEfgR7ibQAqluJfAG4yVIFezFAV7CFfRxMe6nDtN2LqzhBUDy+AvjQ/mBMSQrlxIwe6wls3KfNYmKfY6uftfF697s44ZY31WrXpnT0db9yYLnnUkGNUVJ/L7AooCGfF7gw1Y63hcKKe5QIrY4zGj5PhP9JzdvprqmZvIzneSl2xhcDObUwLmoawXlngpn07q0QCOhFXjBeE51VRx4pYFF5dGkSskqbyK7cdY3p535/Svf7Pzj/33kVCAGlpFzLUbVkSB/xdj02B8TnSuOS2Y2k+22k632I+ArJQkfuLvYRIi8xea9BysLZKwblHU96s641JXJUQ65LCCwcTN1ioS4BYHLozEh9QMSPxiLwQJGvMZ2GofpbXm1xCiDfQGXnUl79VcgvPPp7+nqdaNCMW3sqACEZcVabiz7LEzCa1Jf27gE9vkqp4WjA2T8hU7FULJfE2MwmOBAmoybamktmRUT26hq9kmN7zr/yYF+QM466yzL8rz9M4XCJzzPPcMgs1FUUaExJcsZAGCmwaomeILBMFIk4n2jBwAsUEWNL+qlE2rXUrK4hIor68lPt5KXbmfJMjoXLLkCXARgIuCiS6xd6oProjoqPi4Vy4wxmI1FySIm7u2qSe3RsqMVAAAgAElEQVRWw+z3T3/f1/4+0POPH7fnKxADy56/BqPyCFY88K267JZXFtsdr81OZbeQ7XaQjSx05ggALGEELpFDPtnk+fJTKJiULxiUznnUlXapG5r/Qo58rGg7GI0BWOSHt7LV6IbJekUYB1LkYFO/f1KklDUYgfGegpIcizxKSH15kDKkjG5FhrJmvTzZZwwWRBDrDkVZuwRW+aqTUaow7nI4zxdLiAUmv+EAzF0K7/6kpW646eKciyo4ndEsn+BSxaQzG4/90hvusrzRBwgA4zjOXM9zz8lmc+8n359qGIYdtZwH2Oi4aIAHZ+NAzaeUTlpBhsnm7HqP5o/vILe3g8hKUqqsirzeFvIzHQogZSyG9B2WLvdJAI14Pap6B0os1eUxoEKCDucBRDKX1JFZPX1R2fSPfGzCEUekR+VflL30oGNg2Usv/Fs97SW/uXJqqmvl4kTXqgmJ3DZy3E7pWPww/pa/wcPq0LC5YwG4+PAN82zebcm6RL0Zn7oyLvUyuGTIMzx4mQi4IKVQEfu8PIdvtnzDk9GYmFeKiWVg+xJd1AtYY82xhG7GAacSAZm+NRG+RnuSibFgqC7jRUZFOgtgaGDR3Eok0Ev978xXwOoGXmp5cCpptsBhiTaDCqZplrJMqSCztJrM8vFElfte0njc5T/Y3WuGEdmmTSvH93TmT8gX3Hf7nr8/GTTOMIxi0zQMbWcCJkWHr8n2OBczYxjGVsOyn3z/IY3bp5V1n57v2tqc624lM1lKTiJFbudmBheIDwijPCUTB8BoIl/trit/NQXqys8MvJSMwSBowA4LLGMqyKiY0GbW7/c/s06/+uHdPff4eXumAjGw7Jm6j/p3XXb3wsOtlpceTHa9VpnI7RBg8fCtG8CiEtT5hmr3ARcQ+QIu6FpMyuSJejI+9bDENUc5+Df5WV4xwZIc32QSReQkU4p7AVgpy30FLlpB1tdXTDkRK7I+JO415xLMZRQPE4146gsq0tSEwCLGkwpYuBNRwAWgYW4ommWv+B2e5rnk5TNsLW+Am3B7uFsRUPEFVJS7sVlUTlZJNZllzWRUTbmuYf7Czw/Gh2bhwoWJbdu2QXo7xXGcmfl8ttnzvEbHSVQTbL18P5fNZtsKBbe9vLxydSGfX1VeXb2ytrZ241VXXVV47rffeFu2e8un3a4d7893t1by8VKB3M4tRNlOpWxD5wK1GERSEi+t/0S7P7afCboVjAlVLHOqlIzSBnJqpl7fM/PjXzjkkEP2aunuYFz34X6NGFiGu+Jj5P3+c/ulJ1ndq+9NdK9KJHMtZBe6FLDAjkTy1E0GFtxoxXSSVMciKjEBl5xrUDrrU3fWp95cgTJ5j/IFxBpnyDDzZKBT4XySIrKTRfwNmW/AnHAcEvsBya9uZjqHJbBu4XGa9gZjqIj4W4V/DQKz9D7WMaF6SboWAIfuXhS3okl71cXIeQuocEcAJwLECWDDHaCS7+ZuxYJ9CwwesRzoJLhTYyFDUZkAS2kjGZWT76k/4fRzDGNobrBQRf3imWfsqlWrjLq6Om/eG0ib9Ud3xQMPJLu6nnpXrmPLBfnuHSca5JfgnNC5CLhA3QZCH4bzim8JUkCl1gIoWg2mnAmUxNgoqiazauLTJY1zz5py8hfWjpG/MnvVacTAsldd7sE72WV3XHKO3bHyjmTPGjORbyHH7SLLz5DFBK4AC9+A2cVYxmEMLLAbjwBLAUR+nqg3B3DxKJ0TA8R8waWClyGfEMZELL/FJjbsyG38M++AKI4kUCNpVZKyG5FWI5AYh+R9tA7RvwJ6y15v9kfyV9QYLPQHE8JZuJPIGCzokETtxHwK+CNwKuhW8mmibBeZuW5l3YLJH0AFrsFIkcRuT4rMFICliszSejIqpz7p1B/8pl5Zg3d1B/ZKEHB4ba8dn+vcdp5fyM4rdG8vKnRs5PMT/gj5J4gEBqGPuaIIOkTurIh7DhYT+xgrIQuRVDZ+i1M/7dxZZ1zzt4EdSfyokVaBGFhG2hUZJcfz3O2XXproePnaRM9aYmApyA4LAwsUR3zj0KBi8TjMDxRistfiebATFyI/k/OpN+tRb96TkCkGlwIVYGgJcDGx2wF7dYzGQu5FZ3DIIEvdwILfvuyTBJ1KGLjbbzbTT1kWCgH06CYAkIiRpe6A+u62aDNH5dgMPsXNkw/+AXsfDCq9THJj/IW1F47tTcoYiOwk+QCWZKkAS0ktGRWTV3u1+x7b9I4L14zEj8fLf7yprLf3tRO8TM95+da178q3b0hx54L9HE/ARRP5Au66A9TyYsmhMVJlRCWNHU7lxC/M/vB1N4/2eN6ReK2G65hiYBmuSo+x91l222evcTpf/Uqydx0l8q1kK2AJFWEYhYX8inQskB1Lx+Lz4iR+ZCs/56qQKQRNuQXJA/F8yrsFTjH0fQEXGBXCBZhJfQaYpJC+PJpCkdn8XbJA8K/aKDLYtH+dC6F3NngRUCmaAhFAGOjFpiSB+aR0ZLojEg4GoCIABx8b6VREUuzlesjAD0h731OjQqiVPQnP6gcsRqJEfLJgwlgxud2qm3VC7REXPjWSP0YAmO72Fz/htq5amG/fUAlwQZyxEQWXaDiayqXhcDMGlYZOq3rSwrnN7/vRGzkNjOTzj48trEAMLPGnYbcqsOzm837o9Kz+LLbuBVjAF2APQ0mN+SasLOSVMmwnYMEEnrsWg/3EsNuCrfxMvkBZ16UcAAa+jLxbAUeTPI9T2KxQGxUywGBTXIwceWs/sGtX4yqkOrJCLcxZ0VwK72Dq7I3+I7UgPVLvv6hUxog6TBYwlXw5iFl2mVPhPRU9/srDoh7cA8aE4IgAvD7ZVoFs2+f8dwCmb0nHQk6xeIUxsEzIm5WTTq+b9+U/7dbFGsYnLV682C7d8Of/dVvWfL3QsbEhABe4MbAEWfMrEo7FnQpcnEvq28zyxsvnTjjrlhhUhvGCDdFbxcAyRIUd6y/7ws3n3WB1rzyP7VzcthBY1M2DN74Vr8IkCSeshx0LOhXpWjS4+EGHks3nKevmCb8RkQvzSrHfLxAZnizRI4GQI3IT4pCMbX1lw8/b7UrKyvN7C+IB1V3whdHWL6EPmOzI6BwYxdUEwKKWKzWAaOK+j94JXQqsTSKg4ipuhcdgWTI9LA0ig8bmEZiJ3HkTcbgY8ylggVW9BWABgV/BBL5RNt63ava7sG7eF28YDZ8riAGW3n7FCfmO9d8vdGzcj7Id3LXoHRfxBXPEyidVDgXYGqe8aeFs+7DbjbPPBikT/xnlFYiBZZRfwD1x+EuWLHESy395h9P+ylnJNOxc2sj2JJVQctQxIQKvInLjPqDCozAzHIUpk0oWTvmSb5F385Rzs5TNZynrISYXm/pwSJbwKe3OAm4CCjE2bOQsDwGYME9eSGEAC8cGa2+wPkWLEPYqByZQmEkvI/b6yrQR/ybcSr9cGOzSoKvigDN0K67iVpDSCNsWjL+w7InkQnRWHlmGS5aRla4lYXNKIxYPPSbwixSBD2BpJrtqyjW187/+1T1xvXf3PZ/9wzcPzO9Y9zWva8tJfqY9BaUYRqUM+nC1Lq7M2GUNjxqlDQtnn/mNATsL7O7xxM8bvgrEwDJ8tR4z77R48eJUzdq7fu+0v3xyMrOJEjCgVMuRBowMFbBoXmXnbkUDC5yP8c/gziFMlQW9QiFP+UKGcvk0A0vWw76LQZm8z6MxAARLdE2DbAs/yE5XeR68ZGcHSiNsceu0SuZbol1GH0GYkO1RT7LoBdPRtPLfQpsZ5lP4eWLEKJvr+HE5YRE/ZgEAAouaFFmmTRYff4EsA4FeWbJMl+yEFQKLJcowkNnscFzWRFQ15eaGd1/zydGW7bHigdvL050vnJLvbjmT8j1zLd8t8U27x3BKnk+WVf/O3mfun6Yf/uHOMfOXIz4R9TckLkRcgV2swJL77y92tv3xvkTny8elMpvJcbUBZWSOHhl/BTJjdCueuB3zGIwzQcRWX3s+StCXSI3dQppyhTylPZt6Cg715oTgR7YLMuwBLI5F5FgGJUCAYzyGHBMQ/EwMo2MJgSW61KhWwMMzV3YmvMWvbWL61CVEIe1dxrYlHEAmuxpwB0bHxU7BeZEXGy4AxCGbQcUhh/NHoAYrkEVZMhlY8mQ5ECUkRBVmyTjMgF9YcSUvC1rVM/5SN+P404zJ8zK7eLlGxMOx+9KbfqqObKvENpx0Yr/9t06f/p7siDi4+CAGvQJxxzLoJR37L/jyP28qy7zyz78kO145Aj5hAiwYhUEBpDPp+43BsLuixmCyICkcC2u4IsDCHYBfIM/Lkuf1kuvnKONb1O0VUXfeoe50gTK5AuXRKBCAxaCUQ5S0DUoCZGwiW4OLcsvlXHmMwiI+Xlo+rDsQIfBVUiVv9OtdFv0I/I5u5Cv6XymTMcZz3QK7BHu8BAmy3iPbTDCo2JZNtmmSzZ2Wz2MwgIpJGQUspgALk/cAliQZCQEW7LKY1ZOXOk1zj6s66OP/1T5/7H/64jMcDRWIgWU0XKURdowrH/5ORXrdSw/bHa8eqg0oo8AioyIQ9iDr9VIkfmuJccixMAzxPVr/xr/gxp4l30+T52coTwb1UhF1FkqoLWNRV0+e0jkQ+wb5hkkp26DiBFGxQwwyCQYYU7bZAyv7cJ9FLzlqpVj41iG4BJv7XHsNltrWRW1l+AYVWC4NWbRLbjZDhWwP+TnY3xtkm0lyrAQ5CMyyBAQdBhbwLS6Z2M+hDJkg8DHKSziRjgXAAskxlGF1CLta5Y0/7Limgz4wIndZRthHND6cPVyBGFj28AUYjW//nzu+VGX1bvi73bVybhLOxpzFgo4lL3bpfKfeGVh4b0WBixD40rVEewK5icNjCjbsGSKAi+FR1khSD5VQe76EtvVa1Nmdpu50nnpdkQKXJg0qTxlUlgTAGJRKmAwuuKFzrnokB0SGwOp9tV0+44faQQmySNQOC84nsmiJXRwAChIxc/kC5XI5ymd6yM90k5/Pk0WOAIptUwIZJwpUEhjVWehWUAUskipgMTAKM1g2TapbQccCZRhLjmGfXzl1R6Jx9vFVh12wu/G8o/GjFh/zKK1ADCyj9MLtycMGsNi96/9ud6+cm8hsISffwQ69DCzsiouPlUiMQwsXWOYLsIBnCYBFrTJG47kMSIoJZHiGDEoTmS4VTIuyRjF1+6W0PVtKmzoNaunoppZul1ozBhU5JtWWmFRXalBVkUllRRalEjZzL5D2YvwkS5ORqOH+KjFekFRSZMYUDSjieYZRnoskTA82NB5lci7lMj3kpruIsrC+xxgOoGJTwjIpYZvyGxwQNuyZA8Iei3Qs6Mq4YwGw2AZ3LOCEmGNR1i56l8WqmtRLlVNPrD/msn/syWsfv3dcgYFUIAaWgVQpfkyfCrx0zxU1fuuaR+2uVXOSGWSxdJLFmSIg7xWwcLiXAIuQ9QpY1Ma95leI+RVlTKgmYlgcFGDBjTdNpilZLa6RpKxRQp1+GW3qLaEVO3za2NJNm9tz1Jb2qabEpvGVNo2vcqi+IknlxQ6lEgYlLJ9s5jVCcAmsWtSoS+eOhNyK9hgTQMn7FmVhPZMnSmddSqd7KdfTyRYtFlRf6FMUoCSVmCAZARbmfRTAAVgMLHv6udcBFvArmmtJkbgc15BZOdE1amZ9qP7ozy+KP45xBUZ6BWJgGelXaAQe34t3f7OJ2pYvdrpem5HIbOWQLwCLCcktZ90DLEJuRbsZi7RYeJYAWELzFZlQ6UhbA/5SOTJ8fKPPkmF75Fs2uWaKMkYpdRbKaG1XET27sUAvbeqm1dt6KJv3aZ/aYm/WhEpvcmOZXV/uUHnSp5Tt9wEXOCP3BRaJ3g1yXfhIOHme8p5FPXmDOjMedfXmqaenh3K9nWQAUNwcdyIJyyKACQsIbOF8kpbFHYvwKjKOQ44ZgybODYuUBFFUliwjLwuf2GXBKMyOAAubUdYgm4TsupkX1R79pZ+MwI9EfEhxBfpUIAaW+AOxyxUAsBjtyx91Ol/bF6MwK+hYxNlYVF4S6sWdCroWT4wnRWb8+sCi/b0M7iywYY9v9ZDkZsiyCmQ4JnmmQ65ZRFmjlDoKpbS6I0lL1rn07Nou2tiapvLyii2HHjD9W/tUF82oKTEOq0rRlGLHK09anp0wsemOMZQM62TRMnQhxu4JdlAw5mrtztPW9hxtbu2hdDpD2QxUXhlK+FmELDN4FEE04BAV82+DUrZJSdticAHYOCweAKDI3o28rwYWRIwIsGAshkRjE3nzjgMrZ1aHyS4LzCirYetCVuWkr9bO/8Y1u3zB4ifEFRjmCsTAMswFHwtvB2Ax25cvtjtXzEhkt5Kd71TxuhhfKWDxFbBwJHEEWDR5r7bZ1S1euhXebtcmkrgBy7gIwALlFAhush3yzAR3LgCXzkIpre9K0vItHr26NUeuVbxtwvhJx373l3ctv+OnX6oq8wqTS2xvhm3lZ6dMmm5Svs607Wrf8wzLMDzTsotzmd4p6c4ddld7K+1oaae1m9tp3Y5e2tGVY3LeMX0qskV1Vp4gqkz5/LssQVTiGFTimJRyBEwYUCAaMC0GFAAL7P1laRS6ONjHo2MBsOT4hzkWBhYkZwJU1A+AJQllWDVZFePIqpnxw9rjF148Fj5D8TmM7QrEwDK2r++QnN3y+76zj7XjP4/YHSum7gQsXtixBNwKL0WGcmO+vbIaLMye7wss+F/QsQCowENkmWexbJ9vvlBOCbgUUc4soe5CKW3tTdGaDou2Z5LdyYqad3/x2rse73/yvr/QfOZPTSknUVRqWraRsKjQ3dne3Lrq6UVdW1fP6G7bSt2dHdTV3UtdaZfSeZ/cgnQakDAX2T6VOr4CFKU+Ux0KJMUsK+ZdFYAKMlpEjabTj9XWDhErwjAKg/It2rEAWEDga55FA0sVmeXNZNbOuq3u+Ks+HtvJD8nHOn7RQaxADCyDWMy95aWW3fe9yckdzz1id7w6KQosbMKogYXJek3aawJfjcHw/b0fsGj6XjoWARb+Zo8tFr755si0CmQlsKHuMMHtGQkqWEWUN0up1y+ltnwJtbjleat62jnv/cz/3TOQ6+H7vrn4ZxfdmN6+5uOZ9s2U72mnfLqLshlYyrjkq4VPkP9JE4uYJHwKE/TgUAAm2FMRULHYB8wUebPOHeF8Gj0GkwVQODULgS/AwknH2L7HMqcGFijDEiVi61LeRE7tjD9Xj/vQ6cbs2Wh14j9xBUZsBWJgGbGXZuQemAYWp+PVSU5kFEZuOArjDoVHYApgWB2G7+zyw8aOftixCOeh4UW23pnkVuopBhbTJRgVI/ALI6MQXIrJtcspa5RTt1nnG9VTzj/oA9/+5UAr+I+bv/SBTMuaX+Xb1juF3lbyMp3kZXrIQ0iXVyDT5zB43pqHussBgPB+isULmPiBm7P+zYmSokIIvMlE6YY/SkrNXQs6FozCFLDAigbjMJYc40RTZCBVsbiSrPImsmumPtZb/vYTJxxxdnqg5xY/Lq7AnqhADCx7ouqj/D1fr2MxIDd25Ru+LD4qbkUDDMuP+wGL6k10non+MMquiQYWyWExFRdh2h7b5UuMb4I8C5xLijy7lFy7gnLJBvIqp3x13zO+N2CS+/G7vj0p27Ly4Xzrumlez3Yysu0SrwtbFpZQS8aMEPECKnAoZiAxbQYV/LsAirLYD0BSbC81dyTAojoWxbMwsGC/BR0LRmHsFSbLkrx9jyXJ8kayqvZd5ja9fX7T287ePso/QvHhj/EKxMAyxi/wUJzesvt+NDmx44lH0LFAbmyBvC/0EncsCliCToW5FTUK+y/AorsV4VoAKipqmLkIjI2E5OZxGOxaIl2LbybIs4up4FRQIdVIfu3s6ye+79ufG+i5+75v/evGS27Kt635qN+9hYxMO5m5DjLyPawEg4xa9VhkcncCEAGgyG+OCOAgMUi/Ig7KqmOR89HLmXAVEI7F8DHRyjOXxIuTqmNhQFFLkoYjOfBmWT1R9YyX7fGHH1974NkbB3pu8ePiCuyJCsTAsieqPsrf83WBxe3loCvuWDhjRY3CFLCw9Dg6BouowgRU+roHh8ASfrvXPAv4CAnGEvWUbzrkWSnynHLyihvJqJ97Q9PJ/3fhrljMP3HbV87Nta25xe/cZBmZFrJyHWTmRO1menky2aoGXAmABNku8hueaNylcPZMJBBMEDLY0gmBBeejuSMow/IyClPAYtgWj/mka4FfWDEZnCRZR2bNjLXJiYceW7n/h1aN8o9QfPhjvAIxsIzxCzwUp7f8vh/sY2xb8ojT+QqrwrhjcdNELkKuBFj0KCzYZ2FDSs2vwO5FgQl/05e7cPhhFMkxYoiDsZEiuyE7NuG35djctYi3FsZhcAUuJa+4gcz6uXc2nPKDjxggaQb4Z8mi78zNtKx6yO9c32ikd5CVbSMr10lWvouMggSYSS8ioEKGw2AiKZnK4JJ/66jiECr1KCz0QRO5MfNHEWAxLJM5FhMLkrwkmWC/MACLVVpPVs30HWbV5GNqjvz88gGeVvywuAJ7pAIxsOyRso/uN33x7uuaqP3pxU7HihmavDciwELoWEDaa78w7lZ2BhYeHfEnUN2Mg7L0BxaMjuRGjN0WC1G+nF8iRDfvthgyDqPiRjIb9r+n7pTr/8dgvfLA/iBjJr/1b78rdKx/j9G7jaxcK9l9uhZ0Gdq1GVHHABYADEAS56HAMgIsqmkJOBYBFtWx8Oa9PifVsQBYeBym91gEWMwURmF1ZFdP7fCrpx9fd+TnlwzsrOJHxRXYMxWIgWXP1H1UvysDS9vTj9rYvEfHghuwm+YoXuZY9CiM81eEYxELfWEq8O8yPpKuJeIUFtQlHIVpTkJ/u89LrC/MJQEsuAnzXgskyMVEJQ1kNc79U817//d0wzgETxrwn6duu+LKXPu6bxjdm8nKtpCda5dzy3czz8K0D4MJQCUKLGoMFtnLCYQIgcwYzwVxj/PRC5IKMDmbxWdbF1GFieSYt+8dbN9XkFVWC+v8tF8/57SGIxb8dcAnFT8wrsAeqEAMLHug6KP9LQEsftuSxXZHuHkPVRiPwgoKWAAmDCrKM4zBRVPgkRuxBpaI07B8KDV5L8AihDfUYXkyQOCDZ2F1mIzDBFiKBFjq5z5UM/689xqH7CKw3PX149y29X/0uzeWWBmMw9C1tJOZ7yLThW8ZjgvnkYh0LGoUpsZgAbGizktOC47GGliQNYPuJzwnNFYaWMCxaGUY0iR5FJYqJ7MEwDI5a9YfcHbdkQvuG+2fofj4x3YFYmAZ29d3SM4O7sZey5pH7c6Vc7QqLAosSIdEHouAStixvB6wBMyKBhZQK+pmHB0dCbBgCx9jI9n7kHFYuFAI2bFfXE92w+y/1kz49Cm7CizLHrh+fHrzioe9jg0zTYzDsiDxhWsx8hkm8AVY9CgMv/uNwjRjHwBm1FG5/yhMqcMYWDzuWBhYdMfCXAuApYyBxaic7DqN+3+45siLfzskFzZ+0bgCg1SBGFgGqZB708tI0Ne6v1udyGMBeQ9pLlRhYcciKjABFlFMyShMXLPCjmUnYFGFDHZZeHQU+XbPZHdBEfiSuij7LOhaACwNZDQeuKjh/T//4K6Q93jbxYsX2yVrH/x1oXPdOdSzhSyow7KtZHHXkibDwygLx/86HYvmWLQEIViODKXGYlOjR2H6nFyWGzOwwFcsWJIEqGgjSgBLDVlVUyhRN+O8yqO+NODlz73pcxmf68ipQAwsI+dajJoj+c+fvl1lbFq+2OpccQBbuvDOR5r8Qo4IozBekBRgkbAv3IzBTQBYNKjofQ/1EWTSO/pHj8LwGzdhjJAAKiDwASzgWQAsymreSrLkGMBCTQf/vOn9P71wdwr6zJ1fvTjfsf46v2sTWentZGVaycy1kZnrIdPDMQAxEkHXEqjCAmWYPp+IKkzzLAwsIO89ZZuvO5aCnBO8xXBOtpyTjMLgFybAYldPJqt68oLqeQt/vDvnFj8nrsBwVSAGluGq9Bh6nxUPXF/eu2npQ1bby4clWW4MghscS044FrbN18AiSZJ6ZLRrwKJjinEzlm/4zLHw3ocQ+AAWHecLYKHSJqL6g65tOv1nX9ydki/97TVH5Ts2/Mnr2lDG4zDmWgAsXewsIC4BIO7RtQhwYkEyGPMplVswEYts3QtxL12L5LH0BxYi09K2LkpyzA7HZWSW1pBdNYms2mmXVR9z1fd259zi58QVGK4KxMAyXJUeQ++zZdlfSzY9edefnPaXj9kJWNTmvXAsAi7yrV46FQ0sykg+4nAcXZFEsZSti1JR9SHwDZcMDSxKRYVlQg/kfdk4MuvmfK3hjF98Y3dK/sTd1483Olb+zevcMMPs3UJWegeZmRZeljSYwMdfGZyTHoeJ4k1UbrLHEhL4WvcmTgI8CmNzTfELg1WMbN6rjgX5MMyxyJJkMApLlsoorHIforo536mf9+Urdufc4ufEFRiuCsTAMlyVHkPvs/7f/y7avvzGe+y2l05MZrewJFeT91TwuGMReXHYrchiofArgf1JsCTZfwwWAkvorRXdwHfJwCiM5blyE/YCYNmH7Ka3Lag/9Ye7NS5avnx5Ir30tt+4HetPM7o3kZneRla6hYwsJNVZFb2Mc0mQoXdZdgIWSRHT6rYgFTPgWKLAIhwL9lsQBhYuSULtpkdhpWQWI554Apm1c35Qd9yVl4yhj1N8KmOwAjGwjMGLOtSntGLFA8nuR3//e6vt5fdygmQALDkiLwQWUVDpbgXf8hWwKD5C2TOqw5XckvCPdCx9gQXf8vUoDDxLCCzcsdjF5FdMcq3x7/xw43u+udvKqafvuHKh17nxKureSGbPFulYMu0sUDBgo8+jL+lYdDcWdiw4R/zR7savR973BRYe8THHooBFL0kyeZ8kQ3UsRvl4suvmXF97/NcG7IM21J+F+PXjCrxeBWJgiR2Pt2YAACAASURBVD8Xu1yBFStWJLv+/p1FVuvL73Mym9USoXAsABbGg6BbCYEFoyLNR/RdkFQrkm8GLHpbnTkW7LIIsGDznoHFKSWjakqv0XDoyU2nfOfRXT4x9YSnf/P1U72uzYuoc33CgDosvZ2MTJuYUhZEGRaMwgAuwZgvMgoLsSUwoNSqMOFapEshnBNAhTsWX8LBgiVJ1bHA4bikmgAsVsMBv6w99srzd8UHbXfrED8vrsDuViAGlt2t3F78vMW+b1fe+Kk7jLaXz3bSAiz8bd7NBsAi2/VCboO4D0dhYn8idi7ayiUyCtOfSN4Zwbd9RXgrsjtYlDQLZIK8Zz4CJpRJ8p0yMmpmdDjNBx1bd+K3lu7uJVry+2tn+l3rHvE6NjTpcZiZbiUDBH4BIzkAi2zf4zeDpXY3DniWiAklNy8AJDmfYPsegoQIsHB0McBSnRPb1UAVBmApriajYjzZDXPvrDn2qnPjFMndvbrx84ajAjGwDEeVx9h7+L5vLL3pf282W1d8zOndxBbzrAorhMDCXIo2bIyYNQYKKr4Rq5RFNTrqLzfWti5Rea6Q+GqXBbYuDtK34BOWIj9RTkbdnLX2tJOOa3jn+St3t+zP/uGWSrfrxQe8jvXvMLo2ktG7hQRYQOAjn0WUYQwu7HCslGGRcwpHYWEWy07AwuS9UrsxgR8BFixJMoEPVRg4liqyKieQXTvjj1XHf/OMXd3R2d1axM+LK7A7FYiBZXeqFj+HnvnFx35itK/6tABLOxk5ARYsEUZHYfJtXuzluVPRyjAGFfELYx1VEIyli7szx6JtUEJgkThfXpC0i8hPVgJYnvWmnXT8hCM+2bq7lwnA+cydV/6i0LHhk9S1nsyezWSAwM9ApAACH8cOMFEdS7Cjo5IjlblmcE6sCFM/fToWBSwIEgOBD2DhJUm4HGPxUzoWjicuEWBx6qbfX3ncwacZxtkDdm7e3TrEz4srsLsViIFldyu3lz/vmRs++iPqWHOR3bOJN9PBP5AahWlPLelY1EiMCe8IsPAYrK+7cUjeM0kj1vlB4mLor9UHWGybiFVhKfKLaslsPvCvzQd/6FRj+nuyb+USPX3Hwou87o0/8jvXkdkNYAHPgvPMsDJMzk2PwlTYVzDek/PaGViww6Jlx+JyrJc/TXAuDCzALOUXpsh7SiL3vpqsynFk1+77YFX12afuql3NW6lF/Ny4ArtagRhYdrVi8eO5As/cfP73Cttf+UKidyOZWaWYwiisAOdePCIEFAnGwmgs3GVhdoU7Fi3NjRL4Aix98ks4HEvGRv2BxVcdCwwojYaDfj7+A7fu1tZ99NI+d/d352Xb193nt68rNaAO692mgAWdGQAC5xcCSwCa0RGf7sKCjiXKs2hgEXBhuTHbuihgwfa9I6owSpRKx1IxjqzamY9k5551SnPzIb3xRzGuwEitQAwsI/XKjPDjWnLrgq+5W174ejKtgCUHxVRWkdsKWAJw0Z2LJu3xW4BFwYmiJDS4vBGwyC5L31GYTQIsJeSXNpPRfPDVE8684aq3Wr4li76zj9ez5ZFCx/qpRtcGMnu2kpEBz4LzDAl8AReVJsmZ97oTC4Gyzx5LIEgAUIZdSx9gUYFf0VEYcywV48is3e+f5tTTTq6ZfnjnWz3H+PlxBYaqAjGwDFVlx/jrLrn1kksLW/9zrdOzgcysluICWGBXolyA9RgsILd3HoXJTVdIfG5e+P+JI7DuWIJwLL4R63AsqMLAsQBYRGrsle3j2ROP/OS4U/7vlrdafgR/FVofu6/QseE4A+Ow3q3Cs0SsXaIdi4CLmGzyCIxjitXmfVQV1k8ZpsdhAiwg8LF9r/zCFHmPUZhZJMBi1O33uNNw0nuqDprX/lbPMX5+XIGhqkAMLENV2TH+ukt+dennClv/8wO7e30ILG5G7XkAGISsF7mx4iACWS4ARqTGOu9eAAX/RfErPE/TpLf+dh/JZWG5MV7aZkWY55SRXzU1YzcefMq491/7t8Eo/xO3XXGd17XpYupYR2bPJgYWMyvWLjCjZDAxQ8kxzpnBRcuoQcTrOLOAW+krOX5dYOGOBTJqtSCZKCEDHEtFMzqWZ5KTTjihfL/jWwbjHOPXiCswFBWIgWUoqroXvOYzt33+U4VtL/zC7FxPJi8PdotiSiUtyrd3nQ8vS5KGKaMw4SfklhsATNCuhN/yhbiXDBNxBQ437w0AC/JLHJuJey9RTn7NfpsSk4+b33T8F14cjEvw5B0LP1Lo2niz377WMsGzZHaQkQGwZNQGfkQZxuekgSUipe6TIAmfZ22dj3MLeRb2DsOiJEuOTQZMjihWeyxGcRWZ5c1k1s16JhUDy2Bc3vg1hrACMbAMYXHH8ksvveWz57gtr95hdK41o8ACa3lWTUWBhbsXfLvvz7GEXcvOHUt0qVDlxKsUSb4JqwVJ4o6lmLxkJfm1c553Jp90bPO883cMRu2fXvTdt+fb1/3V61hbaYJnSW/f2dpFEfhm0JUJqMg4TIOntnXR5L0Cy4jBpoCnJEmyXxgrw7TcuJj3WMwy6VhSU06KO5bBuMDxawxZBWJgGbLSju0XXnrThe9z29feQx1rLA0sJn+TL3DSoii+tLNxSN7zhjorxCLdih4dBZxEOA6TjXXpWFgVxl5hknuPzXvYuRTsYiqkaslofNuDhXd+8vTJk+dlBqP6T/zxlw3+juV/K7Svm2Ngn6V3K4/9TN7ZwfGYkVGYTWawp6P3WZRfWNC16F2WNwAWTseErYuMwrhjsWWPxSyulI6ldlYMLINxcePXGNIKxMAypOUduy/+7K0LTs61rL7X6FhtC7AgryTDYVjoWMzXAZZgQfJ1gSXkWITQ1xvrsJlXxHbgFabCvmyTd1gKdgkVihvJqD/w5/t86FdvWWqsr9qSJTc4+Rde+22hY8Np1LGWLGzgszIMYz/JZgk5FuGRGFz0gqR2FoiMw/pau/RVhYnDsSd+YTwKc4IFSe5YypuJamc9Uxx3LGP3L9YYObMYWMbIhRzu03jx7quO6lz77J+NjtWliPCVmy2AxZWOhW+u0SwW3bW8UcciwGL2uQn7kl3C3Yp0LIZWhZkFXiSEnUvBKaVC6QQyxh/+xX1Ov/7awazFv2+74mte56avA1iwgc9Ox4rAxwZ+SOAryTFzSJFxGIMPjkhnsoBn0QR+lGNR54ddFuUXpjkWSoSjMKN29vMlE4+aXzr31K2DeZ7xa8UVGMwKxMAymNXci15r6e+vOSS/YclfjbZV1bjZomPBKMws4OYvwBJ6hQ1gFKZkx8HOB1MU4Q0YUlzeYYmMwgAskBq7Tjl5FVNcc9yh/zPh1P93z2Behqd/c82p+fZ1i7z2NQkm8BH8lVXWLmyhr5VhoWdYH2UYDgajPj4XkVGja8EyJBRhUadjGfkBWCRJEl5hRgKjsD7A8mLplPnHl8w6cfNgnmf8WnEFBrMCMbAMZjX3otd67vffPii/6emH/NaVtSZkuDwKS/ftWKKqMK2a4k5GOBaMy1gV1gdUNKD0BRZRUGGHJRdEExMDSxG5iQryqma2JqYcc2LT8Vc8PZiX4elF353hdqz/W6F97XjwLLDQF6eBNPuiicQ4uiQZKsNE9cbIEoJKJElSnI6jwgQFLFFbF+UVJqOwJjJq57xYOuWI40tmnREDy2Be6Pi1BrUCMbAMajn3nhdbtugbM3Jblz3it77WzN/ic11kFtLSsew0ClOZ94p/CGS5msBXvlpsSanEVOE3fEXeKysXHoVBPWV5pBVhbrKavJo5K+2p8+eNO/oz6wfzKixfvKi0c82T9xfa1x6DRUkLBH6QzaII/J2AJdzT6etyHPJG4nQcbt8Ho77A1kUZUTpFQcdiiNz4P8UzTpxfNu2EbYN5nvFrxRUYzArEwDKY1dyLXmvZ7ZeNz7WtesxvWzWZZbi5LrIYWGArrziWYDlSAUuwQKj3WbQyjMjUnUug0g25CO2lJfyKdCzMWzg2E/duqo6o8eC/Fx18wSl1M4/sGuzL8PhtV1zvta9bQJ3gWbaQxQQ+gFQs9EHgawXcThv4OklS/U1jo8kgm+X1RmHRiGJHjcKgCqsiAItRO/uZ4qnvieXGg32R49cb1ArEwDKo5dx7Xmz5oi82dm9Z8w+jfdU0Hg/lO8nCKKwAHkRxLGw+KWFfYp8vRpTCQYQb6hiHMWnP7QoUZeJsHDoBI2VRliOJgUW27uERBuLeLWoiv+Hg2/c558aPDEWy4hN3ff3cQtu6W1ha3b2JFyVB4JvwRoO+gM+x3zhMW7toXxetcoNlC3NQWpSguRYxouRz0xHFsM7HKAyWLjwKG0dUNztWhe09f81G7ZnGwDJqL92ePfBX7r+2tmPt0kf81lfn2pntZOVwo+3t07FEN++j2fABsKhRmHQrimvRBLeydGH/rMBePieqMICMZZDvCHFfKN2HjAlHLJxw6ve/PhRVeeb339s/17bmoULb6gYsSloZ8CwIN0urZVAAZsTapU+ipNJOB2M+1YmpDfydORYNLIgoVsCiookBLGb9nKWpySe+O7Z0GYorHb/mYFUgBpbBquRe9jorlyyq2PHU/Q9QyytH2JltHE9sub1kFPLBgmQYTSyKqf57LELeS6cSAkv/bkX2WNCtYAzGBL5ZILJM8p0UuU4luRXTfKv5sI+Of9+3fz0Ul+HlP95U1t76wn2FtjXHGJ3ryerdJouS+R4yfI9MFiQ4KklSSayDqOJ+wELoyHTHosl7/NYdC7bv0ehhlyUyCiupJhPuxvVzY0uXobjI8WsOagViYBnUcu49LwZSu+flP9/vt7x8jJ3eRjbiid1eMr1csMciOSx6FKbGYWoUFijCYNSIUZhWUPVLWxS/MNlf4TEYfmOJ0LKo4BSTm6iiQvXsLmfS0e9tPu4Ljw3VFXj8tsu/W2hbf5nRuZasns1kMbB0S4fGx953HKaVbyrxiw8rlFJrcNEci86akSTJwNYFHQvLjUvIZGAZT2bD3Mft6fNPqp46v2OozjV+3bgCb7UCMbC81Qrupc9fsmRJsbf0J/f621+e7/RukY6lgI4lpzgE2WMRcMGYSCdIYjtdcSzYMOduRXJZwo178A7ht3ruUhS/wv9s+USWzfxKPllDXt0BG8wJR8+bMO8zrw3V5Xjyrq+f7Lat+73fvjrFwJJpUeM/JEq+Ds+iQs0CYNFuAkHH0ndJMuxY9C4LVGG2ApZSBharah9yGuY8mmv44HsbDzigZ6jONX7duAJvtQIxsLzVCu6lz1+yZIlDS37y20LLq6c56c1qFNazU8eieRbZ9dDEvchxTXhiBUaNIbBwlxJZjiS2coFVPYh7jMKEuHcTZZRPNpDRfNhTZfudemLl/u9tG6rL8fy9P5nQs/3Fh9221TOwKAmexcp2kMU8iyRK9iHwg9gAkbnp2GVRhSmDzWCPRXdl2uEYHVk/YCmtIbtqItn1+/21ZfKnTp0+ffpbil4eqjrFrxtXgLvzuAxxBXa3Ak/89MO/NtrXfNju3Ux2rp0sty+wwPFXbF20Ykqs5QEo6FIC0l6NwcRKX3+TFzsXscqH+aQGFhcO/OQxv1JBbvE4Mscddt+4064/0wDqDNEf3/etJ3912c1u2+qPmNhnSW9T4zCcs/iGCbCoc9XAwoFfYS4LHhZauogZpWzgRzmWfsCSRDRxDZlVk8ipn3Vf1fxvn25IjkD8J67AiKxADCwj8rKMjoN6+hef+pm745ULEr2byMm3kwlgKWTJ0rb5EVAJbOVhnc+gInJjNqvUN15l4xLNuueMewUsTN4bABZT8SuV5JZNIWufI38w/j3fuGSoq/bkXQs/6Las+hV1rLFhSIl9FlHDgfvB/0FSrcBFiRXEzVm+w4XjvqiUWgOL9goDxxIFliKiJEZhAiyJpoN+XXXsVR8dCln1UNcvfv29pwIxsOw913rQz/TJmz7zTW/rC19OpDeRk2tjYLG8LJP3UEqBXzFxozV1Jjy6FRXhq0BFpMdBMjGPwISwR7fiBaDCHQuAxfTIZ+K+lNxENXnVM8luPvTi5hOv+uGgn2C/F3z2D9dNSm975SGvffV0q2cT2bzPAtFCWgkW3ghYVC5LPwJfRwKEAgWMwnYGFgPAUlpLZtUUshoOvL72+K99bqjPNX79uAJvpQIxsLyV6u3lz33qps9+1dv+wtXIvQewWG53CCwMGApYlFGjyd1Kv44F24BqKCu3XwEW+VHGkx6WLhWwWD75lsP7K26yhvz6g/LJCYef03D0ZwfVfPL1Lq3v++aTt37xp27bqvPNrvUENZyVbRd1GOICmD0JUyU5mnmntMxoJktkFMYLoG8ALKkyMkvryKqZSkb9/t+oO/arX9vLP3rx6Y/wCsTAMsIv0Eg+vKdvWnBxYcdL1znd68nJtzLHYmEUBvde/B93J8I5mMiGV8ASqMICE0oZE7G8KgIsuNH67GicI/IwBoPU2OCMexhPuql6Mprf3m41HTS/+cgLlgxHrZ66c+GJbuuq3/sda0psjMOyGIfBgDOrxmHhOctYDKO+SFQxq93EMwzWLgKgil/Ry5/scKzJ+yIyUuVkltWTXTudzNrpn6859urrhuNc4/eIK7C7FYiBZXcrFz+PnrzhvI967atvdXrWUyLXSrbqWCwsDTKPIpbyDCr8z+hgcJNF8mJI4AeSKb7p6o6lwGMwH+MvgArAxXBlDIZgr2QlucXNZI1/x6tFk444ruaAMzYMxyVZ+sD1ddkNLz3ota0+2OrdJLJj7lqUOixwO3bCPJo+wBIugO4MLLpjQdYM4okdMpICLFZZA5m1+1KiYf9PVR512Y3Dca7xe8QV2N0KxMCyu5WLn0dP3fSZs92WlXcluteaibwAi13I8DdxSwGLdCqqa9G58AGo4Nu8prUljrjPGMzPk6+7FcWveJZDBaeMCliMLJ9M1vjDHszvd+ygxREP5LI+9avLvppvXXU1xmEiO0ZcMUwp0Xn0H4cBUAVMQ3VYlLzXzgJ4bgRY0LEksCBZTEZRBVnlDWTUzswlmg7+n6ojFtw7kOOMHxNXYE9VIAaWPVX5MfC+T9/55fn5jcvudbrXFCdzLWS7XWR7UIUVyOI9FdWt4LdKk8Q4TEZhssuib7ZSDtWt+AXywa8AWLwskY+VjTz5agxWwBgsUUVUux/ZTW/7TvP8L18xnOV88q5rDnFbVz5IHWtq7bSow0yow1xZloQeWkaA8qN5ljCyGBM9CBRkCVQMNvsBCzoWbN7DgLIIefeNZNXt12PUH/C+2ncueGQ4zzd+r7gCu1qBGFh2tWLx44MKPP3bq9/pbljygN21ujyZ20EOA0uGgQXf0S0AiqVusBpcAmARuXHfVSrclQEoABaXR2DcsfhZBhqMwTynmAqJSibuzcYDXadh7kcaj7nkruG8LOv/vahow/LH7vDa15wGdZjF6jCMw3rICEh8nHeCAVV2eTTXojNntH2+5lg0sOTZ0sW0DUmQZGfjSrIqmslu2K+T6mafUHP4Z58YzvON3yuuwK5WIAaWXa1Y/PgQWO66+iB389KH7c5VNcl8CzluJ9mFdNCxMLCoUVggOw72WLCprqzy0av4mrhXwBKMwbIMLr4JNViCvESZJEYWN5LVfPCmVMOc42vf8amXhvuyPHHHV84t7Fh1s9G1zkZsgIzDOslwsdMCuASYJALxQti1hC7OksvyOsBiemTaKpoYwFJSRTaApX5Wl1+3/wk1h13w+HCfb/x+cQV2pQIxsOxKteLH9qnAM7++ZFp2x5rH7M7VTSnuWDrJ9tJk+y6GQdyt8DjM0AADvkFJjoO8Ej0E84l8kRj7vBApYzD+QfdiQQ1WRBiD4ccvn0R200EPGQ2Hn9Z8yCm9w31pnlv0/XG9rS896HesnYtUSZD42Gkx8r2qa9HjMAUuCLJXJL42o+TOpM8oDJEAeTJNdCzgWJKcxWLBJ6yimay6mRm74aAzKg791APDfb7x+8UV2JUKxMCyK9WKH9unAk/edtHkQsuWf9qdq5qTue2UKHSSU+glC8BiYBQGmXFCwEWPxAK/MCXBVcwK+BXfly103xPSnkGF1WAeeZZNnlNKHgNLJZm1M8luOnBh03GXD0kGy0Au9eM3f+77Xvu6S8zuzSr8S0h8RAeIMSWs9DEOkyVR2cLXhpvicPz6wCIdCwNLCnYu1WSVN5FVM43Mmn0/W/XOL/xoIMcXPyauwJ6qQAwse6ryY+B9n7/3mgnd657/u9m+cnKKgaWDgcX2ACxElqWBRcBFNvDDjiVwqvN9wIoAi++SByfjoFsJSXuP1WAV5BfVwj6+02444NSmd1346J4q5dO/XXh8fttr9/pdG0qsNHiWNulakEvjYcwlOy0mj8REbs25M9ytAVhkFCY+YRINEHQsDjqWFPHWfUmVyI0r9yGzevqdVUdfiaTM2CtsT134+H3ftAIxsLxpieIHvFEFlt7xlYnZHa89Znas2kc6lg5KAFj8PFmGz+S9hY7FSqh9FmXtwtJbtXGPCRiDinAN/bsVn2Dhgm6lWLoVp5yobBwlmg58vGifI08eSkfjN7vyS+6/oTa38ZkHvc71h3A8M9RhPA7rItOVnBYYU8ooUMBFdy2cucIdi8QRM6j4IO7h3uyT6aBjAbAIeW+W1HLXYlRNXZ4af+j8kllnbH6z44v/97gCe6oCMbDsqcqPgfd94o4vTve3r37M7FrXyMDidpDj9ZLj5UJgYZ4lGYzCTGVzElWDAVTQrYBb8cGtFDACA7eSJ98At5Ik3ylj4t5LVpJRNY3sxrnfbJ7/lSv3dBmf+OXnrnM7111spreRmUHH0k4GpMfgWmDGydJjjMOkawuBJdy+56hlAAvlyVR5MxbI+2SKjEQJGakyskqqyCypI6Nicsas3e/s6nd85v49fe7x+8cVeKMKxMASfzZ2uwLP/fZr89Kbl99ndq4rTeRbKOF2UsLr4V0WmzsWmywrwV2LYSmuoT+w8BhMAQu4FS9LHu+u5MgzPPJN3a2UMbj4xbVk1u7X4tTOfm/jvD0vu33ilkvPdTs23mr0bjVlFKaAJRdNl5RxGH4o8EvDLouSHPMei0QvI0ESQWaWY3HIFy9IIkGyqEJSJMsnkFEz44c1R19x8W5fuPiJcQWGuAIxsAxxgcfyyz9zy+cvzrasuA7WJol8GwOLdCwAFo8s0yLLSvKPgZGY4hmQSKI7FulW8ANQ0YQ9OhaXPNMg30qSlyglP1HO5L1R1kxm7ay/2ZP2f3/jAR/Z4ymKTy361tH5rS/+iXq2lPIYDBHNkB1jE59tXtC1wMoGHQtGgppnAtOieRZs3Ctg4Y6FZBTmJMlwishIwNaljKxiAEsTGTX7/suYdPTJcTzxWP7bNbrPLQaW0X399tjRI0HSf/bnd7ita8+CrYmTB7/S9ebAongGBpY+3UqOPAaWDIOMF+FWfAfAgp8KMqsmk1U356vNJ1x5zR47+cgbP3HzpbPc7q1/N3q31jKg5LsFVKAOw8IkFGKg64NxGLgWiwzEMpPewNejMEnIhDKZVWFYkHSQeV9EJrqW4io2ozSrprdYDbNOrHzb/w6L8eZIqHN8DKOrAjGwjK7rNWKOdtl935uc2bDsYa993VQ718pb906hh4FFRmEe2ehYzIR0LFZSZLc8ChPiHkuRAbfiAVjCvRXPMMm3k+Q5JSTAAq6hiszaGV1W4/7va3rXgj2mBotehH/edNkMr2vjY0bv1nrLRZfSQ4bbQ0auR0DGzaisFpusoGtBHQA2mmfpBywmgAWqMAEWwwa4FJNZXEFWaR0ZlZN9u2bWpyqPWHDTiPlAxAcSVyBSgRhY4o/DblVg6e2XnZnb8dqd1L3JQSyxU+gmm8dgGQEW8si2TLKYuFc/Glj4uzrUYB75nsiLNWHvYX8F/4vlkG8Xke+UMLiQU0JGSR1ZdbOetxvfPr/h8A9u3a0DH+QnPX33t6f0bHjx79S1YTzAFaFfRiEti5Jur5D4yuYFwMr1YFNOnaCJiAEoh3NC3KsFSXE3BrBgHJZkrsUsKierpJaMiglkVc/4YVXMswzy1YxfbrAqEAPLYFVyL3udJ2+86Pte28pLoIay87ByQbeSZq8w288xsFimGXAsUIYF/AKzCyIxZi4FKjBehsyShwVJwxQlmF3MwOI7RUR2CRllTTBivLf5vd89y4CUagT8ef7en0zYvubJR6hz3TQn30lWAUCSFUNKgAwDTY5MH2Mv7PUkWYatd1rY1kXLjaEKA7BAiszAYvcFFgR+IaK4vJmsmhmPVs4++hSjfl73CChDfAhxBfpUIAaW+AOxyxVY8vANFYXXnnjQa1/zDgRd2ewRhv0V1a34+QiwQBWWElUYf1OHR5gRjsF4BBZyK75BvGXv2ynyACx2MZGd4t9G+Xiymg744fgTF44YRdTyP9/SuO21Rx/229fOsfMdZBZ6yCxk+ccoAFwyClhA1KODU04EOqIZoWgMLDIOY1UYgAW2+cyzJImcJJkg8ZnAr2KnY7N637VmwyHHVu5/xqpdvoDxE+IKDHEFYmAZ4gKPxZd/7q6vHpTevuIho2t9rZVrV3b50q1YHroVAAvkxupGqkZhYiOvFGG+Rx72VpQSzMPeCnZZTFPMJhlMiuTHShIBWConklM/98vNJ1317ZFS1yWL76ztfuFvDxXa1hwEI0rEM5vIpPFy3Lkwx8IdCxYiDbIMW1yfASwmcjYlnlh2WZB3j3+G074hRpQI+wLP4qTITJWKhT628KundTk1008qP/TCf42UWsTHEVdAVyAGlvizsMsVePrWz38k37ryFrNni2nnASzYXUlz3j3GYPAKkz0WxBOjYwF5rzsWk2NXvH4SY3ArMNjyTItJe7IALCny8NtKkG8Vk1U9mZz6mQuaTvzGj3f5oIfoCUvuv7+4a/U9f/Y61h/DuSwMLGnpWgAs3LnkyUSUAAMLBA0Yiak0TQ4609v3tVqlkwAAIABJREFUeEyBtQ38Y1mSIqlkx6bewi+tgzrOM2tnfbzqsM/cNkSnFr9sXIHdrkAMLLtdur33iU/e+OkfFVpXXWSBX1FjMKsAV2OEfOXJ5qCvEFjEiDLc4WCLfL8gpD1nrsjeCiuQYd+CDsUCxwJQSZJnJsi3S8iqmUrJ2ukXNJx0zQ0jpfqLFy+26cW7fldoW/d+5LKwMswFsGAEpsDFA7CApIdJM7o4hJ1ZZHKyJJRh4FmEa2HOpT+wMIlfREYSBD6UYbVkVk4Cz3Jl5Tsv/eZIqUV8HHEF4o4l/gzsVgWW3H9Dsbvxyfu9tjXH2lmVGlnoIUuPweATxtHEABbcPCWXJAQWM+BXdJAXOxnDPp4XIm3yGUgUuDCwJMkDsNROp2QNgOXqEQMsKOJjv/jc9/M7IGTYTlYemSy9Mg7jn5x4gAFseW8Frs+mAhZxE2NOhUl88C1+H2AxYOQJYFFb+AwsIPArJmCf5cbKo798noEXiP/EFRhBFYg7lhF0MUbDoTz7h+smpTc+8/8ZHWun2Lk2zrm3eHdF+BV0LAIsxN/IgywWto6Hb5YAC6dEqjAv/FY+8wwsxKMv/CTJtzAOA7CUwjLeLxo35xP18664dSTV6h+/vPgzuda1PzZ7t5KJzXsXBL4Ai3QtUWAhxT2J3Jj/rw+wqDEYj8JMMhA3oHgWE5LjQBk2Dgq5P1ce9T9nGMZ0ZDfHf+IKjJgKxMAyYi7F6DiQJXd8bV5u+0v3G90bSrC/AmCJ8ism+BVWOmlgUdbxysok3LjXwALVMH5Yj0uEjgU7LApUeBQGcHHKyKiZ6SbHHfTBpmMu/t1IqtY/71j4nvyWl++m7k0pjijWBD64FjfLHQt4JxmFhV1LH2BR4MJLk3oUhlGZZZOh9llMbe2iJcdVU5/yJu43v2b6hztHUj3iY4krEANL/BnYpQosue3SC3I7Vv7M7NlEkNcKsKBbAb8ixL3FHli4gZq8r8EeYSqHRd4s3LgXUCmIdZgho7CwY1EEvpliOxejdmaP1XzQ+8YfveCRXTroIX7wv+/81szc9pf/5nduGMdGlHkQ+GocBlWYB1WYBhZs3GNMiN8SYswqMAYWqRv/e9CxQBmWIMPGkmSRdCzFVWyhb1ZPf42aDzquevbZ64b4FOOXjyuwSxWIgWWXyhU/+KkbP/Mtt23NFVZ6S7AYKR0LQAU/IKAjwMLGk0JW892S2YAwLRLBXkiIZOIed9QAWDR5j1FYEfmpakTztpnVM48fd9wlS0fSlcBeT8/LT//F61x/uJltJRN5LHkAC0j8dAAsDLjsGxYCC2OLYKrKZ4kCiyGLlFFlGCTH7BnWQHb1vlvtxjnHlx3wkRdGUj3iY4krEANL/BkYcAV8f7G95OZFv8nvWHmGk9muFGEhcQ9+RWS18C+WhUBOTuTf4FfwnZxNwqRLAc/CdibI8QWzbapRmPArWIxEzr1nFhEV15LVMGt9YvxBxzQc+okRtRTo+77x2C8u+pnXtu58M7OD3Y0t8CzK3gXSYxmFQRkmHmEW/MAYTOSvIHcsXLcQWPAA07KEZ2HJcYoMRBUrYLGqpvTYFZPfXX7E5/494IsYPzCuwDBUIAaWYSjyWHmLZxffUpl95Z9/8dtXH+Zkd8hiJEY+7A+GcQ+4BKVsYgWUiiFWWe9852Rk8Yiwx8KgguTIEFjAr/AoDKowgIpVxOBilDaSVT/76dJJx5ywJ1Mj3+ha/uvmyy/Mta76qdm7hQl8C+MwRBQX0mSBwGfQ1Z0cuBb8sxqDMaoqYNGjMPwny5BdFibwE0SJFJmIKi6qJKusnqzqKTmjZtY5VYdd+Iex8hmLz2NsVCAGlrFxHYflLF568LpJnWuWLfbbV09yci1k57tYEcb8Co/C9LdyGflIpxL+hKmRksEioAJvsMjXdCbvE8rGRUAFOyywc7EbZt3XXH/6mcYhh+SH5YR34U3+fcc1b8/vePVB6tpYbebayOJ44l750cowEskxT/z6AIvE0wRlYH5KAQsIfNthyTFh+x5LkgpYjMrJnlU/5xNVh336V7twqPFD4woMeQViYBnyEo+dN1hy++Vz3fZ1i83O9TWwykfHYqmN+xBYFAm9E7AIUS0ti864R9ci/AoT9zwKk46FN++Rcw9gSZTzQqBdN+e65hO+8vmRWNF//+XGanfVU3/xO9YfamZbyEI8MQOLkh576Oai/FO0Y3kDYDHRsUSVYRpYKsgsqyOrcjI5NVO+UP7Oy//fSKxJfEx7bwViYNl7r/0un/mz93xzfm7jf+41u9YXyw5LBFgwBvPgd4VuRXyxdLcCrqVvxj3ARY/C1G4fliORcMXAooh7ZZtPqUqyqqeRUzvjwobjLv/5Lh/4MDwBPMu/b77k527rmvN4UZL3WboDEh/AK8qwcBzGHIuuTNCx6NpB66CABQQ+Qr+gDOOOpZxzWayqSWRVTf125VFXfHkYTjF+i7gCA65ADCwDLlX8wKV3fPEj+R2rbrG6N5hOvp0NF6EIgyeWEPcu28OLbJadFBWPEAUWdCsCLAIuAiw+M/4iNSYbHIs4GiPky+Cc+xndZs3Mk5uPvuixkXol/nXbFee6LWtuMXs2WzDnZHWY20MWOhcNLMxByairD7DgpPi/9QUWIfDDXRbJZdG2LhOxJHlj5Tu/GG/fj9QPxV56XDGw7KUXfndOe8mtl1zqta26Fhn3DCyFHrJZTquBBaMeARbpWCy1Wf56wAJFGMAFMmM8SRRhMgZTHYtTTH6ijEzJYXk1OWH/42oO+PCG3Tn24XjOE4uuneVufxH7LE2IEzCRz4JRGKTHyGjRqjkWNrw+sEAdxvwU9liEjOElSTaj5F0WCfwyS2vJqphAdt2suyre9aVzDRiNxX/iCoyQCsTAMkIuxGg4jGd+/YXvudtf/oKT3qKApZtsWJfAfBK2JfC7wk2TuxABlv5jMOFX9CgsAiwS9N5HEYaQL0pVkFmxD5k1M/6cnTnvzMmT52VGaq3go5bb8sLdhfa1J1oZNQ5jdZjiWQJgAXiEwKKaFSHwoyQ+b+CDYxH7fGSzMLCkNLCMJ7tu379W1J75PmP27NxIrUt8XHtfBWJg2fuu+W6dMTiEpbde9Gu3ZeWHEtlt5GDrvtBNFgOLeIQZysGXOxZ879YyY4Yb9Qc59/x/sr/CgzBe4BDiXvZX0LEUESHnvqiGjKopZNRMv3rc8V++arcOfhif9MStl13qtq+91uzZQjIOk64FSZIyDlMEvt6y51rpLcl+wKJyWdjWRe+y8PY9OJZqsionkF07/bGKqXNONCacnR7G04zfKq7Af61ADCzxB2RAFViyZIlDz95wj9+x9r1OZhs5LoBFvolj4174FbGGF6zA7VLAJUrcYzmSs+7V/koILJaSGYdSY0qUkVFaD+uStFmz35lNR1/0wIAOdg8+aOnd1xyV2bryT9S5oczKtSp1mCLxEf6lJdlqpyUg71Xb0qdjUcBCcC4IRmHK1qWkhuxKNqJ8zh5/2LvLpr9n+x487fit4wr0qUAMLPEHYkAVWLlkUUX7skce8FtfO8JBx+LKN3G2y1fAYuBmGQEW5CMyWRDpWKJjME3cRz3ChF9BHG+xjMHKx5FVM/O1ZOOs46oP+eiI98R68m+/qvHWPvUgta87VGz0sSzZRQZbvGTI8KAMK6hEycjYUANLwE/pDXzwLNi+t9UoTANLNVmoTe3Ml5Ljjzq+ZOa7Nw3oQsYPiiswDBWIgWUYijwW3mLV337Z0LL6qf/PaHttdiKHrftOTo4EsAgp7VJ/YDFIbFxCYBF+RboVdC3qD+KITUfUYGoUpsdgZtVEBFr9oWHcmeeMFh7h6V994TuFjnWXGz1bCLJsVoflusngyOI8W9mIvYsGFmak1JJkRBXGZpTi/4JRmOSyhMBishHlzJUlE448rmjWyWvHwucsPoexUYEYWMbGdRzys1i+6Kp9ettWP2a0r53IwFIAsMjWveYOhFvR+47siqVumPIxE1BBFktkMRIasn78CjzCKFlKRglsS6aRVTv1soZjLv/ekJ/kIL3B0t99/bj8jlX3Gl0bS0Ud1iHAongW4q7ljYBFOpWAyMdIUS9JOkky2S+sjKySKgKw2LUzNxc3zJmXOuDcVwbp8OOXiSvwlisQA8tbLuHe8QLLFl05I7dj9aNm17pG2LnwKKyggQXEvd5h0QS0Iu9ZfCx/1MYK+X5oPMlQhJx73l8R4h7AYqQqyChvJrNmeodVOfXkhqMW/Gu0VHrZX39Wn9/4wkNe+9oDtDrMyGEc1kNGkCgJYIkAsfZL0/xU4BkmwAIptukkBFiSAiywzrfr9m1zqiceXXrIgudHS33i4xz7FYiBZexf40E5w2V3f/fw3NZlD5qdaysT8AnD1j0bUMoOi+EX2P1eL/2BWxHyXr5+B4uQgUdYuBjpB4uRGliKyCiuJrNyIlm1M54prj3sxPJDTtkxKCcyDC8CBd2zd17+U7d19QUwpbSQ0ZLrFGBxwbNIvWCjH3R4DCxieSPCh5BjkXGYAIvhYBRWwtb5NgPLjA6jcvrxlYddsGQYTi1+i7gCA6pADCwDKlP8oOfv+e783o1L77W71xUn4BNW6CILox21w8LAorbuOW4X+xdM3kc8wvQoTCvCAo8w8CuKtMcSoFPCajCreipy3X/cOP/LC0bbFVh29zfOzO9YeSd1bXCsTAs7HhtqHCbAEqroQlsXAVspi+JceBQmS5JwODbZ4ViAxSpvBLD0GLUHnlJ1yEcXj7Yaxcc7disQA8vYvbaDembL7rrszMz2Vb+xu9dbibzyCVNb95LpLsuOMt5BcqSowTQpzTuRPAwTy3wJ9sIPxjzaJj9JBvMrZWSWN5NVs69r1Uz9YP27RlYU8UAK++Kffzwxve3Fh/32ddOtzDZCZLGMw2Clr2THAGOumZI3AJlV1fpyLCrwy8GSJEZhumNpJKt234xRt//p1Yf+74MDOa74MXEFhqMCMbAMR5XHwHssveWz5xY6N9xm9WwgB/sZEZ8wE2S0J8Aidi6mbNz3UYRFgCVi5YIxWMivpLhzMYqqyKzcB1LaNVbDrPn1B5/72mgroe/71nN3funGQtuqj5k9m3kcZmTVOEzJjtHlvTnPAlCRXBbi7XvVsYBjKWsgq2Z61mza/8zqg8/702irUXy8Y7cCMbCM3Ws7qGe29M7LFxS2v3K91b2BnHwbA4uFECtsk/NoR+zypUfRzsaKgQ6ORGWwYCSmo4gBLMgaQafCP0Xsg2ViDFa97+8aq0/60EjMXxlIcZf97upz3NZVt1HXehmHoWvJQx2WIUKXx+qwkGdhYNZL+Po3QAVltGX73kwk1SgMYV8NqFHObjzwA1Vv/9Q9Azmm+DFxBYajAjGwDEeVx8B7PHfX5Vfmt774Dat7o/iEAVjY2RjAAr5AgAU9SxjyFQUWyIzVKMwQKl8cjR21EFnE5pPYX4HppFm7r29XTbuwYd6lN4zW8vE4bOuLD/sda6db6cg4jJMl9ThM/NXCbR9JkhSvNeVggOaPORYQ+OhYisks1sAyrZAYd9BHKg45/87RWqf4uMdeBWJgGXvXdEjO6Lnbv/jt3NYXv+SkN5GdbycbWSO88KeABd+8ARysaEKuu4zCAh8sza9AOqYcjcGv6LRIpCMysKQqyKqE6eTMbXbjvifWH/rJZ4fkhIbhRTEOW3rHZTd6bavVOKxVqcMALFmlDvPCbk+rwQRXwl0Wts7H9r1DRiJJFowoASzl9eChKNEw+5Plhy24aRhOKX6LuAIDqkAMLAMqU/ygpbd+9mduy4oLnPTmsGNRwGJ4iisIgEVkxjIS0x8x3a1EgIX3V2DfEo7BjOIaMqunIH/lYbPh8NMaDzihZzRXf+nvrj6nsGPlbdS1zrG1Oowdj7NEypRSxojyJ+oV1pfAV35hToIsJu8rOPferp1OidppF5UdcdlPRnOd4mMfWxWIgWVsXc8hO5ulN553a6Fj3Ued3s3cscgoTCxKTA9SYzUKU+aTYpevZLMqjljCvYRfkShi8CsAFuTap9gfzCxr5G/hVvXUrzQee9m3huyEhumFn/3DdZPyLa8+5HesmW6nt5HFPAsCwDLStSgrnNCxIEhqVkgD42dZkmQjSmzfJ4vJQthXWT05ddPhTrCg4sjLfzxMpxS/TVyBN61ADCxvWqL4Ab7vm8/cfN7t1Lb2A3ZaAwt8wpSdC4AFWBHpWMJRGA++AqkxsyuKuPcRQ8yAAmApYpmxVTEe3UqrVT3t5MYjP/3EaK8+xmHP/OoLN7rtaz6GgDS2eMl1kumm+4zDolad/buWvsCCjgWZLACWOgGWGgDLFTGwjPYPyxg6/hhYxtDFHKpTWbFiRbL9H9//HbW8ekois5Xz3GGZrzsWGYUFX7Alh0X9l2ASxoCiOhYm7hW/4hSxEgzAYmDprwpjsH3/naqd857qQ87uGKpzGs7Xffo3C89xd6y8zeha79jZHVw/M4/IAfAsOTIQkKbGYcHGvVaIcVSN6lhA4HPHUkQWUiTRsdROJ7t22iUVR375B8N5TvF7xRX4bxWIgSX+fLxpBZYt+2tJdskf7jNaXjk2kdlGNqzgGVh0xyLKJrYjUTYusnUfNcxXUmO9GBnwK0U8AvOdYjGdrN2XnJp9v9dw7Bcve9MDGyUPwDgss+3lh/z2NbwsaefayQLPUkgzsPAosY+BZ2QcpiOMg1EYtu+LOJ6YR2G1MOnc70uV77r8u6OkHPFh7gUViIFlL7jIb/UUX/7nH8s6Xvzz/Ubbq0cnswIsNhtQKo4Fm/Qy4QoCvgJFmNoml217TdxH+RUBFYR6mRWcL9Jt1+x7esORFzz8Vo97pDwf47Anb730Rrd19cesnk1kwxKHeRZ4rfWTHUejiQO/MHQtpuyy/P/tnQmYXFWZ999zzr23lq5eq7d0FpIQICFKyEdAVPZAUASHGZVv3EWdAWFg0E+cIDAi4jrgzAjMCDqiCLINCBMFAiIiwggEYggh+072XtNbbffe73nfc05VBdFcJOmu7nr7eYruDqfq3vs7t+tf746NKM14YnKFobC0zFzYcOIVLCyVsuF8HuUzY5kGE3hjApufvrNx+ytPLla9a46N5fbQ9Ejb2ZgaUAbltRg0RKTYykUbMqX6FfpVorC4EGJsBUWFhno1gGqchsKyBFqOfW/HGGo6GeW+eeHOa/4227WW3GFuplMPACNhQXHWbfTf0GoxDQzIHUZTJMssllQLOM2HgtN6JAtLlE3gNSNGgC2WEUM9dg+0+snrm/tWr/i16Fn3dhQWslgC0zKfhEVPjtR1fXokcbGE3AqLja+Y/mBUv4IuMA+FBWevNGN7EnAaD/u39jMWfn7s0nrjM0d32NAudIdtpOwwHACmuxfoQWm2vQtxtC5EU19KHaMpzmJiLHbYV6qZLBbZcuQVTSd/+VvjjRlfz9glwMIydvduxM78+Xsvb4fOHb+Vezcd5mWNsKArDDsbY7psYNqS0Buitlj2mXNvJkaSxqCwYHyF0oxrIPRqtBustgNUyxHDsnH6hyacdOkvR+ziRuhA6A77PbrDujbs4w7TowdyNIET27vsX1hwJksCRDwFKtWMgXuQbUddmz5p4VdG6FL4MExgvwRYWPaLiBc8f9vl7WJ42+9E3+ZDSVhwLLE/BE6Y3WcksbVYyvr1GngmcE/CIiBUWL8Sp/Yt4KUAYg00e8VpPvxl2TR7QdvxH9k1Hqkbd9hPxd4tjpNBgd53WJqdKrmPxWIsGEmt8xW5wgS2zscpklZYWudclz554dXjkRlf09gkwMIyNvdtRM/6pbu+1OF3b31a7t00XQtLvw7eh+aTdlkDypK18rqKezs/EuMr2CYf04xRVPCRbKYRxLJxxvc6Fnz5H0f04kbwYOQO273y8bB74ww1vIuywyhtm9xhOVA4rhhZlrvCygP41OHYxFj2tViuS5/8ZRaWEdxLPtSfJ8DCwnfIfgks+59/mZbbsvQ3sn/DFC/bWbRYtLD4xQaUun1LaQ6LHUVsK+51YaQkN5jNBINYHQistm+emXeap/9t2wmXjtsuvdYd5ndt+JQceK2YHYbNPBXNtCmAFOXxqlLaMbVeI4sFOxzjFEkcT5ym4L1sP5qFZb93MS8YSQIsLCNJe4we6+VF18/Mbn3pCdW7vsPNdZILxwmGwQltqqydw6KFxRZH2nHEADjjXsdXaL69E9exlVgdQBxnr0wGlZ61Vkw4csGEuR/eNEYxRTrtF+68+m9zXRtuh77N7h+5w6BgxhVrcbF1QLrLMQoLphybKZJosZCwzAA5YS4LSyT6vGikCLCwjBTpMXyclxbdMKewZcnjTt/6Fm2x9OusMGOxFEcSG4vFFkeSmBRn3JfiK9TChWIr9SCSevaK23LYT1pPXfgZIYRWoXH6he6w4d0rHw+6N8xQQ2XuMEw7DvPaHWaLJctcYmjJkLBQh+MEqHgKZE0aXLRYOlBYrmJX2Di9Z8biZbGwjMVdG+Fzfvnn1x+T3bZksbN3fVpbLCgsw/sIS+kTtskIwyC9rV/Zpz8YxleS1BcMa1dkqh17g+VV+vBPtp948V0jfGkjfjgqlrztCz8udK//GM62wd5hdgSBjVkp6w4zf53aYglp3DM1oqTgPVosTeCkDwWFFsup/8zCMuK7yQf8UwRYWPje2C8BFJbc9iWLVd/6tEd1LFZYTP2FHsNihlOZrmEhlvuZwsiisJj4ilcDIl4PkGgCWT8ZVPMRG2TzkWe0HfvRDfs9mXGwYMldV1+Y27P+P8TeTUIOa9citnfBaZwKdLEkpR6/kbBgLQvOZInXgiRhmQZOx7zrm07958vHARq+hHFCgIVlnGzkwbwMFJY8CcvatFt0hWXIYhEhZjK9XljQWsEzwlYv2MpFxwt0/UocwlgtiHgDiJoWmr2immbc3Tb/XR8X4tTCwbyOSnntF//7X47Kda55DHo3tMmhndSU0lbhY12QBB8UZYOV1wehxYLV9zhFMmYslkZw0tNBTZz3b+lTrxl3RaWVsl98Hm+eAAvLm2dWdc+wFovTtzbtlbnCMCYgQ9OZl0wWPesev7SwWItFx1cA61cwzRiD9mit1LaDTB/ui6Zpn51w0ud/XC1gsfda//qnFvlda08W/dodJqkpJRacYpzFFEtSjMWmHxthUUoLS6wGVA0Ky1RwJx77w4bTrv17gUrEX0ygAgiwsFTAJlT6KSx/8IZ3DW19/uFY/7p6dIW5+X7dgJKC93rAV3FaZGiEhXRFt8nX1goKi6dbuMRN0B7dYOnDN8uGQ09vfddn11U6hwN5fkvv/ufv5DvXXg59mwDdYZKaUpbiVgp8coUhW50dpgWGRhQ7Hqg4CksDOE1TwO04+oGGM64/b7wnPhxI/vxaB5cAC8vB5TsuXn3Z/9xwfHbL84/E9q5tIIul0A8KYwLU48qkxtppkSFGB8yXFRZZql+BWAog0QiyphVk0zRw0jMXtUyZ8yFx2FnZcQEr4kX84f7rPu53b/xx0LNBisFdZviXbu+CXHWcJTBxFiPe1C1HB/BpimRNPbiNk8Bpn/NY45Ef+Csx7dRMxMPzMiZwUAmwsBxUvOPjxdEVVtixZDG6wtxi5f2waZ6IwoJSomfcm6iAvvDQL4uvoBssTtlgNNe+dgLIZhyre8RlrSde8u/jg1T0q3j14e8dn92z9pGge0MDDGwHmekBWdDDv8jFiBaLCeLrOTfacpHY5NNxQGHKcbIOnPp2cDrmvhKbdsrpqbePz1Y40anyykohwMJSKTtRweeBwuLvXLJY9f6xsFhXWFFB7CzJYqv88viKcYPVNJuiyCO6VN3U97SccOGSCr78g3JqL9//zen+0O7fhn1bJ0L/VhDDXSbOYmbcoLBgVwNq4KlHO9t5N9LRcRaVqAWnthmc9tldzqR3LGh45+dfOignyy/KBN4kARaWNwmsGpeTsOzArLA1aSyQVNSEUhf0vaGwkKjoh6621/3BqOlkAmtX2kA2ohvs8N+IyXPe3zLzr/qrjetLd155CPhDvxNDuycJFJahPSBymHacAeHbbsfaHaZjVXpIGsVZ0B3muhRncTCA33JYIDuOvTA9/9ofVBtHvt7KJMDCUpn7UlFnpYXlOWOxYIxlABw7PdK6aYo5xfqWouJIXZKP74S6P1gsBQKzweo6aPaKSh/+rdaTv3BFRV3sCJ3Mi3d/bVYwuPNJVehvk0M7QA7uApHtBVGw44oLZLEIHABmhcUwRXeYRHdYLA4OusMaJ4FqO+q/m2Zc9lExe3ZuhC6BD8ME/iQBFha+OfZL4OWff/MYH+tYetfpOhZ/wFgsOi2W/P9lwqIr7u2sYoCQuvKa+Ip1gzXPHJYNh36g9YSLHtnvCYzDBX+4e+GC4e6dD7qikMBRxXJoF8VZID8IIsjSVEmBDyssmNZtXWLGalEeZoclwa1tAtV2ZI/TcewHG06++tfjEBdf0hgjwMIyxjZsNE6XLJZtz+Jo4rSb7dKt3osjdbHtpKmQJL9XWXGkaXYcSgzcJ0HE60Ck2kA1TQWRnrXGa5p1evq4D28djWsa7WM+d+sFlxT6d37P81yy/tTwbhCZbhD5ARB+VosKPkhQ0B3mUwaedofpqnzlKEBxcZIpcBomQth+9GPB9NM+3j7nE7tH+/r4+NVNgIWluvc/0tVrYXlmsepZk3ZIWAZABVlQAbpqtLDolvkoKrqVi81i0vEVl+pXsNpe1k0AmT4MCyPvbTvtio8KIaqi2r4cNLXPv/nj/wX92z7peh7gPHuZ7QGZ6QaZ6wegOEsBAKdzFoUFxcXUswAA9ROTApQjwY3Hwa2tB6dlhi/bjr6pbur8q0UVxq0i3cy8aEQIsLCMCOaxfRB0hYWvPbdY9Kw2woLDqTAt1nTipTn3NraC33V8BYvwdWFkjNrkiyT2BpsEqmUWDvX6YtvJl90wtsn8ZWe/4t5r2vu2vvT4/JHxAAAgAElEQVQrZ2jnbMfBuhQPRGEIINNLAXxRyAD4ug8bBe6xCJW8izYzLASFYkQuMQDXlRCriYPXkAbZcnjer5t5c9h64jVN887r+8vOkJ/FBN4aARaWt8avKp697P7rjg+3P/+I7F7T4OS6wKF6Cz3xsFh1b4XFENHdeHV/MHAxcF8HoqYZVMMhoFpnD6imw97fcvxnnqwKgK+7yBd/9A+n5Xa/+pCb2Z1yZEgFjxAUIMz0A2T7KYCPv0NgrRT7Alq+sW0OWStU1wKgpA9eTEC8JgZOXRNA06H5bGL6/WHdjCvbTr+iKhp7VuN9VMnXzMJSybtTIee24oHrTvC3PfdL0b2qTrd5txXi6ALT7VxKdSym5gInHmJ3F+oPhm3yMb7SCgrbvLccuTFIHX7ahHeO76Fef2r7nv/PT13t73n12lihBxTWquCcFQggyA4CZAcA8lktKlQTZAanEUxJLkcSFswMI2HBeIsPjsqD5wbgxiU4dWmQ6emQj016IZuYfNWEs7/zBLd7qZA/pio5DRaWKtnot3KZK+5deJq/8+VFsnt1UmV7QOG8exqlq4Vl36p7/W/U8h3/49j+YA1Uba+w2j496zdBes7Z7XPOHHwr5zUWn7t9yaLklqd/9HPRu26Bi61xsBbI9AIL8xkIcwMg8hh2cgGEBwCObuxpH9Tos0xUqL2+D0rkwZFZcJwcKE+C14BFqJMg403YXUhO/T40zb1pwkmf3jMWmfE5jz0CLCxjb89G/IyX/vhz75M96x5UvescJ2eFRaca6w6TpnIvxDe9QI/RpQ/YGACI6cLIeCOIuomgWmZi/cptLSf+I06LrLpuvEvu+Ke351576XF3YHMbZteJsiLT0M8D5IcgzOMQzQQIGQcAj/qDaXGxrjAdxMcAvhbxAj2UyIESGVCqAE7MAbeuCVR9K+RjbX4+PvHXTt3UaxtPv+ZZgZvEX0zgIBJgYTmIcMfLSy/7yUUfFJ0r7lF9G6WT7wXHHwZJGWElN5gOK+MbnhYWDK3QfHsSlloACtxPAad1FoimGd9sfddFXx4vfN7MdTz/gwvOL+xc/kNveIdUwTAICtKbti1hgdxgYaEAYRgHEEkQMgZSKIqpaDcYHg3FRPdoQ43QFguKC1o/KC55UE4ITtwDp6YOZG0aglgacl7rjpw38TvxySfexoH9N7NrvPbNEmBhebPEqnD9K3dcdnG44/mbnP5N4OT7wDEZYTpLSY8itk1cUFjQULHxFXDNYK9kM4iGqeC2zgSom3RV67sv+Xq1oQzDUDx300duCTtX/R2OeFaYVoxBelujEvpAVgsJi0PCAiIOUjiglKRMMLIGSdBRwDErD9vr48/aatGWSwGkCkC5ElTMA5VIgUw2QBirhyFozOViHb+QLUd+feL8L3FvsWq7CUfoellYRgj0WD7M8h995jqxZ9mVTv8W0HEBTDU21grNXxEQmImRNhsMpx1i4B5osFctAE6LpP5ghwHUTvxW6wmXVF0rl9WLbmnuWvPwo6JnzTFuvo9StgVaKTQsTfcEC1FoUFgCVBC0WhIgpQuOo8DFID8lS+iiSQFoNfogBIqLfuifUdxDqnGRrgKJtTKxBIh4LSVRZKEWcm77BlE//dr22Qvu4Xb7Y/mvszLPnYWlMvelYs4Ki/mW3/rh21Xn8o+4Q9vBxap7Gp+rHV+A81ewKDLEskjtmtFxZgzcu2XC0kbzV1TDVJA1Lf/VfNIX/67aYiwv/OQLc7PbX35c7d2UdgsDNHtFkrBgTEVP4gwDH8D3IUSlRqtFxkHKGDjKBdeR4CjMidCCAigqaO2Y37WoYJp3CFIJ3azSMeOMsVbGi4PAQWuxWsiLJGREeiConfqDuimzv1E374LOirnp+ETGPAEWljG/hQf3ApYsur7Z3fzbx73uV472MnvACYb0OGKTCkt191TDp8cQW2HRGWFGWOJ1ADXY0XgqOHUdWIH/6+YjjzlHdJwzdHDPvrJe/YUfXvjx7I5XbnMGtylK2Q6xdYsRCVMISTCLwoJWiwdSxEGhsLgOeA66xLTri6wdwH5iRlxsMB9dZiQs+F2CoKmTLgjlAjgxEF4CwE1CPoxBJkwV/FjzM7J28o9iTTMebz7x73dWm+BX1l0yPs6GhWV87ONBu4qld1z+bmf3C79we1c3ePkecPBTNiWBYXRelawV/IRNrhhtsejKPSsstSBQWBqmgEq1AsQbNjjpqac2zbtgy0E78Qp84d/f/IlvFnavXOhkdoMiYclpi4O6GKOFoqvsIbAWC16EAgExkNIDx3HBQ5eYI6goUpCo4CNfYk+JE0JnkllRUQ6JC0j8juLi6THR0oNC6EDWd6GganMi0bzKrWt5wK2f8nB64pEvV9tUzwq8ZcbsKbGwjNmtG5kTf+WH518V7l76NW9gM8T8ftCz2BUI4eIELx1GDkIIKbPJfHI2wiIoxoJdjXXVvaybBDLVgsIy4DbPOLvxuIueGpmrGP2jhOGTzu+/9/27/c5VH3AyXTR3BefZoNWBFqB1hWlxCYCCVmQF4p+oCwItFxIXB2IoLi5qNwbv8wCQJ4FBYcfYihYV7QIjISFhcUBIBwAFRjjUESGk3gkK/EBCAR/gAcTrQSWb96hk+mkn1fyok5ryeMPxn9rCKcqjfw+NpTNgYRlLuzXC57r23m+0ZHY++0vRufxYL7MbvDALDrUTwTc6hyrBA4wLhAEEgQkmS3yD000p6ROzGwOBc+6TTSBwHHGqHUKqaZl0YcvJC28Z4UsatcO9/PSdjf3P37c47FpzrJPrA4ndoUlY0GKxwXsdmC/vD4YuRgEoBlgw6YKSGGtBy0WCizpBlkseAK0fdI+hxYjcHXy4IIx1gtYK5YALBaHARGXcO0y6MA+0PsGhuTnCidOeyXh9oBL1a0Wy6Qkv1fLzXF3771tnnzcwahD5wGOGAAvLmNmqkT/R5T+58NNi19L/lD1rPTfXBy71pXJBKc+4wkrCElIA+nX+fmyU6LogY0mARD1ATTsKCoSxJvx+Y/NpV1868lc1Okdcdu9V0wY2L/1N2L1uisr3G4sF4yQms4saTVph0W4xXT6KP+OfqbY0JIoLBfId8NDTqLCmBS0WnO+Vp8A9xVTQpMGAPXaWlmjeOMZCQSuzJCz0M2VbWIsG1UrHYwTus6MLXGWsrl/Em55xUs13OOlDHq2b9Tddo0OSjzoWCLCwjIVdGoVzXHv/NZPyO1/8uehcPk8N7ATl58CRDignTuKCn3y1KwwtFp8e5AojVxl+ctZuGYkpr7EYZSKFqQkAdVMhQGFJTXwqPXnBOWLmCVUxlvj52y47Or/jlSdg7+YmmceMMF3DUpoSaQemocDogkmav2LERSdLoAsSiyUdcJVDsRbPwfb5eeMSK5ALDNAFhokTOA6ahMWBEN1f5PpCUdFWC4kVWjH2ITCdGX+XIKSiB+0zudBQqBIgYnVZlWhc4tS1/VA1TVvEAjMKf5xj4JAsLGNgk0b6FMMwlKt++unrxK5lC53e9ULlBkCGAqTC7CQs2ENhwTRj/YkaXWEoLKWaChSWAihZAIWfqGPYL6wGgpoOCOunkbCEyfatXusR8+vnnr92pK9vNI730j3XnJ7Z+LuHwt5NSS0sZpiXdYWZGTYUtSoTFl1oX+pwgG/8SioqmHSxcTQWQkosjMT4Vmj6s1kh8ACkq0XFiAvGVEIrFhjMN0KCAmLbxlDrGNNCRrOSuj0P/ht+qECBidfnZE3LM05Nyw2NE879lTjssOxocOVjViYBFpbK3JdRPatXf/aPZ8jOFT9zelY0u5kuUDjJUMRASCzWi5n4ih3spdOM6RP2PsV62F4EW4v4ID0JgVsDfnJCUViCeOuwbJx2bvr4ix8b1YsdoYO/+LOF78luev6BsG9zQtLYASss6D7U1op2hZnu0FQAaarszYAveosXEpQS4EhMOw7BUTibBdOPdeNPbYhIk/mFolJmsaDlYUQGv5fiLtpCIQGh0v6ytwUztVJjEhDS/zdWDE4FTaT3qvqJd3hNM25oOPbT3KJ/hO6nSj8MC0ul79AIn9+y+789ye187i6na/kJsaHt4BSGqaWIELoporBuMFMiqRtQmjdGaudi2osAforOgVQ5kJ4A30lCIYHCMhXCWCMEXhNA/fRLmk+47KYRvsRROdyLd1xx9vDm398n926Oo7Dg+GFMK8YCyXJhIYFGnkZkdETE2A0CG09q4wHbu5B+UDGkzh2zwoLv+5SRV+4GQ0GxokLWi47ZaJFAQcHfy4Wl/K3BZKiRZ86459Bixeegu83DrL+OFxJth3yx4aQrf8cZZKNyi1XUQVlYKmo7Rvdkliy6JZnc/cy/qO5XPucNbBRufi8oGmeP1d8oLMZaMbNBSmdru+xiQ0SsYzFxFsiClFlKaCo4NVpYaqcYYWkASHbc2HzalVURwEdX2ND63z4k924mV5ida2/buehO0Xa+jbZUqMlk2b/pwV5ooeBoYtQDLILUBgpV3Jsm01ojdFaetkocCEyMBcXAusK0uGhR0QF82+TNdFIW2n6iL5tIYI5RcpfpOEzgJLFWabtqnHp585nfuouLLEf3b3m0j87CMto7UCHHxwaJK+646DOq69V/9/rWJGP5LlA+urOwbTtaKvjQ2WCU/mrea6zXhLrtYkZSsWcVZiplQYgMgCuhoKywTIYw1gCBWweQmvR4+oj3nCs65o37CvyXfvqFOdnty5+A3k1pkevXwoLWClbe25gKiQj1MjAeqX3FBcWEHjbkYSYT6IFfxmKxz7UagfESrFkxVgkJiwnel4TFWB/7CMu+M2Csi4wEi2IwOg6DNTPSFF8GOII63rpbtcy+uOHUa/67Qm5tPo1RIMDCMgrQK/GQr9xx2btl39p7vN5XJ8ayu8AlFxhmCWFsJQ5S4Xdbv2ImRlKnXbRozCdrqbvtUu8qgbUVVlgcyMmUsVgmAnj1ELq1EMRbVybqjjw1dfxHdlUikwN5Tssf+re24Q2/fjzoXPN2ke0D4Wdo/DBmhlH2l7FMdFcDIxJFK4SkgGIqds496YRxk+F6FJyixYLmRfnvuk+oiZ9owbAWSslS0daL/t1kimmf2j5ZYno2jKnsp5/xaTpGgyOWQzcFQe3UF8WUd52dmn3+zgPJkF9r7BBgYRk7e3XQznTjL7/Tntn+0t1Ozysnx4ZeA486GGO6MForMcoGo5oGEhb9BkQ3jpkNUmzjTr3CbKsRFJYMgMhB4MYgJ1JQSE4AqJlAwoLB/CDR2uU2HnFG47GfXHrQLq5CXhibeb74/Q//sLBz5afEUCfNtcchXxhn0QWSxg1mYudFC4QsGDOCuOj2Kol50V1mYyzkPtN7o8eCmW0yf+lkYdr5aiZQj0KhM75s5pcOzmN1vq7W1zUuunpfpyGTm40GjxlnGRXEOqDiteAnOzJh/RHnpk66dnGF4OfTGGECLCwjDLzSDvfkk0867Vt++m3V/ernYwMbRbEfGFbYKxQVfGChHbYU0dXb5AIx0wxD05UXa1horojpX4XFehBkIJQB+E6chMVPdEBY00bB3tBJQBhL56Cm429aTvr8LyuNy8E4n6W3X3xWftvyu8O+zbUyjwH8HAC5w2xWnXl/L1osdgRxSVgorlLMHKP6edNC3xglVljMCGOUJTN3Ul+SsWT0zyYLzQgNpSvbrDB0eWFWABZbUrGkLZy0AqPvAXKJ2vgLWi2xFIjaDvDrj7i6dv4N1x0MjvyalU+AhaXy9+ignuGqey49T3au/IG3d02dl+0EB+fZkx/f0RaL44FULj3oUyu6PfDNyvpsbG8r00wRq++pDXyYgzDIQqgEFFQCcqIOfLRWEi0Q4kRJhQPAGkHVT7u46d2X/MdBvcgKefGtz96b2P2HB28p7Hrl42JwN0gfrZaCsVpsXMUE5clyMcJCwXkdkC8G6an1i5nNQt2mTfCe9MIIBImKCdCbbtRWDIwdU5ZZbC0dK3KBFh7qPaaVjir6bd8xLMKkdDRdz0TdrfHDSLwGBLbtSb/tvtoFN35UkE+Uv6qNAAtLte142fWueeCqWdC18l6399W3eZmd4BT6wQmxsBH7gTlaTIyoYICWXCDGWqE3Grx7qGGi7W+lrRa0XsIgByGKi+NCXiQgpxogSGKfsDSAWwOgEhBSmmrr15tPvfKqatmGpT+/Zmq4+cWbC13r3iuG9giqZ7HDvuj9G8UDrQXzM2V+mcmRxemRtu7FNq8s7zVmM7goAZliJLYTdbFOhQTHpBZbh5n2kRW3wY5AtsPEQJgW/ZicQQ0uUWTQoin1IKN7xUtAGG8C0XrU84UjTjkjfdjH9lbL3vJ1lgiwsFTp3bD12e8mhtYs/b7Tu/oT3uAWcPO9oAJsMhlSVXdRWNC9YUXFBG51qik+jH+9fJaIae9C1goEEKAbDBJQcBshSLRRA0pwktpicdFtMvFH6ZMX4tAvfJesiq9X7//yhOHXVl4e9Kw/HwZ2NsjCkM4QoywvLSwkJkZUyFox8Qz9B6stlPLJk3oCZXkbGFyne4DpPDOTzWdTxSlOZpMwitF9UxxZEhlaQx8g0M2ZAwGY1JHR2X/YrgenU+IAMexLhnEZ5UHg1YNqP2qdN/29pyXf/uGtVbGpfJH7EGBhqdIbYs2dF31K9K75D29gQ8IlF9ggtcR38M2MhAV7UqGVolNKi9lAJCg6w2ifm8dkNtnxumStCAG+m4RcmATfS0OQaKa562StyBgETg2OKf6f1lPP/ZAQs7GLYtV8rVhxr5d5+uHTgt41F8DenaeITE+DCLKmPgX5a3HRQmNtCeOuKrZ9KY00RqtRiwsitD3GTD8wajSp5+eYVADdskVP1jGBF1kcg6ADMWZ3sQGm2WudSp4DKYZAQgaUE4IT90DGExSDowJM4UDg1YKacPQ2Nf29p9cd9ZFVVbOpfKEli5dZVB+Bdb/45jHB7mV3u32rZ6ALTOX7wKE3tQAcM3lQu19QWPQnZx3T1ZYKfr3eV0//aObeh0EewrBAbjBfpSAHNeDH0hDEmyDE+hWsd5AehFhUl2x9xm+dcWb7nE8MVt9OAGBRqtz6m2OD7g3nwXDXmSLfP02FBYl7gUlapewwIyrFti/W/WgEpeiORKtFk9RBdZM+bJpY0nA2O/1TB8rMo/xn+2/2o4Pdf3wmdlTIgBTD4KgCOAkXVDyhB4dhoSRaSDGyWHa5h84/I3XU+curcV+r/ZrZYqmyO2DbUzdMzm1b+X3oWXuWO7wNVK6HphkqwO7F2NBwXx9/uajYD7ImF+h1Pnl7KwU0t50qM7wk5EUN5EUt+Nh40msg9xeJCvawImFpftFpmXF649zze6tsK/a53PDee9VLexdPg57180V24H3SH3qH8odaZJAR2PZFpxWXXGDaKtHiQpZKmbAYRTFCj06zkqVStFqKFsvrBcX8jh8gqF2PTVnWrk9dp4RTRDOgVBbcmAKViNNAN7RWqEllvB5k69s6vWknn5Ga+/d/qOZ9rdZrZ2Gpop1HUfF3rbs56F13jju0DWS2ByRmgVFsxadmhrYAj4r0yoLGpYI72+TDTji0bnlbkWc8MdhGxK2FfJiAAgqLh/3B6iFQSSMsmL4aB0i2rRTpufNb5n1gRxVtxZ+91Gfv/W6iZmDVLDXw2lki13O2yPQcLXIDMazWxzd2ineQOVKyWkrCYtxhtnmktVrKxWUfUbFC8uctFr3/WKCJ4oZt+rFdT4amHDuJBAjPWC2Ymo7C0jK7Nz75uDOTx176PO9r9RFgYamSPX/tyX89Ouxa9e2wZ+MCNbwTJE4x9IdABjlQ2OJeoLWi27LoYLEpwjO1c/Q7VXSXXDK6q7H1pNgCO/sEDwKVgnyQIKslcLGNSz0EMm76VmGgl1qArPWb3z5/4nEc5H2jW3HlA1ekRffm04LBXR8VQ7tOEZneel1ciWndNq7im1HGKDo2zmJ8YSQsOkOs6AKzbjGyRqyglL5rI6U8S8y6P3U2Gs3bQWFBq8UNwEngxMkaslpwMBgJS/OR3bFD3rmg5piLXqySPzG+zDICLCxVcDtsf+L6k/ye9TeKvo1HieE9IAsDZoIhujTQZx6QsJT6fZmmhsVmt6XeVToTzH5aNj9TTxFdTKcVCSu34xBCoiQsTh34qhYC6UEQaj8/BfCTbevClqPnd8w7b0sVbMVffInbF92S3Lvnd8dD/2sfC4e7zhLD3W2QG6TqfTveuGi12OB9cVAY7pgN1pd/tynJrxeXfUWl2EWfugDoEdQYxBcUwA/AicdBJlBYkiBQXOL1AM2z9sSnnrIgNfd8doX9xbs+dp/IwjJ29y7Sme/41ddPLfRsvlUMbJuBri9RQCtF105YUdHCguKhXWFYFEeFeNZqMd1z9Sx7XUBHn4xNkR4tRFFxsA27FZYEhGES8mESCpAAX9ZAIJMQCBf8EIvqUFg8CBOtr8rmufNbjzuP+0pF2NElS25xU2uXz4Gu1R8MBve8Xwx1HiZyA47ulqwtFt3UsmSxaOeltU7KRaQsM6wYyC93iennlY9noXuEJoVidliWhEWRsKRAeDVFYVHNs3a500/i4H2EPR2PS1hYxuOummva8fg3Tyn0bvyBGNw5w/H7AbCxZIBdh/WnXBQUslLMdz0sCiutjcWyj8hoN5h2f6G7xbpdyqcWGmEhf34MQqih+AoJi0AXWAz80AGfSi4EWS8Qb35O1R9+RssJn6mKEcUH6nbDbtQb7ls4Od+5fD4M7vlQONQ5DzJ9zSI/JATucTHGYmNi5dlfJfFAS0aPPdYtLXXdihUhK0il7GMtLOgKw87XKCwhSBKWOpDWHRZvANUye3V4yEmnp+d87LUDdc38OmOHAAvL2NmrN3Wmu574zqH53k33yaGdc5VvZ6zjGw6+KeAnTjM7xYqJnUBI7e9NfMV8RysG0FLBB30aRp++ERa0XvAJOGOdphDil8KUMAiwP5hqIGvFB7RUtLUSFEIIghB84QHUTrivfcHXuPXHm9rdfRejm6yv66lZ0LfzbBjY9T4Y7p4pcv0pKGSEtmL0ekwRR0tRNxG1TWDK61lKgkNrTZyl6BijOJsd5IbCkjPCkgCZRGFJaXdYqj3ntM3+RsOCG75WTYWvb2ELx91TWVjG3ZYCrF9yS318+9pbxeBr57n+XpBBBkSQ0y3a6dOmTlvdx91lJhNSC3wbvKf5KvpRjKuYrKSisOAdZFt72BRVfPOCOASyFnynAQJVZ4RFgR8I8AsBBIUCFEQMCySv7jjzq9ys8ADch2jFvHrfVxudvldmF3q2vkNme+dDtu9tkBtsFYWsh236dR64mWlPNS5vLCy6SFLPrix2SabEjVKMhUZP4+eJeBJksgFEMg1Q07od6if+ezj91JurtTbpAGzlmH8JFpYxv4V/fAFbH77mH+TAlu96fpfrBENmWmGO3F9obWhrpSzrqzzzq5gRZv//G7jA6FMwvhZaMdjLHesXzABdeuPCID7GVWohwFYuTj346AYLJMWXfRSVfB4tmX7RMO2cCad96alxuA2jfknbF30l2bdj1SQY3PG2cKjvOMjtnQu5/kNFITcB/FySuiqTy8y6w4rTwUrZYlR1b2tZ8F7QrjCqwJcFUJ4DItUEsmFKp2ic+mBQO/WWCWd9+yW2VEZ9+0f1BFhYRhX/gT/4lsdu7BAD6x7xcjuO8sK9oLCDLs5Xt9lDts16uYAUs790LYq1WuzPOq6Cb0BGUKwbjIpdzMx0CujjA18ACyCTWli8Jp1qjGnGgaT4ip/Pk7CEXsOv3ZZj/jp9PDcqPPB3wht84Hj2u4nepU81y8LQ4TI3MCsY7Jwh/dwRUBieIoNCOvTzdSIIMJ3PjFnRTjAbd9FuMD1zR6oQRCyelamWzaLpkMe99Mw7W6ecv0TMm8fdjEdiMyv8GCwsFb5Bb/b0Ni766vleZsut8cJuxw379UApkwVGaalltSh2vpOeCFjq/6XncmiBIUGhTDATXykXFeszwzU0UwSFxgXAQD0G7FUdBLE0hFS/koQAu5EFAIVcDvL5MCOSLZ9pf8/XfvZmr5HXHzgC2Mq/e9ldtTWu15rds7ZVKTlVFHLtwUBnu3Lj7RAW6sJ8phH8rBsKGbqJ2r5QqdeEl1ipki1/8NvmrJj+oRO2CXEemrD8xQSM+5RBjBsCa9c+HHOWP3VXPLf5rxMBzqxHYRnS8RUK2pu5HSaOorsU6zkfeopgqbmtFaBSbKWsbQh9kDWfSdBKIVFB74mupg8hDj7GWJx6COJGWLDiHgP4AUA+V4BC6N4tpsz5LPvhK/f2WxKGbtv//qsz+PRvnIHwFQnQCB2zz85POPuaDLu6KnffKuHM2GKphF04QOew/lc3HS57V/+qJrt5cjzoApnfC8JHYTFFdOTK0GER21RSz1WxtQolV5gdO1zMBLMDvcrP1bbLxyAwucRi9PDBAx8SEKILzAhLqLCGxaOssHzgrA1k3Qfaz1jIDQoP0N7zyzCBSiLAwlJJu/EWz2Xj4uvPFT2r70nlNnmxwm4jLJlSinEx48sIiRUV05fdWi3aljVuMBIPjK3YeghzksXfTUEkNpWUWLti0opVDY4epimR2NE4dGq0sEB8OIg1XNh84v+7/S1eLj+dCTCBCiXAwlKhG/OXnNa6h77yJad/w7drc+vAy+0Cme/XVfbUkbYsjdi4v+zALrJa7NAPPRay9CgWQpafkel8S4F6tFRwDocHATgQYAGkiEHo1UOIHY1j2NG4FkKFlfdx8J36R4P22ee1zPwrLoj8SzaZn8MExgABFpYxsElRThFrGNYv+uqtTveKz9YOv0rCovxBwJbrOpPHzlMx5Ql2tgq5xUxwpTRRqtS2xRbY6eleOuvLNjYmnxpaKi4F5lFUAnAhcGt0i3yvAcCroxHE5ApzavJhsv38pndeemeUa+I1TIAJjE0CLCxjc9/+6Kyxh1TDlo0Pqe4V703tXQaxwjuOYLUAAAwXSURBVB4a3kVtzq2oUJlCaX56qXuHjq0UKyPp1W2wnvxiRVEJg1BXZJv6FZoaaETFB+xYrEcOk5h49QDoBvNSEKDF4jT8IWjoOKtl3gXcIn+c3Hd8GUzgjQiwsIyT+2L7kkXJoS3PPCx3v3RyTR8KSxc42GiyOLjLzlA3k2htOrEN3Jd65Zt6FBQWO4oQ/ynUZSoUqNfBepwYSFMDsU0LusGwqaRKAqDFgu4vDx91AG4tBE4KwnjbV9KnLLx2nCDny2ACTOBPEGBhGSe3xsalTzYEmxY/CjteeEei92WI5XvApRnlen69nVuvuxeXiUsxgI8V9Fgxb6YN4hTIQl5PgwwKNGpYNxHD+enadYbuL7JW8Lt09XwVnGdPwpIC8Gq1xeKmcNDXa7J28llN77qEM8HGyT3Hl8EE/hQBFpZxcm9sfvkXjYV1Tz8a7nzxuFjvCojlOsENC6CkA0K6JXEpusVsDYsEgcKjHBCOR2uppX0+BwE+/GGAcAhA+CQmVlSoOBstFhQW4QI2jSI3GAlLEkIHhSWlLRcUl+SE76Xnf+ULAsu2+YsJMIFxTYCFZZxs79ZnH23K7XpqcbjzxXluz0qI5XaDQ9MhHZASBcMBQdaLNHUrNhMMhQXFRwsQCgXFUQoFCIMshEE/CBiGkLoba0sFxSWkwD1mgxlrhdxgcQidOICTNBZLigQmTLRs8etmvL/txEuXjRPcfBlMgAn8GQIsLOPk9iCLZf0zjwa7lh3n9q4CL7MTnEIGFImJtkSEUCQuttKefkbXF/27tj4w60vHU7A1/hBAOAAAWdM2v+QGC7HKnkTFoYFdoPYVFh1nqYHAawzC2slXty74+jfGCWq+DCbABPZDgIVlnNwiNngfdq442elZA+7wDnAKA6BCARJFpSgs5eJSEhWaoYLuLQrQY5uWnBEWdINhX0Ez0EtqF5gVFXKBkbWC4hIDcBIQ0iNJgXu/ZuLDQcdRn+yYd0HnOEHNl8EEmAALS3XcA5RuvHntorB7/Zmqdw04QzvAye8FFWAA3wiLdYeRG0tbK2SxoKjgd7RWqEjFhzDM6dhKmAGAQikdGaP/mBGGFgtaKzSQw4oKBu/RHYbCkoIg2b5BNEz9YOsZX1taHbvAV8kEmAASYItlnNwHYRiqDQ9dfVfQtepDsncdOIPbwcn10ihiCQqkMHEUEpR9XWDaWrHjaVFYcCAUttpHUcnpwD1+kaiYVGMSFh20R2Ehi8XRwhI4NRDGW7cEdVM/N+Gc7z48ThDzZTABJhCRAAtLRFBjYdn6RV+9Kdiz8mKBwjK0HVS2B5SfBYmd71FYijGWcmtFx0q0sKDHC2tX8gBksWSNsJQC99RsEtOSMdBP3Yy1K0zHWGK6J1iybUtYe8jnJpx7M4vKWLhx+ByZwAEmwMJygIGO5sute/CqK8PejdeJnnWgrLDgPJYQp/6Z2ArNO9cpxiQowtGuMCssNNQLLZYcCLRWcJSxmc9CGWEkLMZaKXOFYQPKANOLayatyien/L/JH2RRGc17gY/NBEaTAAvLaNI/wMdet+i6/xt2r7kDetc5atBYLPlBEBhnMW1YsGCSRtFSnEWBAGOxFOeboysMg/UFba2QsFhPGbrC0ErBTDAtLrowMg5BrDEf1k5+BNIzrphw1g2vHuBL45djAkxgDBFgYRlDm7W/U13/2HcOC3atehx61h4iUVgy3aAKgyB8HPKFJY1YFGliLCQ0ZcKCFgspSEBt9klQ0CVGhZFWWDC+ooUFLR1q4YJpxcnWnUHtITfmp8z9z0NOvKJnf+fJ/58JMIHxTYCFZRztLwbw199z8c1B5+oLZP8WUNlukPlBkD66tSiZ2IgLSszrLBayYijIQrPtBQkLZoMZYSFxwdiKgsBYKWG8KROmOh4L6md8u+ODt/6epwqOo5uJL4UJvAUCLCxvAV4lPnXtg9ccKbpfvj3sWneMHNwJKj8A0s+CCKkJi666p0bG+F+daoyBfe0ew/+HkX4tLFpgfJMwJiDAPmEqBkGsvhAkmpeI+kNv3Dv9HYtmnvBPPFulEm8GPicmMEoEWFhGCfzBPOy6B774NrFn9T+Feze9TwzsapC5foFz72VoWuiT9aLdYiVhQYFBwUEBMgF8IywhFkUqBwKvLg/x9JJCov22bM2sh2Z84vu7D+Z18GszASYwNgmwsIzNfdvvWW988ra42PLk3NzA1tNhsPtkldt7qMgPtgg/k5BBToqgQNli2n4xGWMkNvjS+O/oAgsBHBSU2m5INv+vXzvxbuFNfGTSJ2/v2u8J8AImwASqlgALSxVs/bLFt9fEdv221SkMTgv6tx8iRWFGMNA93RH+JMgPNYv8cK2A0AEIpQj9PCgnK71kp69i22SifomfnPhErP3/vNxxzleHqgAXXyITYAJvkQALy1sEOFaffm8YqrnP3VmTW/mrpBrYnlCxdNIXoJz+HUODznCmYfq5g3vazxiYN28e5h7zFx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P/9sM2eJo9+O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data:image/png;base64,iVBORw0KGgoAAAANSUhEUgAAAZYAAAH0CAYAAAAexAvHAAAgAElEQVR4Xux9CZxcVZX+eXstvVSv6SSQhSSAguKCgvPXUVRQWdRRwQURRcQFFxhFxY2ecUQHkMWAgKIiKI6IziiKrBMdd0UQkR0SQkL23pda3vb/nXPvue++1xUSoDsk3S9YVnV1dVW9+6re977zfec7BuT/8hXIVyBfgXwF8hWYxhUwpvG58qfKVyBfgXwF8hXIVwByYMk/BPkK5CuQr0C+AtO6AjmwTOty5k+Wr0C+AvkK5CuQA0v+GchXIF+BfAXyFZjWFciBZVqXM3+yfAXyFchXIF+BHFjyz0C+AvkK5CuQr8C0rkAOLNO6nPmT5SuQr0C+AvkK5MCSfwbyFchXIF+BfAWmdQVyYJnW5cyfLF+BfAXyFchXIAeW/DOQr0C+AvkK5CswrSuQA8u0Lmf+ZPkK5CuQr0C+Ajmw5J+BfAXyFchXIF+BaV2BHFimdTnzJ8tXYHpWYNWqVbbnbXWWuMUp39Gh1dXg2cce6xuGEU/Pq+XPkq/A9K5ADizTu575s+UrsFMrsGbVqkJP98Z2AH9ewY4W+0HQCxD1uTZ0Qey3RxG0RVFQNiC2IfIBYsQQQ/zPtCdNyxyKwNnm+8ZGy7M2NXxrfew4m8B0Bgc21MeXHvae2k69kfxB+QrMwArkwDIDi5o/Zb4C2RXYev9PWwv1kcWuUz/AhPD5RuQ/14jDJRD73UYctkMUuBAHAFEIEIdgQAQQRwAQQUzX+M+g/8A0AcBEhAEwbQDTimKwJsC0x+PY2hyZzoY4Nh8Ey7k/APNvgd36SOu+bx80DIOfKN9B+QrM6ArkwDKjy5s/+VxdgTiOzcn7vjfPiqvPM6LgMCOoH2IajX0hbHQbkW9D1ABiIlFAQCIukQQUZCeIAZlKlyGBxcCvLVGXzMVCkAEw8BoBx4li0xmLwVkT24U7IsP7fSMq3z5aqzy04OBjJufqvsm3e+ZXIAeWmV/j/BXm0AqM3veTLjcYPNSMJo8y/No/Q1zbx4jqRQhqoMAEQUQCis5MDCp3aRf57aQrBBMFKBJYFHPBn5uADAEPAowNYLkAViGM7dJAZHh3BqZ3Sxg7q0Yme+7PQWYOfUB30abmwLKLFjp/mdm7Arfffrvz3MJdz47D2tEQTBxthNWDjGCyCEEVIERmghdkJgEYkGUngpkQwCiGEoNBQNIEUOh+BAydsTCwyPsYZPBaAQ4yGQQZF8D2AKxiHNuFbZFZ+mtkFX46EZZurOz/tsfyctns/Zzuyi3LgWVXrnb+WrNqBeKHbvBq1Q2HGOHkCUY4cbTRGOuL/QmAsAZGWFeAYqB2AiEYstyFZa6EqSCoxADS4CVIiWQn+rWpA0q2DJYBFAQeLpXp4MK3wZblMmIxAHYpjOzyI6FR/EU1KvxwPRTuPOCA4xqzamflG7NLVyAHll263PmLzYYViK+91qruN3SwFVU/DI3xI8Ef64TGOECIDIUBxQcCFBTilRgfCu2EtBRR8iLHsKpyaSyFgIQvKNJnmYoGLlgSYzBRt7XSWApcLIBYMpxY6jEINKYH4JQgsspbYrP0c99qubIQeH8ycoCZDR/ZXb4NObDs8iXPX3BPXYE4jo3G3VfuZ4Qj748a42+D+mgf+GMgSl41KnsZMQryCCrs7pLX0uEl2AqzlEQ2EcAh2UoKVNAFth1QUfdrIMLAggI+i/t6aQzvJ6CR17GpAQ0J/gBWCWK7ZTCyytc3jPLl904ccPvBBx/s76n7LX/fu34FcmDZ9Wuev+IeuAKb7rqq3BoNv8Pyq5+AxvC+cX0UAMteBCqCpSBDMVJaCoIIA4xwehGopMpeeJzfDqhkAYZ1lSlAg4wmI96TO4zv49uSoRC7YbaCwCK1mMiQt5HVIMAUIXZatwR2+Yex1XKpu+KE+/OmzD3ww/sMvOUcWJ6BRc9fcs9agcG/fvO5hWj0M6Y/+oa4PlyIsewVTAI5vcI6GCjOI6jQJWEqBrIU/DkFKAgsGlPRNRWSRuQvFahkNRcW7rUyGYv5Oluh2xJQlAWZgYVtybZkL00YTISAg6zGQQ0GYrvt4cBsvWQyKH238tzjh/asPZi/2129Ajmw7OoVz19vj1mB+PbLndE4epsTjnwOGkP7Qn1EsBR/UrAUYipY9uLSF7q+BJiQriLLX3SfkQYUdg4nzi8GkOw1A8j2HGIZdxg1TXLzZBNgEQ2VouTF/S5UHpOPTZXITIDQBECQARfLYwE4bbeEbvsX7eVr/mQY/XnD5R7zad61bzQHll273vmr7SErsO73V3RW7PGPWf7o6VAfao0bo4Kl+JqeopgKgkgi1BNDkYK9LtLrfY20DLIdRbAU/pmbV7TymHqs/ruscyxrQWaA0cCFAIWbJ7G3xeFGStlYKRkM2pIJYLAkhsBiAIQGQITPVYDYaXs8NNvOH6t1fqvz4ONG9pBdmr/NXbgCObDswsXOX2rPWIGx313aC+bkBWYw8laoD1lxY0ywlIxIbyiRXpTAqAwmQWVq+QsFe80FzN88JAMyA0yBC/9Mv9K+ouoJ+P4mtmS9vyVbGpsCLCzWI8DgRYIOAguBC5fKJMAQuCDQ2BBbLX7ktF83Ybae1f7s9zy0Z+zZ/F3uqhXIgWVXrXT+OnvECqz/zTf2bbOHzzYbw2+C+ohBrq8MqFD5i0CFNRVRAkuARWR8oUgvelTwf020lRRrkYyF79PBhVdOBxYBU817XvQGyu2CiyyHIWuxGGDktYiDkeUyZi+2YC94QYAJTYihCJHd9ufA6fys96z3/G/eXLlHfMR3yZvMgWWXLHP+InvCCmz9w8UvcMKJSyx/6FBooJ4yLp1f2PAo7MQcy8KgMlWsF82PwvklHGACYBJiIpgJAg6Dg1YWS4EI/6A9dgrwZKJe9N4XvK27xdgphvcReGA5jK9lWYzLYwQ4rgYwTlIeQ9ZC4GJAHLkQma0bwe080zrglO8ZhoG0Lf83x1cgB5Y5/gHIN1+swMbfXnxAMZ74tuUPvjgBlUz5i4MjNQeYgWnE1FXPjY8JsAgwiYXrl28rYMiAif5NpNsygDL1DZW6iwIfjbXo7IU7LpsxFyp3IbDoWksGZJixILjY2J2PAOMCGCj4SwaDjjEGl8CC2Gobiryuc7dWF16UZ4/l36ocWPLPwJxfgS2rLumzrdHv2v7wEdAYJpZikJ04Eeqp+ZHmomAZTLMVK3uxLH+RtRjJiN4EKcpg4tivAQZ/+7YHKvqeafZNTZ6UnzwdVJliL+wU0xxjCC7EWPCahXwukUlxn5kLhVh6EmAQXJxE2A+QvVhoSa7Xnc7zhqp7nZ2Dy9z+WuXAMrf3/5zf+k2/u7TXDYYusPyRt4M/YhhU/kI7cVXkfQVaRIuMuc/2q3DcPQdJcme93gipbpNYn9VTJEPJfht39O1sxmb0BORU5liT7nwdWPSyGLMZAhVZEkNgIfYiwQUZDIn7yFywNAYAxFxa63W767xtY11f2vufjqvO+Q/YHF2AHX105+iy5Js9F1Zgw/WXl5zW4YucYPi90Bg2jGAcDAkqqvmRdBVmKhjXIqzFQqjXelV4lopkKsxamKWwxsIVq8QBpoGMFPpTyJP6hu5gEnGzF0kFWWbBBZmKZkFm9sL6C4MNsRUJLJSMLC9UGpPaC+ouyFwCEzWXemB3nuU+54Pn5oL+XPgmTd3GHFjm5n6f81uNM+UPjP/0USsa/ZLRGC4gU6HyFzGVmmAqlP3VAAj1/C+MbWFQSSY9kmCvBUsSsGRSixOHWDN9JdO3ktVRUkO/JMDQ/BbJdtTjJR1SNuVMmKUu6CsRXwcXTXvhEpnOXBhY+BrDK9majP0ugQGxb0JktA5ETve/us99/9VJ/W/Of+zmzALkwDJndnW+ofoKbFh13hu9cOQ7RmOoYvhjSlNBUKESmHSAka6ilcBEVz0yFhbrefJjEn+fhEyyG2yqKywhF5m5K1ndZMpuk4PAdFAhfMlOm+SSm4C4VFKyyhxjEZ+BRdNcuENfWZGRsciyGIIKXQqyNIbggpqLJfpcaMlMiKzKeij2vt054L2/zT99c2sFcmCZW/s731oA2LDqvP3taPxHVn3oQMMfBSNAsb4KENXBCBBYNFsxA4sEFAIWLIdRuCT2rrBor4VMyoN82mbM8fjiK6cGeanmSM02jDlhknhMxZUMsPDUSYUr2wMY7nnJdOizQ0wviWHEC/+sgIVBBa8ZWCS4IMgQc9HAhWab2RCYHX+YtHve0fH89zyaf/jmzgrkwDJ39nW+pQDwyC2Xt7cYW75p+UPHGo0RMNABhuWvSAZKSrGe4u9D0QiJAZPMVITGkrYXq8FdMg5ffKkybEU1yxtywrA2v14IMpkLI4sApISQxAAIJnSRTCVbElM/s36DD2zCjDhXjAMrCUzQJcZ9LvJnBBcW8aewFgaXggAXcouhoA8ADQOC0IPQ6fym17vXx4y9czF/rnwJc2CZK3s6307o7+83P/D/3E9a4fC/G/VhB23FZih1FYy9l8GS1FUvmYrIAAukaM+zVXgaJB6wkb3IMljcpBymp7IYprQiJ8GShh6NT3NTdJDJ7jQJJgwsiCyKsWxPd2EGo/XAqNeQA8RU46RWElPxLxJcFKAwc5EOMWQrDk6hlBcFLrIkhlVFaJkMiz0fLB506lX5x3BurEAOLHNjP+dbCQDrbjn3FW408gOjPtjHugqxFYq+l/H3BDAaU6GelSywyPKXFolPDIWBRZ+5oqQOASb4H13L4MkUsKiGRi3heAq2aIyFgSUFNLreIh/bzMbMtmRiK9ihLxsnKfFYb6Jk3cWWdmPZNInWY13IR3BximLUMVmRHdFASd4HEwKzcg94C99UeN6JD+Yfxtm/AjmwzP59nG8hANx368Vd7eHgNVZj4AgqgaGuIh1gOE9FAEtS/hKTIAVbIRcYh0zKufVJNhizFc0VpjQWUc5igkCTGwlUWGMR0yEFuGTmrOjBlPoejJiZoHkAgQNBTgcb/FHTYagKpukuqaZMrfxG5S8p5hO4ZIV9WQ5D5sLd+ErEdwVrQWCxJbgYCC6WcIk1AHzfhcjr/mahff+PGCuOrOcfytm9AjmwzO79m2+dXIF1N3/5U44/+CWjPmRRv0qATAW1FQYVwVTUfBUClZDAReWBSVAhkKHQSXFQZwEfD+jquM2VJ2IpbMySACLFewIU05TsJTvAiwV8/Sua0VUYWPTrFItpMi5FfzppGEuGi3HEvha5r5fEEFQwnJLBhVmLXg5DcMGLWRBiPkbtI15jr6nROgqFvncUnv/+X+QfzNm9AjmwzO79m28dAKy96bwXOuHwT4z64CITXWDhpASWGvWpELio8heDSzOmwg2R4hpLX4IxyNss2DNP0cFF0hZRAhOlMIPEc2QseEDXJ0I2AxVtVxIjYcYi30MKZFh70dhM9pOgMxeeB5MKrMxEv3A3Pmkt8uJo7jC8TYyFmQuWxAqiOx/DKhsAQcOG0Om6sWoteVs+x2V2fzVzYJnd+3fOb91DN3zNK5rDl5n1wXcbjWEqgZlcApNjhWm0ME+CVOUvnakge+HJkKJ/ha3GKsZFc2IlrIWtxUIzEWCSlL0QWAxZgqL78bbec6L4Dws17A7TwYRBRgJNJK8lc4kRgGTjZspZxpZnyaZUvU6V5XRgyYRWMrggY0mBiwQVZi0IMlgSQ9YSGIK1xOV6XOz9UPEFH/72nP9wzuIFyIFlFu/cfNMAHr3xK0dZ/tA1Vn2wTZTAJglY8ChnEqA0wOTIFtJThLZClmLSVqTVmBhCJLvuxYGdWIs6cCdSRtL8KBUWTVNBICGmwowlCy6stTSbx6J2qG451rQWyVpiAj6930UDF9L2pYWZn0/V6mSGpc5c6P1IYGE7MtuPqRQmRXxiLBlgYTGfhHwT8zsh8G2Ina4/Nuwlr299wXFb88/o7FyBHFhm537Nt0r2rDiNDdea9YEjsBHSlI2QRoT6iiyBkcYih3YRW0FHmG4rFmxF6CxJND4HT4p4r0Qcz2rjBC10p9BSiKEgmEgnlmAtgsWI30nhQ58cmQKZrM7CDCoGiCKIU2Uyna1IZqPe6xMJ+tKVlgEYg7LDuLclo7UoYEFwKYmyGF1KwiXGrAV7W6DFD0rz3t/yvA99J/+gzs4VyIFldu7XfKsAYM0NX36r7Q9eadQHKQsMe1YosiUS3fVCuEdQEcBCTCUl1nN0i9ZlzyyFhXsS75PlVl8o1TbCmkoCKAm4yPs0nYXZDD1jClz0XaozFsGeFEvRdB+dtWBJDAEQ/yMgjOXt7VqRtU59BhhtQJhBrEVakHXW4kpAoWsJMFgSA1ewFnKI2RB6Pb9qFJ71pspzjx7KP6yzbwVyYJl9+zTfIslW7Nr668z64KsNX9iLRQmsBqbOVqStmPK/ZM9K2gXGXfZ4zXqGaIrU2UrWbMXAIPpWsDFSXkstRekrstQkSmSJgE+3m5XDUlZiUe4ilkLaSiLWE9DQe9wea5Glsu1mjHHXPmtCJrEVg/tcJLAYPAyMrMcuAAIKXxBY3BKAXRLpyJEN4BsQILhAWzUs9r2z9YUf+En+gZ19K5ADy+zbp/kWAcDDN/zHW5368HeN+qBnSm1FBEwiY2mAiafOkS/0FQUoHN0iO+spvgXP9LkMhmf7eFue9Uu9IlX+kmK47F6ZCiqkrWA5SbjCBEPRmUtawJ/yBZUxLglwSPYSIQPRymKqK1+41hR7YSFfF/Wz4MKCPkITN+Go95gkISvWYrlgsN6COovHrAWBpSzABRsnibUYNN3ZD1wIvJ5ryy2vO8E44IBG/qGdXSuQA8vs2p/51gDA/T/9VqtnPHqdUR84wmygtjIuAIXcYLIERjZjngaJpTCRWsyNkEJnkdoK96zogZOsf8sDvaZ/K2eXgQ2RqtNe3BYW47SAr8CFwEZjNk1LYXqsiwAMoatoFmMqjWmMRGctyiHGTCYj7GugIliX/EgpN5tsnrRsEJqLaJxEYBHg4gG4BQEmyFw8BJayaJzEuJfIgtg3wK8bEFgdm/zCwqMqB590R/7BnV0rkAPL7Nqf+dYAwEPXf/kI2x+4zqgPtmJ0i4nNkFEVTM1ezPoKur5MjmwBvXclDSrpJkgW0NkJlrisSKDnKV5aCUyBiupf4dIXlpd0HUYDFqmzqC8p6SJEk6SDOCl1EZAoMEmXxZTdmFmKDjp0XxNw0T9J3EiJ20U9Nwm4YGilYC4SWBwXDGQtVA6TpTCvRdymvhaHrMeY9elDCcLCvC+0vvhjX8w/uLNrBXJgmV37c85vDQ7w2mts1Tfs2sB7OL04Ee3RYoylL2Ex5tgWMV9FCPWCtQhQScBE2IrFDJa0WC9O6mV6sDzFV82PzFZklIvQWqTVWHeHsUuMQEnrwM8AiyBHethkNoRS/1kHi0zDZKq3hd1i2wcXekXVpc+xL+KaQEV246PeQqzFKQhwwZIYAgoCCzIXZC3Y1xJaEPkGNHwLArf3d4PhXscsftnxuYg/i769ObDMop2ZbwrAPT/7ygGeP3STWd+20KSpkJgJhoI9dtnXZYc9ToZMLMZq1LCcs8LWYtRTRHc9d9prbEGfKEyhk+rIq6zFSeik1FB0AV/pKxpb4VKZrKuJSlizr2g2Mj9xeSUlsYxwr7QVASQIkuQQ01mOBjiZqS4asLCYnx4OJkR8BwxkLmQ99sBAuzGCCwGLxloiG+LAgEbDgNBqHw+8+ce2v/gDN+af39mzAjmwzJ59mW8JADz40387w6wPnGPWh4QTLBAWY1OmF5PGQk4wn0pgymYsQyap4ZFvqywwKdhrWWBTD/nafJWMtiJAR2uKlD0tHDyZKoVJaqBAZTu4ku6mzzZDakGUWWdYVtRPiflZB1nykSIRnzda2Y+tRGehkpgEF9RbKErfA8NDxlJOsxZwIA5M4Q6LSxAV+r7WeuhpH8s/wLNnBXJgmT37cs5vyUM3fK0trm38qVkbeIVBor1IMBbaiojFF44wzQnGXfacXkwsJWmIVN31mkiv960IR3ATtsL3oVDPQKIYiy7q6xEvyfNMYSt0R6LtJJO/NPaScn9lUo4zLjBRvss6xnS9RQRYNmUuHPvCegsK+bIkZsiASgNBReaHGSnWUgYwUMQ3hc4SOhB4vbeP2vNfu9chJw7M+Q/xLFmAHFhmyY7MNwPgnv85+2VOY9vPjPpgBctgAljQXozaiiyDsRtsO30rCWNhTUU0FgowEYdZpWWrRZduL/oNu78SlpL0sfDjJHvRcsF0bSUNKtmvaJKgzO8ncYBxqQ5ZF79fwWYUkHDpCzeI+3IU6DBjEQwtCyuKtfBwMtRYaIwx6iws4qPOgsxFAAsBDOosBWQtrcIhhtbj2MYBneCjzmJ3DjbcBUd1Hfq+P+af49mxAjmwzI79mG8FANzz4y/0O42Bs4w6hk0isFTBpC57wVZENpgQ7U0Zi8/6CjdFmhw2mbIYM5hobjD5zUnYimYnTrnC9Dh8rVGSQYV0FQlV2iAwgWDiRZTUouiDxiOyYj79Bcfl6yUyBoq0qC+yzjQXGSESzhWWzZfMkvQjhQYsFJxpMKhkHGJUEhNai0HlMFkSw8ZJcEnA9/FitEJQ6Pl4x0tOPz//IM+OFciBZXbsxzm/FXf+9wUVL9h8vVXb9lKKxvcnwaRMMAEsCCok2KveFXaCycBJlV7MbjBkKdxhj2f8+F+6MMSgQn0oWjlM/Kw3OkprMessyi3GgKKznNQs4wRU9D2ssSdxt+4U05lKGmDSQn0WaDJlMNmzk3p+RddkQoA2DCzpaZFai7IfI7AUSGsxkK2QiC/KYXFoCmCJChC48657vHPx8QcccFzeLDkLvs05sMyCnZhvAsBd1/37Ia4/+EuzPtRhBmMAlGIs3WCatpKkF8v+FU2oT6JcNHsx24m1QGD1pZGivAAYBg8ugWVLYtrvJUNJnGT4O8VNkhHGO9yxOtBxmY5LXHJyJAFEuiyW7lvhyZfMWvTGSeEcS6chyxA0ZFeWPnFSWo9pVostbMcSXAwbgaUogUU2TFpFiCMLArQdhw6Ebs8Dvr3Xq7r/6cTHd7jZ+QN2+xXIgWW330X5G9yZFbj7ui+cYdcHzjHqQ2D6qK0IYBH6ShKPL0pgabaCLjCT+1amTIcUB2X9iyJ4RpptiHtYO5ExLcrhJRkMN0Kqv82UwLQBYVNsxirUMit9MLhMBZl0Y6QEFxVHk22M5J81YJnCWhhUtPRj1Fk4nFJ144tBYHo3vuEisEjWIjvxY3AgCJC1mBA6naNBYcFRnYe+/7c7s7/zx+zeK5ADy+69f/J3txMrcPvtlzvuI6uvseuDbxERLsk8e3KEoWBPUS6axZjAJQRTj8hX44Z51opkAWwz1r4tiqXoJS/SSywJDzyGWLMaa2I9MRyls6gak8ydTF5IsJrsv6xXq4nmIjUSUb57oksSVqn0Finmq+wxci7ghYUlOQpADimjRkmO1EdAwduypwWDKUXTJAJLEUzKDivTzzG4EIYmNHwTArMNQq/vg50v/dhlO7HL84fs5iuQA8tuvoPyt7fjFfjz/3x17+Lkxlus+rb9RIQLJhmzaC/1FdJWOCJf5IJhHpjQUXj+SlICE+6wZNZK2gkmOYvUVpSji11hHOXCDY9TwIefDZmNnC6ZhHKJDZalse19QZP7t8dUsuWvtJCfAE4TppIS8/n3cj9wyY5zzWQ5bAqwyPHFHE7J7jDFWpwSxIYLYWSTzhIYZbQdX975sjM+sOM9nj9id1+BHFh29z2Uv78drsAdP/ziqx1/6/+Y9cGy6LbXy2DoCEMXWEMO8UJtRQZOasAiAEabCilZihC8tWO9GunLgn1aW1HCvcoM07WWTPlMucAUksigSv3nzObLfhYiEfztVe8xDTLi17pInwWbrGCPJT+8L5TaSpMcMW0aJoVpokNMDv9Sacea9TjRWbAbn8thJTAQWEyPgCUILPBjD3yv93/X1xa+/qDXvGtihzs9f8BuvQI5sOzWuyd/czuzAn+79vOftmvbvgxSX8FssKQpkoElGehFc1cIVAIJJkkuGGeE0RdDMpa0viIdUYqNJCUvkWas6yyyDKZbijUtRjCTRLFJ5q+kam5K0Zm6Fk+krzDb0h+TsRo362NRugpHwuiMRToYaKYMJzWjiC+mSjYHFtRbRDmMbMeotdCcFuxn8SCMJbBEGKPffW8Qd72q97BTN+3Mfs8fs/uuQA4su+++yd/ZTqxAfxyb//JfZ15p1gZOMBrYv4IxLti/IpoiIRT9K82ywSjVWAucFOUvZi2SEGgxLolzi4X67TnBJEtJlcC0pkgW9bMai+4MU65j/orqX1Wp/TD68TpNYS46qKR1limlMG0wGK6D0FfwbzTWIiMHxChlOWZZ6iwMKqIDX144Up9CKhFcCgJY0HrslCG2ihCBDUFogx/aEDidA1V7/uELX/7BO3di1+cP2Y1XIAeW3Xjn5G9txyuw6r8vqHRMPn6zVdv2IqMxpiZFkhtMxeSjaK/PtedyWKKxiBgXnmmfdNpnD+ss2lPOl2Ii2sCubHNkhq0wo2FfGdezEpFee0UNaFKYo8pgzfWVpATGpS+tBKbAgm3EEjw0pkLAEnOT5NRyGL1XGqcsZ8ugziIdYYatAQvPa0FgQVGfUo8la5HOsAhcCFBnCSwInY5G3et5c9/LTvv5jvd8/ojdeQVyYNmd907+3na4An+89uxnF+qbbzVrg/NRuGd9RXTca2xlSmOkBBU5IZKBhXpZZO8KnqCrL4iWCdZUrNd7WrhBsqnOgoAkXiGZaS/gSrcYJz0umSXQbMeIEYYKLtteWSzDWnRgUc4xPTNME/Mli0H2IrQXrRQmGQuBi2VSGSxVCjMtiHVgMdF+LJslyXosYvQjA8thDvihBYHVDg2365S+V5zxzR3u+PwBu/UK5MCyW++e/M3taAX+dM3nXun5wz83aoNFFu6NCBsjZT4YO8FIwOf+FZ4WGYFJoZM8LZJdYeIMn71bybOcLjsAACAASURBVCFf6iGKrSQCPuWBaR34uojPXfk6IKWARFmKE7YyBWjoTeC9WatxlpUk7z0VVKn+LjumON0QKYIuhYCf3GZQEeU0TmMW4j2CCl5EZhglHONtA5mL0F7wEiNjsZI4fQQWZC+xWZDAYkNgtUHN7fv8gsP+9T92tN/z3+/eK5ADy+69f/J3t4MV+MsPPn+SXdt6hVkfMgxfxuSrMlhdlMDYaszAIsGEhHo1116UwUyZs8VuMAUuirEkzY9Jx73WAKlbjDPTJBXApIAky1aYkqS/mvwosRzcZS9JDv2Y1VN44Vhb4cewbiKCKWkmi9SWBDMRv4+JycnOe01nUW+dHWHyOsVYZFkspkmTAmBiZCyWGF0symEl0ctiFoi1kMZitUDodl3S+8rPfDj/4O/ZK5ADy569/+b8u//L1Z/ut2XwJDVG0hhiwVg4Il8BCzdFymuI5KRICAWgkM4iDrhpJ5hYZsoL03PAMp32ouFRc4bxHBaZNMa6DD+betaUgDK1LJaUzPS/3B5zSZfEknwzTbxvUg6bylCalce4FIbkCfUVXWfhSBdtRothQSyZiyiLucRaDLcA4KCAX4TYQmApkM4SmC0QFXq+333YmScYSY1vzn/G98QFyIFlT9xr+XumFUBH2Ouu/uQ3nfrASTiG2PRxqFdiNWY3GI0hppIYB06yvsLivXSCSQGbWArrK/IbogIndTDRgIRBJSXupyJc2CmmM5IMfBHDERDG/7I/p3d9FlymspamwKJmsehgo2sreD+WwpKufKGviNwx4ZDOiPc0pljrwGemgsCCAEPAgmUyqbMga8FeFlswliB2ITTL2Mvyi/usBW857LD31PKP+Z67Ajmw7Ln7bs6/8xtu+JrXs239j83alqOM+iiYIXbci8FegBqLnL0i5ttj7wr2rWD5K3GFEUtRjZEINMwK0hoLi+2iVyWZv6L3rqiZ9mpCJBfSZHQ+Mxc+OscyGiXVda+BStM4Fx12mgFLVsSXP6v5KrrtWO9ryYRQpnQWBhW8Ro1F8jepsZB4TyK+KHsZuraCZTAsiRFzEbZjVQ7DfhanCJFZkMBSgsCbd+vmaNEb8ybJPfvrnQPLnr3/5vS7X3Vtf0t5YuhGsz70/zAjzEBgCXgMMc9gQbaCQCLAhcYO088IKJpwL8FFeLbE3BUiHHKFFRPRQUUriyXCvT7fnscVa7H6PHsl1fYo+0IybGVKEKW2t5MvrkLCJsO5mukrUoBPzbrX+lW03hXUWXTWQtUpSeVoe9kZZqH9WJbCCFT4YktQkYwFwYVSj7EcViRQAbtE/Swh2o5NBJbeXw86+x99wGHHjc/pD/cevvE5sOzhO3Auv/3/u/bsnsL4xtvM+tBzqIcFy2Bac2SirWQcYcxcuDlS6iuos/CkyARQOLZLNkXq8+xlp70OKuq26qjX2IoCFa6v6bClvyKzJn02y/b2dPNeFhV1n2qa5McKppKMJ+aofS3KRYGK7hpDtiJqhKKXRTjhDAQWKoPpoCJYCrKVWI4wRgEfTGQssgufgKUIETZKojvMKkPg9v5h0pz3umWHv39kLn+29/Rtz4FlT9+Dc/j9//qqc5cW/MduM2sDSw0cRSyBhaPyxYx7TjRm5sKBkyJ8UvWv0O1EuFftIYq1aN32KmwSvz5ipj2dvdO1TC2W9yUDwJKZK6lmSHIQp3WXrB9M38VTv7DbAZaULVkvf+HrZUpgPHNFhU+ycN8kWp+BhSNd5FwWEeuiXUi4Fz8TuNBtR7jDqBwmGiXxmhgLusPQFVZAYOnLgWUP/17nwLKH78C5/PZXXXP2/sWJDbea9YGFClhwuBfNt8c+Fp9GEXMZTPSxJGnGPINFaCyib0McN7nzPulhFGCQAREJJHoHfhKHr8fii79lHiL6QIROIdUK9bskL4z3bFbIz+7xJ2AskvDEqfn1DDJaZIse3ZKKcRG2Y9G7otmUaXO0rDDZy0LAIsGEAYWEe8MkdxgJ+NSFL5xhlBmGwGIzsLRChMBi7Z7Acuyxx1ovfvGLCxMTE069XrcajYbhOE5YqVSiWq1W7+/vr2+n0WjOfU1zYJlzu3z2bPBvrv78QU5t4FajNthNwIKpxmg11oBFzwjDbDARMonXbDVmR5hgLOJAn22OnBo8ybbjpOlRYy1K4BfiffIYBpOk6164ydKs5YkYi5Jh8K3S32WBZSfFewaQlNaiu8CaxelLfSblCkOAwVKY6L4nS7Ve/tKAhRslRSilZCwELiVRCrNbISz0/L5mzT/ymSyF9ff3m/V6vWNoaGg+AKyIomi5aZrLwjDscl2307bNomGYnmGY+K8Rx7EfhuFYGIZDrmtv9H1/nWHAGtOMH6xUejf29/djWa+ZP3z2fBkzW5IDy6zdtbN/w373nU+/yPSHbzVqQ21mwHH5ouNeDPgSbAVZS+IEkwO+aAaLDiqiOZC+EByZzzyiSaMjaQs7Eu9lbEsi/EttItXTL8GGnVapDhr1Bprdq0wGaYBpAix0V1IOE+OGuRky2ySpC/mZWH1mLsoVxjqLBBZZChMuMGQp6VKY6GmRaceor8ikY2QskVWCiICld9VI4Vmv39XifX9/f8uWxx9fHhjGwVEUvdS2refYtr2XbTsV27Zd27bANPEigkdNydgIVGOxhsgMoyiGMAwhisJGEISDURQ+GkXxXQDwawD4Q6VSWd/f3x/M9m9nDiyzfQ/P4u373bdOe4kRVG8xakNlGu4VTKrmSOph4TKYnhOGzZBqzr3o1TCwUZLKYenmSME3uFglmh+TJkhZCtKHfW1vsJfqd+HoSWYyyUAvLpMpJxixkWTnpSdJCtda+t92mAoDigQXAhW9j0VjLCJ8MhPxwj9TD4sU/JvNZKEDrgUxxblI1kIAw6Uw4QwjAR8ZC3ff28IZhgJ+7LZDUOz55cPeojftij6Wj3zkI14URQc0Go3D4zg+3LKsgzzP6/Q8z3RdF2zbVkBCa43AEUcEHgJEQogjvE+ckBDomCZdC+AxxOPCCPwg8H3fXxsEwe/iOP6l67q/PuecczbP1kbQHFhm8YF3tm8aAYs/eQvUh2nAl3CEicmRojkSQygFWxHlL8lWNGChRGOIpP04zVi4cCWE+cxMewYLDWyS5kh2kHHJi5sjk/krDFcJoEjQ0bSXnd9/DDQ7ABd5cFQWYn1kcdYFFsvofBnzksS9JEGUyhkmY/QT8V6yFSnaxyAFfI7TV7Eu0m5MOgvOaKlAVOz+4e9Gn3X8cccdJ9JAZ+DfBz/4wY44Dl7ZqAfHmZb1ikLB6ykWS0bB88AiMBHAH0URhGEAjYYPvt8A3/chDEII8UREHjk5LJRZDO9PZjaWZRFAOY4DeBuBxvf9hu/79wZB8GMA+NGGDRse/tGPfjRj2zsDS7jDp8yBZYdLlD9gd10BBpZYYyw84EswlgaVwki0J4txs877ZGqkYCxCY1Ggwv0mWlKxcoFp8S0pN5gep69SjLVUY120366Ir7GVJ9wBgoOI95sAiyAoOtDozjC2FyeCfLbLXsTmp91jlCnGRwzCTGmlVtEu0hWGZTC2GIMAGWE75iZJmReG5TCMdcFeFrsM4FUg9jq+s/DIfztpJj5zp5xySncQNP4lDOMTXNd9UalUKpTLJXAcV7ANzBuIIgKRarUGtVoNgiAgMDCpZ0cwkBgBJ4ogopIXMhiRSIDAgc+D15Zlg2WZYFoCqHCt8DkQuBhkoiiKG436Y/V647o4jq9YuXLlA7OFweTAMhOf4Pw5d8kKrPrmvx5q++O3mI2hFg6gVPoK6iwUQBkI1qIxFiHg67H5GrhwnAufkSqImcpYlIAvo1uE80tLOSZdXhv6lWIj2hFavob4tf6VTG7r9yZ6fZahEJrItc9ca533gn0w8Ajw0KPxVWNkqiwmQEi4w6ThAA+2mcywtHCvMRcsg6EzDFOOOT4fy2AMLE4LQKEDIq/7K3u/7nNnTucH6FOf+lT7li1bjgnD8EOu67yopdxil1vKdIBHIJAsAiYnqzA5OUHMhPYc/k4CTaNRh0a9DoHfEGBDZTAuHSYgi708BCIIKqYAGMd1wfM88AoFusbXxccgADmOTZvaaPiPhGF4RbVa/fZll122ZTq3/5l4rhxYnolVz19zWlZg1VX9B9oTm9AVNi+xG2PHvSiFJTrL9hkLdeATU0ExX+tjUSyAncEyXFLqKOlkY+6cl8nHWiNk8jhWbBLVRrccp7vss19L/hsBAel/TezGSqzPAg0zlfSI4nQ8vrQhq0FfGVaTARbRJCkGfyV2Yx1QkkiXhLGg1RiDKAukr2AgJbgILJ3Q8LpOW/raz140HR+Q/v5+e/369S/1ff8Tpmm+qqWlpdDa2gqu64BpmKSN1Ot1GB8fh8nJSWIeDDSNeg1qkxNQr01C0KhDFAowQdMDAS8yF0Z4mXzN4wRon0vNiRMJTNMGU7KVQrEEpXIZSsUi2ARuAmDiGMJGo/HHOI7PbW9v/2V/f39jOtbhmXiOHFieiVXPX3NaVuC2K7+4zKk+fptRG1wsgAVzwlhjEX0s5AzTNBYU7inWRV5Etz0zFmmn1QIoUwK+7gJTTZEoUEsxXv5eDelKAQx34IuiVRKDr7MSfYpXhr00Nas2ARVaWa0klnGEKXdYKjssk2RMvwvlgTPdeS96WuR74xHFkrU0BRYugdG1nCRpM6jgNbKWMoDbisASR27HOxa97rP/9XQ/IB/60If6JibGPhrHxvtKxWJ3e6UdCoWi0jmwzDU2OgoTkxOKL2IJbHJiDOqTExA0ahAGPgn0KNYToEiWRyVHcoIlAwx0zYWEfGlwEO5BCbo0r8YFy3bo4roeAUxraxuxGVFCMyEMo5EgCL5tGMYF559//rqnuxbPxN/nwPJMrHr+mtOyArdd8R+Lncbjt0FtYJkOLNTHohhLkhOm+lhoBovQEMghRg2RSee9OPSn5ARxcNAaJMVvE8txMvGRxxRzThg/E+eFsTNMB46EkWw/HwwfI8tQzViLwhhxQ/9/wUh0N5h8RNPGSD6Iciil9nfEVuQLURlMMhUqBWKMPnfeZ1xhPOxLBxYbh36JhGMCFq8VYq9zPHB7jln6ujN+9VQ/INjEWCqVXhWG4Rccx35Je3vFbG1tIR0F3y+WtEZGRmBsbJxKWaib1GtVmBwbgerEGJW64hDHKITgGQG0WQ1osXxos3xosX3wjBAcCuJExmKAHxswGdowGVkwEjgwErgwEdpQjy0qOJKoLy94mwaj4XrYLpgIMo5L763c0gJt7Qh+AmAwlM33/d8HQXDmypUrf/NU1+OZ+rscWJ6plc9f92mvwA3fPrunVH/sNqM69Jwk0oVDKHkssa6xoNWYBXy9QVJGu0g77VT1g8Eg0U8YaMQMe45x0ea1sNif6oFJl8PS0JUZEEn9EZklYmxJ3Z08KFUm04V7mmGciXLJMhY95kVziInnzJbOZD+ODiyYbkzgggJ9uhRGjZGUEyatxggqGrDQmGK3DSKvc4Nvdr5i2TGffOipfDjQ7VWrTZ7q++FppWKxq6OzE0olFOdtZAEwOjoCQ0NDpKFgKazRqMHY8CABSuQ3wDMa0GnXYJE3AQu8Seh2atBq+VAwI7AMFPA12NeOnLiUuEpBbEA1tGA0cGBTowDraiW6DAcuBCDEe7pISzIBseWB6Xhg2w44rgetbW3Q1l4BtDvjY4MwXBtF0b9XKpXv7UmlsRxYnsonOP+b3WIFbrrqE2VvbPwGqI/8M867p877EAd9IajIUpge6SKTjUWsiwQWFZvPzCUbly9G8abnsSR5YEnopC7Sp+3GiSifYS3iF3Itm30Vt/f1zPSxEGhoKJRygyXsRBVvtlsGYxDR+1mS+xK2It+3BBZyS3HDKIn0gr3wBMkkykUHFqGzEKg4ZTC8dggLXXdMFvuOeNarPzzwZD9gp5xyyv61Wu3foih8c1tbu9XZ2QlF1DBsC6rVKmzbtg3GxyeojBf4PgHKxNgIfWZ67EnYpzgG+5VGoMuuQ9FCxiJ2Da+qvqvU7SblSX2PhTEQyCC4PDDRCqurLTAWSuHeTJosadyAXQDLxt4ZB7xiESodndDa0gqmZWE5biwIwq+YpnnBBRdcUH2ya/NMPH6XAcvoqo93Q2NwX69YGN9ir1i/10tOH5ot1rpnYsflrwlw+eW3Oyuiq75nVLcdZ/ijElhqQrwPmbHIEEqKyn+CSJdsCKU65Ivyk2iMTACDAaV58GQ2J0yWjWSBLSmb6cCSNGM+mX3LdX/1NxqoqHJY01ksaSEfXWECnNJR+ewYY22GZ7Eo44ES7kX5S+gsaDeWM+95PDEN+cLIfDGPBQ+kokmyDAYK9147BF7Hzyarzzn2gOOO22nRGuNXNm7c+NKJsbGvGpZ5cFdnF1Q6KsRUkBkgQ9m6dRtZiPHf+OgIjA4NgOWPwRJ3BJ5bHoTFxXEom0FiyJNHRZaS1F7S7t/ePkr5JrRTBj8yYHPDg3+MtcPd4xUYDj06YbGQvcgSmXDMCUEf2UtLaxsg60L2EkVxLQiCy6IoOnvlypVbn8xn5Jl47C4BltoNb1xmTWxcaUWjLwO3WIsKPWuiwvzfNZwFN0x2LPxD7wGn5rMXnom9Pwtec9UlH14JjaEPAw36ErH5KcZC4n0y6Et13au59/qgL3aI6RoLMhgtKywzQTJlOU7lgiUzWJKueR4S1qzYlnEaM5NpKtqLHTcFVChWhHcq6yHaNREd/f6MjpIJoEy0GVkKy0Y+s82aGIoohXH/Smomi4midQIsaDdGYAG3BKZbAsNFfaUCgdf51X2OPusTO/uxRFBZs+bhtzcawTmu6y7o7uqGjs4OKJfL1BG/afMmGBwcJBNCvVaDkaFtEI4PwhJ3EA5u3QZLCuPgGlKUTxzU9PLMSvQDpO4ET1io2BO6Sqb2gEQZKpXJaiSu5JaGB3eOdsDfxjqIwVhoT5YMhgAZ2YtbIO0FHWRdXd1QLJVwO6IgCP7LcZzTzzvvvN3akjzjwFK77ZRl5vo/XG6MrX2ViT52yeKNUitA+4IxaN3796G34BtDtRfc1PeadwmLRv4vX4GdXIFbLz3tk2Zt4D+hLsoaohSWZizYw8Lgose5YDlMuMR0cElKYXqjJJfC1JRIJeZz1IsOGvoYYk1XUTNa+D6Nscijln7spjh9eogQivnLmtZSkjBKXW0RyJMBF/kz/j3PYkmSjzX3l6a3EJOhi4IyPfJZTkOTwELgksTlC3BBbYXHEmP4JF6EKwyFe8MrgymAJQ7cjvftc/Tnv7Uzuz6OY+Okk048vlatX+AVCt29vfMAy18o1DcaDVi3bj2Mjo6SNZhYyuBW6Im3wj+1bYIVxRHSTXCrprCSjBkvBSaKsSTURe1JLbBaP6jy8Q7xHO3NvEvQaPZYrQS/HeqGBybaIDQssGUTJvbC4Mhmy8GLS46xjs4uaG9vpw9Do9H4we4OLjMKLEOr+iveptu+a2y66/WGb0JktEDoo9sTM9hqYNkNsCutYHUvnQzb9vmF7y48u+Wwc/+2Mx+s6X7M7bdf7rwQ1nZDdZsDXks8Zi6obt7y7LEVRx6JUdj5v910BW657LQ3GdWhHxqNEdv0xWhiASzoDJOR+TyTRcbmo+NHNUiqscQs5nN0Pn6F5VArcvcIEODSV1Ie46ZIfIBeAksEfY6EkSiRitBP97LwIicgos5+m4UZ6wd7rQajgCfVFClBRj1OE+Qz+WBpsNGF+8ypvGQspKnwBUFEivjEXpCpSGBBqy01R3KDJJbBPLy0QeR2DIeFjiOWve7Mv+zoo4YZXxMTo++sVutf9jyvp6+vD7q7u6FSqVA/ypo1j1KjI/aojAwNQjS6GQ4qboBD27ZAu9WYopvo4KK/trIQ067XDOKMK1mWk5o4mt4KWn3JXMi9LO+ohibcOVqB/xvqgeHAA5tcY8I9FqOw76JO5ILjedDR0UXgGWGcst/4dkdH52n9/f27ZbVnRoFl4OrDP2ZvvuM8mKjZYLVDHNuA6Qd4FoGREUZcB8uYxJEM4PQuhLhj34fqxSX9d3jHXXvYYYftkgTQeFW/XXcmDzMnHnu3FQwdbJqNIthuFBmlodgpPR5C+S+1eN4NbVuec4cxg/lFO/oy5b9vvgI3Xf6JQ6za4I1QG6ogsBhy5j3lhXFWmMZYEFCExZiHfAkhX4wqFqUhOctKljjwgCIEfAITOsAkvSviPtk8qcW+8GNTc1hSJbVsOUxjL2pTt//1VM15OrjQwYt5iwASkWScuY8aQbEEtL2yGOsteIaNMS78OO10no/GBC5yPTjNWM1lEUyF4vRlKUyBilMUZTCvhYT7yO34R+wsPHzpUadueqLP+rXXXmvdfOMNZ0xWa5/zCoVyX998mDevlw64Y2Oj8Mgjq2FiYhLq9RoMbNkEnY318PK29bCiOIrhMgmoZEGgyVLTpjUBFX3T8dcULSaXptle1bieLF8ie2GgwTBLgMeqJbhp2zxYXWslx5rF4EJAjLqLSx387ZUO6OzqwlJfPYyir1QqlbN3R7fYjAHLfd89s6u89bob7IFHX2wYLWBaZUo/5bqt6F7F/KY6mEYNbDcEp7MbjJ79hmuFfc68tf7ab85kEB3u7DWrvlOYB3d8zBlf/SljbG2HCRNguCYAxixQZ3AZwGyFIO7YGFjzzyy84vyrDYNiXvN/u8kK3HbFZxfH1a3/G08O7COABcthPOhLZIWlmyQFW0nARQMW2ShJBwl5Zs8HF+UK4xiTKXoKz2ORxRFN6GfFRgnfWpeMKrHtBJjoS55IKUqiT3pMZIx70gyZ1VZEr0q6WVKfxcJAIuNeiLlp/ihV3ZP9K5KtEENJDftiYJGNkSjcO4KxIKiYyFgKKNxXILQ7fjy418K3H3zw+zFPpek/LH+d/J53vbNa9y/0CoXO+fPnA156e3tgeHgEHnzwIeqin5gYh9FtG2E5rIVXtD9OtmFVkspgI78QayrqZ9pZQl9Lmh9l5U8DkQR8NF1OtyWr3qNkk5g0klWCAAbzxwCGfRtu3jYP7hzrJEcdgwuYoucHRX3b8aDSIcAlDKOJKIo+eeGFF166uxmhZgxY/nbFu57vPf6bm63hx7pNowC23Qa2hd5sXGBRt43jAAC/+NAAy/TBdmOw2toBuvcb9ltXfKjnX77zg5k8fo3c9skTvMmHLzWHHyib9W1gWQGAK2ZL0BkWgovXBmB1QCPs3li3Fh/bdsS5v5vJ95Q/95NbgesvP6tUaGz5aVwdeDXOvZ+acCzFe+UKw5MZjs5HliKYi4h2EZZjnsfCoqzkKjIiS88CY7eYnCypMRLVQDmFpWTOafU+lymbnv56poV58eC0gC/PyFUJjB/BneK6kM+lMV1byQBKqoeF4Fa5o2OFuAgmUrgnxiJ6WVAnEH0rCbjoZTAs8ZiyDEbCvdv5yeXHfP7c7YMKGCedePzxNT+4wHG87gULFsDee+8F8+f3wejoGNx7770wMjIKY6MjUBt8HA6y18DL2jdCwQzp4K3/YxBpdvBTJU9sgpTFTy0ajUBGbXpGV5laUsMXxgc1cWDIuxjwUENDgJkMTPjtYDesGpwHoWETuFDMDLnpEuZS6eiCjo4O7HN5PAzDk1auXHnzk/vmzOyjZwxY/vr1tx5qbfn7TcbQmjYzDMAyy2DbrWBjbIHJZQdfgAs0wAAfLCsEyzXBaumAqGv/1UH389+18A0XzsiBfM2qCyqdE//4mTt6z8vM8bVgNkbAsiIwXKT1ctHxS+G1AJS6IHIWwAQsvPrBng++9+CDD97uWdXM7q782ZutwC0Xn/q1uDr4EXaGGUG6SZJsxuQM0xok9bksXArTo13wJJ0+B9oBhs5UWUuRDEUJ8lJn0KzJDC7NGYs8UPPBS33oxP1NDkWZU95MbpgGJqL8lYCKACQ6P96OoJ8EUWa79PXgkuTUnU/ZRf8Kz19hq7FokhT6CpXB5Jx7E4V7Eu0LgrFgGaxA+spYUOg+ZsWRn8RhWE3/nXTiO4+r1v2LLdvp6eubB0sWL4FFi/cmTeXuu/9B7q+R4WGoD6yDV5YegOeWB1KlrynAoslFqd+xlkLAIvkkg0kTUMmClC72I6BkD7D8sypO6gAjd1sjNOD3Q11w60AfNGLMEhPgEuFIZ6dAZTHXK0BnZxd16/t+cKdlWW87//zzH9xdjhAzBix//sb7nmdsuuOWeOiRbqM+DkaEdcNWcJHSmejfxrNDZCzoL0fW4oNhBGBaBljYddrWC3Hv828xe198/PwjPzPtvu1NN3z20MLEvTc6I/e2W5MbgeZ5YOR1sSjOuoI6QBQAOA5AsQLQtjdMmovXDhr7Hb73Mf/xlDqDd5edPtvex00Xf/REqA1+B+ojBg37orks24t1YeEee6G5SVJjLbLLnHUW/QsizlRZa0maJEnYTbnEVK1IG0vM9zGgJIV5LrqI/SLvTyGLeETqnwSLVCGMKY3MsUpAgrWXbPkrzVAIqvQSmXKDpfs46XBJm8Pd9kmnPduMibFo+gqBCpbACFiQrSCwtIJRaIfQ67grKux1xPLXfLCphfaDJ5/4wtHJ+g/i2FjR29sLS5YugWX77EOKyd/+dhds2bIVhgYHoLrtMXhV6QF4Xsu2qf2ivNzapqQBRaz9dtmIDi5Sc9MZSnO2kjXQJWU1fm0W9MW1cI0hwwojA/403Am/3LoA6jFG8CO4WBBSp74AF88rQFdPL/XsNBr+97u6uj6wu4j5MwYsv7n8o4vcgTv/NxxcvSyeHALwcfASDrspg4suBysGy8CyBLIVwVgMIxSGEqwlFkpgdi4Jo97nf3rR279z3nQfDB/7yUffUxr7xxXu2IOmXdsGZlAH03LAKrZSCmns1yH2JzGoAcAtgNHeB7Xi8saQse+xC9988c+m+/3kz/fUV+DWb3z6ReH45hvj2lAnxeezgN+k+15nLYn1mEMoseNanNUn0KDFeKjSCJ/LyoBBQcXjFAAAIABJREFUxVLSZTLlHGvybElvS6Y0lmEuxDUIMNLnunoJLGEo/Fi9JCbYingOlgdZT5kKLEoD5RiXpqfcfJTV+ldkGYxysKgMhiUw0b9CF8cDZiysr5iFVqGvuB3f2uf1Z53STL/88MknLB0ab1wTAhza0dEJS5cugX1XrIBSuQR///vdZCseGBiA6pZH4bDi/QQq6qDNRC3z0Zpy0EuVtDB2RUK85vriPlC9FEZQpANWpuSlQIrmsQi2q15bnivozIXBRRicYgKXXw90w83b5gs7MpboEVxMtCF7BC7Y59Lb14fx/PU4js+48MILVz71b9L0/eWMAcsNN3zN67j35mujwYdfH4xthag2AXGAPQMu2FYBXNsCxwzBNn2wDAEsphERYzFsCyzXA6dcAaP3gAeh9/lH7f2Grzw8fZsNsPaH7/+UN3z3V7yJR8BuDIGFVlTTA8ttodeOQ5+AJY6qAGYMUKpAo3V5PFR6wQf2fvOl35jO95I/19NbgZ9//8sdztY1v4yrA4dAQ6QcGyGWw+SwLz3lGFObyJHI19loF+5pScTYlO1UsopUSUx15UsxOymiSJuqBlOydCbPj+WGZ8FF3C0OOhpbyU4kZmbCjY+qAVJ4WxM2g0cqfC69HyUt4It+FU2D0bJ71d5Rb1NspyiDpePywUAwQbaCOosDYItEX8zDMqXNWJTBymBiGczr8MNC9ztXHPXpa7Ofgo985Pi24cHwokYQvbulpQWWLFkC++27L/T09MADDz4ADz30CGzduoWYysvde+B5ZQEqGnFL/Sz1eIXRqYO8qu7JCToZcCEZiTM3m5jjVJOk/nf0eDEgLMtosi2V5N9TTjGxDZiq7IcAt26dB7cNzpPzXbD8aEOIeovtge06UG5pg57eecg2V5um9Zbzzz//zqf3jXr6fz1jwIJv7bcrj/8ADK2+xB/eYAaToxDWqxD6EUSxA47lQAElDCsAx/LBNlGHiUUpDMeDOjbYXhHMyl4APQf9x+Ljr/zCdDofVn//5M/Yw//4UnFyNTgELMiWSmDaZUodpbO8EMthyFqqAF4B/NZlMNr+wo/vddyV5z/9pc+fYTpX4OavfWhlVB2gDnwshSGwJHNZROd90iTZZESx3s9CacfpzLBUIUuBQ8JY0n0t2WTjqT9z2YWaIBUZSU5/E6Fegky2EqZ+TrrtdW0l6UURYJG1IQtm0hxMVDlMvjV6KR1UCEgRWMTcEZo5khLuEUw0xoJJvgwsKNq7CCpoM25DtvKg0Trv8GWHn/aY/nnArvrHHnno9Il648uO6zl777037L/fvrBo8SLYsGED3Hvv/bBh4waoblkL/+zcDQeVt045MCtpSXtinffRbblj+cAvWIWwl/PEZfwd3cZNbdKhL4afpZeIpkYSGCWgwmBC7ako1vPLkxaT6DF6SQwTBCZ8E36ycSHcMdYFNpXETIhMB2K7SPH7GP+C2WJ48X3/R8Vi8b3nnHPO2HR+v57sc80osPzuilMXR0OP/TIYeuxZjbFBaFTHoV6tQbWGjjALyq4BrW4ERScE1w4BdXPbNsFExuLY1HVqlYi1bDIrS05Z/JaV1z/ZDdze4++56v0fKI3+4+vFiUcMpz4AZhgCGK0QG2WKtSbBzMADUhUMmACwAfzWJTDWeciZe7/t6q9M1/vIn2d6VuCmSz721nhy4Htxbdg2SGdJBPxso6SeGabcYHp8vpZyrHOJ5HY6+ysR5/UYl+S2OOgksTCpoxkDC3fZK5KSfDX1A2Sq7MVLJ1GIf8e9K7rwroBG78aXwMKd+OkkY+7hkGQnxVbSNuMkvsUiNxiCCn6HDFuWwUi0F9oAucHcMlgFEeMSOh3fXv7GfiyDpWa+v/fE4181Xm38wDDNnnnz5sGKFSuIrZBY/49/iM76zWvhpcYd8LzSFmFNkFiZOK3SZcwpn7QUK+Fy1VRmQjPMJIamNZipgEK/VwGTck8bMucgpkKr+HQRuxRvQABXTGYDvCagkpoLlsXwMli34XuPL4Y1tVZwsKpjmhCaaN1GvcUB1ytCd28v6i51nJS5cuXKb0/PN+upPcuMAgu+pd9cevLHw4FHz6mPbDar4yMwMT4Bw2N1qNUDKFgAXcUYKoUYSm4MngvgOSaBC7EW2wGzUAanshBaKy1rw8qKD/a+/tJfPrVNTf/V3d879eji8L0/dkcfcO3qVpxrBKbpgW3hTvLoTADPciGqQxxNQGxG4LfsDWOdh56x6Phrpl3zmY5tmsvPcfNln1sRVx+/NZocXgT+uGQtYpKkyA6TrAWzw3hMcZRpllSsRTQQ0pdDZjypfgV1ZjpVZ0kAQ0s3TtmNtVNkrZel2eFPnb/yaa1eBksJ90lTZAIsovSlN0cmt7Phk83KX3yfJiCot66BiorKF4BCzIVywcQFNUsR4SIZCwILifbIWLApslINvK7j9zvmzP/WP7sfOfnkvQbGR6/1w/glGGOybNkyePaz9qe04vsfwBLYQ7B5w3p4rv83eHnLWjrbR1BJmg41U9wTfClS/Sks3OsjZhhQtgMsuh2ddzNnfukMiOaTxgZEeFGOPwEumoObfoMAZhkR2AQuuF2igRLPAR4aL8H3Hl8Co5FH4IKNqYHFeosDpXIr9M6bh096FwC88cILL3z0mTomzDiw3HRVf6838ODVjeENR0wMD8DI6BhsG5mE0XEsVwTQUYihrxxDpRhD2QMouiY4jkVx1wgsgLTZMKCrVANnwQH3RZ0HHN9x5MqnXUO8/Zoz9y8M/PVWb+SBhcVwBLx4EizMYzJbwTCLYGCtmM6DsBw2DoZVA79lAdR6//ljC95+9deeqR2Wv27zFbj22mvd9k3/+/14cvAtsV4O42gX1lk0YBGTJbl/hQd9ia8+3p/uYxGv24y1JDliSby+shqrshmfnXLtRWay4++1skj6HFjbVg1YEvuw7N5mNUWyES57MUtJHi9O6VMWYqWlZKJb+KX1I4QSGZIIFwEoGEPC4CJOCAW4OFKwFzNHBFsRbjACFq/jr5E373Urjvyocn3iOOE1Dz/45cl64xPoelq0CEtg+8HChQth3bp1cO9999P1ovG/wREtD4ILok+F3VQqLqXJx0S3QNC+lNtGOohW4uISmGIqWWDRSl8pBiOZipoeqUzepgAWPF2RzJTFfFESFW+ES5D4kwAX8VnEclgYoVMM4P+29cD1WxbQmqOYHxoORMhacCKlV6ByWHulgi6xL1x88cVffKaOFzMOLLhht33jo/8UDW/83uTQpqVDQyOweXActg1PQKNehZIVwoKWCOa3xNBeBCh7JhRcZC02GA4OyCmAWx+C7pY6eJVOgJ4D/xT1Ped9nYdfcPfTWbTrr7+8tGjdzT9prT3ymuLko2DVRsAADwyzDQyzIICFap8YboZW5EkIy11Q7XrRFxec+LMvPJ3Xzv92Zlbg5otPOzmqbr08ro2YBjr6SMRvAMW76MAie1qmCPjqfFIAi6h7S+4g+1r00lji+sq4wxiCdAuyBknJaaoEGTri8fCPTAlMLpUSpNXPUprXmAk7xVgIzmoraSuxpGNcGqNAiYyQk0JSPvIikMgYG5zBQrZiobGoMpgCFYcARdiMPcFWsAxWbCM3WFzs+PdlR3/hLP3T8N53n3DM+GTtKjDMCor0y/ZZCvvtvx/UqjW459574ZFH1oA3cC8cWbwLOq0aHWyzoKJvRVarSjEEBSaJDsJgoqYtE6ggk2DNRYxmVoyERX8yyIlBXglo0IxSja1IzYXWTcYDKau6WAWcahlJioLDxWx0yhK4CEaGest/Pb433DXeIUpihgmBKdYX05C9YomEfMex1wCYx1xwwQX3zMy37YmfdZcAC4HLpaeeUBvccPHwwNa2jVtHYNPgOIzh4J2wDt2FCBa3R9BbjqGtaEDRs2jqW2wVwZ9sQMUahfZSBF7RBKu1C6D3wP+rdxx00rwjz33k6Sza3d9615eKQ3//jDv6CFjYxwLYjNQGhlUE08CBPPhBwLPaCTCNcYhKLVDtOeSq3574i5OOy9SEn877yP92elbg1m+cuW8wvvmmuDq0hMthQPEucjYLlsSIsfhgcCAlOcT0hGMGk8QdpqI9FGORYKPso9nBXhIwVA1d6i26WtzEVsx8SC+DNTtIpoFDK4VlQEYX8FO3FYCoNERZ81PmV9W2mbIzyaMtZaMhSyEwwZQKCSqoTcoyGLMVAhapr1hUBmsBs0jZYBujQueR+x71SRU6e9opp8zfMjr8YyyBYdmrp6cbVqxYDnst3AvWPPoosZWxDQ/Dq80/wzJ3GAJZ/hL2XK0UJjFTu0rYph63Im8Lx5dwg2X1FPGzKFHpYj7bjpX2kmIr4pSDEulQVyFGKuofPD3StMTJiLgIBKdzCyp9CXCJQ5EM4RBzQV1aOMUemyjBd9YvhaFAlMQiw4KIXGIYVlmAcmsbRe0DROe2t3d8ur+/f5fHUO0yYFm1qt+u3vX4x6vDW84aHh4ubh6ahK2DYzAwOAQe1GFJewR7t8XQWQJoKZjguAWIGjEUowloL/hQcENw0b3o2WC19UDU+5ybJiuHnLzXkf3rn+ph6fbLT/xocfjuiwpjq8HGznuwwLRawDDLYJounYGIj0cNTGMUDM+CRvfzfj+25Ogjlx3+6ZGn+rr5383MCvTHsXno1z50SVwd/AA0RsHwqwDoDuPsMAIUmR+GwIJOQMqr4z4WvpaHARnWyDDBJ/B6nD6zlmR4l3h0Uh6TBw06bDWzAiS0IFsGI4Ah2zCXSjSWwoK9ZjEmN5EWRCl+TsAj7RTjw66uscj9or1NccxL+lbwTFsHFS6BNWUrUltBYLHYDVbEpkhiK99d1/KKkzlsFl1gD99/7+cbYXSWadlGuVyi8td+++0LYRDCPffcC+vWroaDan+GQwqPKU2FxG064EqztCwZZpmKwvSMe4vZBZnbSN94YnDhz4KyHzNTIbaSLBXuawQVcZEsRo4kRlBBgBE2ZIFu6QMxgguylAjCQDgYGVyoeTKMyYJ8w9YFqis/NNAggfm52JVfhO7uHtSK19q2ffR55533j5n5xm3/WXcZsOBbeGzVuQfG2+77URk27G84JozVPbhvzTj86c71sG3TZlhaiWB+K0BrwQYXTChDHVrdBpTcgFxjNjXzGuB4DphtfQgu3zL7XvmJjsNOH34qC/fHy04+0h2+98fFsQcLwnIcg4mWY6tFAAuekRnYyNkgxmK5dQg6lg/V5r/0qL3edPkfnspr5n8zsytw0yWnHxNNbvsh1EeK2CwJAQNL0teiQikla8GChSh9iWvp25GWYy6JaUK+KFpoDtyEoTTXWxJIIgCiOruEJ1UCywKMWCe9J4PdYcJRlAYZaSqWbiOZDUad3Pw4BpBmgKKJ9VqzoBCkky57ZCoELJKpIFsRgJKI9oKxCG3FdFzqXTFdIdpbHOHitI9FXtdx+7/hzBv503Dyie944XjN/2kUGwtd16G04hXLl0NPbw+sWbMWHnjwQagM3AWvLfwdsEDOmgOL9gwsWY2lKaDIpcbfcYmLgEWCi85adLbCVmOlwSBZI1sxWoA1RiN1tSA2IaAMMAMEmOCJK8+8Z60tfbqRUKuEvQQ+ngQF4JpCxcdtHKnb8K11S+HRWgs4NBpasBZsnET7cancAl3dPajbfOXCCy/6zHS2auzMN3iXAcuGVf95cFtjzSXett++yK6tFybvchdA2yLYOlGBn9z2KDz00FpY1BpBl2tCxQmh3QugxQ2UHRkzxrD3ykbnmOeCUdkrjHpecJFffuXnFxzzfmw4eVL/brn8o4tKg/fcWhh5YIWDIZTYfW9gOQzBpUAOMcdCkSwC26yCbY1D3NoB9d4Xf67vnT/90pN6sfzBu2QFbryivzMaWfczoz78/wSwYNoxgosEGHKJyVIYA4uyGjOosIAvDrgCcGRfi6wWpYaAsQqsmArWVpipJAcQ5RprxlyUOC/ZiTz+KzCZAjKyoU4yFAabJBpEgErSJsnMJQEWsQ3S9sZAKbeFPQeiVCOOmgJYxIUGnilQwQMmu8EccoMJUJFuMAQVFO2p074dGnb7T4O2/Y4/SA72O/3004tbNm+43A+iE/DgixEley1cAMuWL4NatQ7/wIDJ9Q/AEfAHWGCPUtMgAgmCC53BZxnLFLdVQlOUu08xE8E0uKSVMJak/JUFHG7fEQGRgo2kgEUMYgAEFsFWDNFCYVmKYTCAKDasHYn5JmtmyF4CX7gaHXRlUxpyDH8a6oQfblhEoILvg+zHMu4FS2IILI7jPuT7/msvvfTS1bvkCyhfZJcAy5pfXrCkDR69xtv2x5e4g/eAiecctSrEGONSbgezcx8YMRbAtbethjUProYlbQb0lg3oKAC0eSGU3BA8CxlLRE2UorHXAtPzIO7at+7MP2Bl59LlXzKe3/+kmAuWTl7yn2++0B15+CPW+OOkszixD57lgueWoeAWwcNGTez1MupgwggYngH1noN+W+075vWLjz5zaFfurPy1dm4Fbvz6aafC+NavQWPURHChvhZVEhP2YyqB4cA5ApVkRC8zFxHrIi8s5Muzf/rSkJivsRbdLyZFe/FuxVcsXSpLGAw/JindSMjKlHREiStxgfFtgkKZMUX1eclSuCTGByeN40iuJPsl6L2JwEXxPjULLHeNK7GZgUVoKzqwKHsx2owRUBhU3AKgtmJhknGhDUKnfTzwOt5x4Bs/p3rSTnzn245q+NEPIjBaUVvtqHTA0n2WQnd3F4n1jzz0IOw/8Sc4xF1NgIIBHjpjQWBhjYU2gqUircSUEtxVycqYUvrKaioENE2YjMjukp31rL/In/EtYDhQGFEancggtG2wsEePuiblXk9FyTQ7Ist+FlRLwojAxYpDsI2AtnfCt+C765fAfePtGdbiUkkM7cdd3d34sfj4RRdddMHOfXum51EzDiw4mXH+5tUXFMYeONXZ+Huwaj5EcQtEQRWiaBwAY62LFcwFg3W1Hrj0R7dDIRiHpe0A81sM6CzG0OZhE2UErgQXPruILRsCrwPmLeoOvHlLfjbpHvDp9iPOfVIBkT+56KMHFrbdfX1x/OElLeEAtJg1KLsOuG4L2Egt0ZfP7rBojGzHQcc+E/V5Lztu/luuuGF6dkP+LNO5Aqu+8+kljeGtmB22n4GmDB8bJhlcBLBQwChepN2Yu9BpamSqn0V24WslMtXboo4FrI4kR4xkzspUhSbZ1qSElhwPhTtMFa40gKF3xo1zqWsx9pZH39JjVETI1BIYMxWhLwjHk37gFaGaPHVY5J8JF5Mpy17yPupVSdxgom+Fy2AelWXQYkyiPbEVBJaOn0dd899+wGGn0uTDk056fev4qH2tYTmvxbPuQqEImF68zz77QLVaJcEeNt4NrzH/DCVoEFsJEFxk4yCxFU241z9HXAYTJS/Z+Ki7uDTWQjFcGaFeaS5anAtN1MAQXUwIkfcrFzYBsThpILYSiZ4fZCqWg4yF3YPp6H0F6Ml5SPrrIPd1EIQQ+j44GNZLJ0MAdw5X4OrHF0OI+rCBTZMiQZoGg3kF6O7uxQFhvzdNcogNTuf37Imea8aBZc3P+g916+uutwfu6ra3PAhR0EqRLnGM/SGjEEEDAqcIRrkXjK7lcPlN6+Cu+9bC0rYIllViWCDBpdWLRUnMCsE0BcGvxS45uBZ1VqHY1Q5x54o/1juef2br4Rf/amcXECfSle+96tsd/up3dRuboAxj4KLNz8ZyGA4nw3gX/EYH1ChpGOMQl9vB73nRlXfv/an37apJlzu7PfnjxArctPJD/XFt+CyjPiKSqwlYqmBQarUvLwguzFakviLtt4mgL4BFgI0u6suzTnmKnOjd+i0dOJL79b/k2wxNgrkksfnK7SQZCzfMCSDhg6q4LUpCsn9eHoxY0E9Kd4KpCEARJ8/Ua8cagQpMxAMtM5R0GQzZikmNkPh7boZkbUWUwQhUZEMkaitoMY69yljD6Tr+wDd+WrGVdx3/trfW/fBKw7QKeABua2uFxYsXkfi8evVqeGz1Q3BI9Tewr7UZGiEIYEHGQgnAU8tg/PlXoIJggSuK26e5vgQYJNqIKIEl5S8CmilMBQEFZDp7pvzFuWAGW4xlGcw0qHUCKywWlRC3AyopAV/W8uTGcDkU93nghxAHDXANPCmKoRpa8O3HlsL9E+1gmwCRYVPUCwKL7XpQbmmFjo7OyTCK3rZy5fQll+zoODPjwPLwdR8/xx59+Axj810AQ1shitshBhuMuAFxLIAlxElyxQ7wupfAT/9ehx//6n5ocwJY0hbCikoM81uAmAuBix1SWKWPmG21wbwWE1rcKjh2DayWEkD3vo+FXQeeUXzNldft7LTHG//z7ad1Basv6I7XQ0s0QOUw4Q5rofcqYpXwIFQDgHFArGl0PnvDZN8r3rDoDRfcvqNFzn+/61fgxktOX240Rn4JteHllj8Kpj+muvEhFIxF7FMJLDTRVAygU8O++GcEFOkQI82FAQYPWBnNRTjCmMpIYJF19iyIqFWRTXNcweEcKS5/cVSJAg8JKvqBNaA03DTQqBKZhCrBvPngiUYVASribF2cgSdupwRMhI4gSl9kk5XNkOK2BBZkKrLTHqOY0GZMTjCvDHahFQwcPVHqvMZuXfzepYe9B79IcMopp7SPDQ9dB5b1alw313Whu6sL9lm2D9RrdbjvgQegvPkOOMy4kxx8ClikvsLbzxEuWbbCLCwtxmuuLw1YEFRoLXS9Ra6HxY+jcR9ivfAgnhXsmRXpZTBmKziHKgmjxPVky3rSqEnvP3tE5g8Fn1hgMGUDS2INsDEuBAD+NNgJP9iwGPcslVxFN36BRhmjuxajXkzTvKKzs+v9u8p6PKPA8tANX2sLB+7+BQw88NJo6/0QjQ5BFBUAjIKoa8M4xBYGHpfJ217sWgh/3ODBt298AGrVCQKX5ZUQ9q1EsKAFoKMYQ8mJwDBjqEMLzG8tQUcpUAnJllUDs+CA0b18W9Bx0Fe2tr36Ev4QP9Gh7aYLTz68y3/kf3qjR0stwSZwUNy12iE2ShBHFgllYtplHSCeBNNqQNTSC9XuF5/f987//sSudlzs+sP0nvmKN638cD/UBs+y6kOA4ILlMHSJpYElJFunAJNEa6ESmerAj8CIhIgvtBcp8rPuzTiSIIUGLzpTyZbFxB8gkNA1n6HKTnzV+Mdn5nyWjmKudsbOpSG8DrFLWy8PyboaMRQ6Y0edEg+MMZV08ADJB0ou8wiHFOoBws3Eoj1ZZEmAFuUvKoNp8S0UwSTDJi3SVrAMhn0ryFY6NlvlvjcvP/J0NbjvHW99y7FhbFxl2TiqFYRov9dC6JvXB4+uXQsb1zwA/1T9NcyHQagHkAIWKoVle1c0PE+VvyRrScpdAhQIMFQ5UK4DD5CVpa4EVBJAojVDnZfLa5wPRrtX2IwDLINhdzwyFSncq5KZBBDdSDDVcpz+zrFWhp+VMIwg9BvgAFrnYxj1Hbhs7TJ4rFambcLJk4ZbEuUwx4PWSgVaWlofMgzjiF0V8zKjwPKX7/fv443fvyra9uCiaGQ9RBPDEPkigJLIHtrnPDFNziq0gFeZD3ZbF9z0twG47jePQm1yHDq8EPbtCGG/zgjmlWIouzE4bgnmtbVBZwHDKzEVGVkM9iP4YJl1MD0ToGvZZLXtwLOHWl523oojP1p/QmC56L0HdgaPr5ofPdDd0ngc7Bg/Oe0QxwWIY5MOPDE10TUIWAyjBhhs5nceuDZY8M9H9x29633ie+ahfte+65svO2NFVB/8uT25bV/bHwHUWxBYYiyHhYKx0H5V5TAJLrLsxeAidJikVKYSn3QxX7EX7RRTNUjyqWgaZJJHytwoDq6nXKmkP4PKPhJIdBDB2z5esESEZ7JSe1BMhmso8kQYO7nR/OLIM24MfXXwgj9jiUeVefDMnC2yqBsgmJiKrRCwSIsxusFwfhFbjAVbYVDB73UbmMUOCL3KuX9vPOvM4447jk6zP3HCCeXHqhM/tBz3KLLhmga0tbXD8uXLALUEtBe3b/4LvCT6OwnX9RAIXHj7t8dWdK1Ij2RhJsJifApkqHEx2X4BtpLBMYuRKTb49wzGeqmMnF9UczMgiET/CpYKbTT/SDeY0q201iCOjMseiLmUx3qbPAUR2hvuZz8AM6yDhawlBrhxSx/8YvNCeg/CelwiAR+BxS0UsRwWRXF8yte//vVv7Ypv4YwCy+++3/88d+Dum6OBh3tgcivE1RGI/AZ9UKhGbIjRvyjuOYUyuJX5UPFqUCgV4do7fPivX62GenUSuooh7N8ZkubSW3ZhYXsb9LWaSnMhYJETKQ3DB9NsgOFYEFWWTk60Pefsv3e+7LwjnwBcrr/0swsX1O+6dV79rv1bGxvANEoAZhvEpAWJWdRAjAXjXWpgQBUMJ4KoZQHUew45v/ft156xs2W3XbFT89dIVuDWy07713h88zlOfZtlNsYAgirVqGneDpfDmKnQcHQe36uDiSyR0ePSmovqZ1ElMZ17CEBJvmSaSVmlGaf1FPy8JdqJABQ6mErROgEScQbfiMQBF8fZ4m1iLVwWk2+F2QozEwQSBBXPjml0Bd52bQQZQ4IMagk48VWCiyEa+ghASF9J2IoQ73HMhRTqCzjPSLjAqHcFy2CFyu1GsfdNy19z6jreM+9+59tfO1n3f+R6hRa8D8/s+/r6qClyw4aNsGH1fXDw2K+hNx6CasDbKECUQEUZGZJ9PaX0JctaxMT4NjMSTT8hEMH7LcHgGDgYfJQzTD4PMxYduMiWrQn3aDfGtUGXG4v2icifuO/oE8KeDz7/mMKAdTYr9BdsGg0bdXAogT2G9dUSXProChgNXCqH4aRJLEUia7EcB9orHeC63vd7enre3d/fj/PgZ/TfjALLr6/63LOcwftug+E182FyEOL6GIR+nRalEURQDR2ibJhvU2qtQLGtC3D4FBGoAAAgAElEQVQ+SkebC9C+F1zz5yr84Ferwa9VoasQwb6dMTyrqwDLOl3obbEouLLoxOBYAYW2IWvBjxyCC+BtBJeO5ZPjlYPOvr/zkO2Cy/WXn9U9f+LPt8yb/OvzWoJBinUBo4wfd1mmwAMLnhnIchhMgmH6AIUS+F3PXVftfvnRe7/h7L/P6J7Kn/wprQCGoFpD66+zalteZtdxkukkMZYoQGAR4CJKYLIZgoFF6SuiPEaNk7I8Jn5OQIi+RLLPZeqb5AYV/auWMBcmFRylTgm4ajxtAioIGnhQRTCpRwaBCZ7F40G3Foqf8TF8Ji8suLL3Rp5144HSMWMBKhZA0QYo4uRtB0EGL4YAFzzA0gVBBM/cxUESLzTB0HAgMFyI3DZw2/ug0Lk3FNq76QTRwCww1FYo3kXYkmPTu9s3nB9EYP55wi7eeeWVPxkbHRz4Jlj2iZgkjvElhUIBli3bBychwiOPrIbChj/DwY2/QRBEMCmBRWdkBPUaOeTSFztG8Riv2Im2/ayjCD2JS4GJvmRL4JkCLtyZz8AjItO0qBcBLFhwRMaCQ9BQtLcdqUuxiUDvztcyx3SA0T9DzZgLffKwHIpaC+bgGRGV3q5etxRuH+kE3IbQFMdWEvEdBwqlFiiXyw+XSuVXf/WrX137lL5MT+KPZhRYfvP9L/9/9t4D2rKruhKdJ99878uvqlSlCqqgiAQKSMICYQwYY9Pttvnfdvs7m28c6Lb92zYe3S1/220wYJJBEhJIiGhhm2gBMliIICSSUEBZFV9VvRxuPPn0WGvvfc6+t0oI1BRiYGqMO16o9+6794Q995pzrrnGrNX7P2m0D1+S9pYR+13EYcBlXNdPsOpbyKwSGvUqz24uGQHczmMYb1ZQGx9DUp3FTXf08f7PPc7gMl7KsHfcwHnTNnaMuZit22iW6MZIuTNf0GESACi8zYhhlRxgfEd/UN/7+rXxvW8676WvOaH35MM3XNWaXfj8rTP9b1xUS3qw7CYP/SJg4d0ELyK0RxKjlEEzWowAhm0gaZyGePriv536v/7hT76L4/6jH/0+HoF/u+aPftboH7/R9pfqRtjmsdNpTJWzBJY0kdEnCkQKvSXvcdHBRVUuI8OyhibTytBKIZyIXaZOkokvpPGXQUDQYQQsivqKEyOnupgKSgCfgCQ2eLHtRwQsBnz5f8qKy6Ci7XqVME2VClFfBCIKVKoOUHXF13SreAQs1IBsWchMhxcoHxUMjDI6qXiQg3Pm9D3YumM3u7hMGqyWUeySDeqa50bAvGlUvH8hsJu9FMY99z188I4PfequX7Zdd4Z+PkkSjI9PsBtsdXUNhx97CGevfg6T8TJ6/B6lvqI1RSoTde670xZ5HVCUZZgBQ+oionIT4KnMC0qUV1/nwJKbGzQtip5nyDFW2LNF6CSBqQIWm4FZOPFk5rWkzIb6oPSqRd0bT7Q6y/PLWkvgw2IrU4Y7VybxvqPbuQQiYMscosM8zhAjirLRbIa27fzS29/+9n881bffKQUWakB88fW/dz06R34t7iwi7LcRBgF8P8RyJ8RyXwyraTXq2DLdgrPxGOpGB2MND7V6BeVmC0FpFh+8a4APfWE/ltc6PLtlzzhw/oyN3eMONtVttEoGym7Co45V1SJESrINx3A8A2ljc9yv7Pzskrn1rx+uvuQOxfXSAX7na19bP7330U/N+t+6rJ714No0955iXQhYVPIpiblUEVFzHUk2A5hWgqxURzJ13mPx7GU/Of3i7+345FN98v+9PP/NN1/lTi4ef6s9mP9ty1/jkdNEySbkDmOtJRFai8rVUtVJXqUQ4IhYfSXwq+gXsWKqKRvFij4y/pwP9fDs+uG4FlGliGqFurWJ+gpTQ1QoDCaiMqGFthsZ6IVAPzZExTKy8BKwKFZF0S8KVFyLnJWiSqk6BqqegYpHgOACdpljQXyzhgGBCcoYwEOYOQhTk5mFPbv34Nxzz8Zko4S4PY+gs8LzkxqtMXielx9D4UiTtlnZvU9aDdFOn73zPnzmKw9zzwrt6unnaEJkvV7HocOHkRz6Os7tfgVhlPD7pfevqhXRo1P8k3o5L9on0F0jlYpehXCihqo+WDchjSTLrcTC3DBS9bAGpTnppJtOucHoRaTUv0L0p2nBdqm5WoCs0leU9Zn4Ufo9dZ6GxHttVT7ZAj1qP6YqnCL2F/0S/v7AHqzGHq9bKbnDmA4Tjr1avUH5YW+55pprXnWq7/1TCiz04r9803/7WbO3+N6ou1z2Oxvc9NTpDXBsdYBlMukYHqbH6tjsrKM0mEOrbKJZtVCruihXK/Aa4widKTw418Y7b1/CnQ8uomKn2DNh4JkzJvZNutjEtBjYMeZYCSj6hYRIxzbh2AQwATdixk4NbXfbwny27e8OZbve+vI/fOOAXuNVV/1qad/afZ/cku5/3hjaKJNVz6nBtjzBJ3PAHNk0VdXii8mSrOXYSJrbEU1f+qfTP3/ja0/1CfvR8z+1I3D7Df/f7qyz8GGnP382gg5SpmR1rUXoKAoodAARNBiz+lJjKSzKghJTcSlEkanXN7ICapEsEmVkYKSqVFQ8CYm/UjORoEJVCVUnBCjt0EA3FJ+LikVUMgRAuVNKFkmCHhILpGubKDk2Sp6LcrnEIOGwDlLlvofU9JjiIkeRCL9U1ldBp83OzOCiiy7Czu1bgcEi+itzSMMeaAInU0qOw6AYRTHiwAfSkKsjCpT1nAx1J4CXdeB31/Hmz1uY6zoolzymvjzPxbZt2xAEIQ4+/ig2HfscJgdH0ab3F4n3ppxuyoI92kmvaCmd6lK0Vi64S+Gd1waeZ1LoKQS8yhUnwEMCi9JVZJXCNmNVxeTrgkwolo4wshuTE0wJ9wJUxBqSC/gn6WcpUCZPBNK/lV/4yl5NgEyBlFS12NS2kZl4z+Ed+OrGBAMgVZs0psBxBbCUylV4Je9O23ZecvXVV5/S1JBTDiyfvul11WZw4IZ4sPHzg14Xvb6P9c4AR5Z6WOmRK8fAhDPAeDKPlhczsNRLBhoVC9WKC6dShVUZQ9Nex1pSx013xXjv7Ufh+wH2Tph41iYDZ0462FK3MFY2UPNkSe8YcB0SISkCRlQaaRIgyGwcTzb59/W2ve5ryfl/88Y3vnHw2799rfMM410fmk0OvmzGXEWdRE23CpfSQi1XdM4y15yC0vKJDhMjiwcw7AxpZRzR1IVf6Gx62U/v+olX/Cj1+Kmt/af8t26/+vd/yfGPX2v0l6tJOCjAhUV8BSwjluNURuqz5qI+16zJQ7SYDjJydR/ivyQGifIlN4aIAVBFTIkS4mmnPqDqRALKekDAAnRCUbnQoqtXK6IbXTRI0jVbKpdRrtY5kJA+eqUqUyM8iIsDVlltlv+KeJqhE2GARwJf8uxLsGmygcHiY+ivHmMaEWmCOEng97oYrB9D3D6GurGKpjPA5maEJiWVuylsBOxgMrMQXz46hbc8dinH51OVRK9zfGwMk1OTWFxcwvLj92LHwueZ2eBqRQPMnN7TtAld51C0F1NdWrWi6yb0OVcqyqigfU5AmDvjCFgkdSZ+XgLPaJ+L1hhJ+gqBCn1kUJHd9nQ8885/RvvhFID8eD9BBZPrLNolpcBFaS1mMuCpk19YmcIHj27nnhmK0zcccc5FpIyLaq226jjuC6+++uqvn8ob7pQDC734265/9TnmYP76oN++pNMLsdwOcHSli+XVDUT9dZSSDusnMzVgsgI0ShnqJRP1sgW3IgLsWslRVBoeIm8Ktx+s4M2fWsBDR9axc8zAxZsMnD3l4LSmg8mqjbGKiWqJgIUuDtpRibkGdDOEYYA1n5qKNvn3+Ntfi83b3xBFzbix8IV/3GIef8lp7jrGLIp1ceE5ZTg0nc0SlkHWLvm5SGsJYKDHDrTMqyAcO+d4f+Ky5+/4uTc8dCpP2I+e+6kfgVtueYvXOHDf663B8d/NBhtGEvpIScjPrcfKEUbAIUCEaa4hcJHVC7vDVOWiKhbxUfW55PqKKl7UyqjHtCihXgJLJN1dBCpEdfVCUaWs+QbWfWBDViyksfgELFStxBkvaLRwlKs11Bot1Jst1OpNbpATHL+41UeUHq175sTePPr5vXv34rLLLsVEo4Rw6RH01uY5yp0AZdBeA1YfwlSyH1sqa5iox6iUyEmmuvkSninCfWBkPoiBax86B19on8nViuM4TIXNzEzz2OFDhw4jffQLqC4/iG5U0F+j2KynDOvhkXq1kmslEmAYNCTg5B/V99jUQKYFab9mA0OhqRBNxhtUdo/JBlNV4Ug3GB1dpa8wDSaBRYVUjjrCVBUjzopoiBIAQtS7eMf54nySVTrPiqOqJU6Rhn24RoLDgyr+fv8e9DJXaC12RVwDjsPxA7V6I7Ms+9evu+66G5/6nfTkv/l9ARZ6GZ95+6vOS/or17bXVp69uLKBw/MrWFxaw8D3+YTXXGC6Cmxr0RhiAw1PjCouVSqwTQfj2SKqlRhW2YNRHseB3iTedlsHt3x9AVPlBBdvNvGMGRc7x0rY0nLQqpgoeSlTYQQGdNpJJKSu1XY/wCPrNr6yPhNUx2a+uGtTc3V9ZeFF7mC+MWESsAxQth04lBVmeQwstLOy2WpJ4EJVC9n8qKdlwF7NsLlnrTN5+Qt2/99v+8aTH/Yf/cTTdQS+8O4/2WZuHH2f1V94ThL02KWYJlTNCiDhKYvKJaYGgHGviwY0uR4j3WFDjZXDIJMHf+UaiyblEKhIdxPlSgkKTNBgRH+RjkKgsuoDqwwsomJhfYWrlYwF9kp9DOPTm1BvtOCVqcq2mZ7Kg4tPtlBpPS4nngvBg+3buweXXn45JptlBPMPoL++iCiKEAQB4qWHscX/OnbU19CsG7BdyRHxgBRqOqUHHUqaLWLwx7l2Ca996FKsWzMoeQJUqGrZtGkTU2gHH30QyYOfRdIVQ7wU7aUW3RPsxLL/JBfgVZWiek2Uw8soenUcVbFIfWUIbGRPj8PuuAJsVI/PkG1ZdeXzTBVRgahEY7Jlk82Y9BUVHSM+CgAp5rawMygHFYH9ElhOtjLLH89rTN6U0PGl9qwBN0wGqYWrD+zBI/0GA2FK65e0HdOWuFZrUEf+W6+77ro/OJX34PcNWOhNUMNab2Xub9aWF/7j3PEl8/D8KlbbA0RxglbVweXnbsZl54xhrGkji2K0F5bQXe/ADmNMeV1U3ACOm8Ai071XR9eawT/cDbzjs8c5ruPiLRYu2VLCOTNlbGnZqFcAzyFgIXE248UjCFN0BgGWexHaiQu3MQGnXEPJjuElbXjRKrw0gmmUkRkkRkragHzpHGtBF5EU8pkO6yFzDMTjZ60EM89+7uk/97anZRToqbxIftie+/ZrXnWFO5h7Dwar24gSoy5mdogRsOgRL6ydJLJiUY2UGsCoVGRlPebufAEs+YCtIQ1GCfbCJSWGVAkaTDU7honJYnU/MtAJwdX18oDAxcBGAHTpEWaIDAfV1gymNp2G8ckpIdZSggBVTMLKeEI6yMm/p5/dojbYs2cPLr30MmyaasGffwDdlaMMKv1uB6XFr+BM51uYbqZwPIvdkWJ2Lokh4l5TPgeJMwws/zY3gxuPXwKnTDSzoMFq1SpmZmawtLyMQ/d/FYNH7xTPI//lWsoInaQHRKpKJRfWNfBQ+gpTYAo4qEKRX+fUmJZAoBpGheGB3GPFx9w9llcsatww6UBEhalqRfWvaJZkjsYROotseSl6WHIaTJUusmo56QotaFT6x8Gj3DAZwYoHbFj60NHT8ZnlWab7UhoDQn2CtstOMa9UpsdtW72tP3PV26/iINBT8e/7Ciz0Bm55y59NtduH/sfy/MKv759brBw8toKJZhm/8MJ9eNbWEPXsIAybOvLHkDhTWJhPsPitx1CNV1HxQnhODJvAgq4ip4zQncK/Hazg9bfMY3W9g+dut/GSM0o4a6aEyYaFkkclLV3sKXvi/YCAJcIgSlGrGHAqFlLTgWNGcNIBbIpUBwVPlpGBGiRtQYoOTQBUfDtZjzvIHCCevmAjO+15L559yV/feSpO1I+e83t7BL549W/9kt1beHvqbzSSiCixECnvslXVotNhGrgoIV9qMoIOK3paCvFfVS6C6hBNtnI6ilx4h/tVDBANJizFQqDfCAysDAwsD4DVAdBmUAHMcgsTW3ZhbGIKlWpFUFM0r0NpD/mqrDNdo4TS8PFUlAy9zpnZWfz4j/84ZmcmYaw9jvbiIcRxDL+zhtbS7dhT2o9Ww4Llio0WA0FMeqkYnzsEKmQRpvcUANc/dha+4p+JSploMMECTExMCDfYwYM4cvft8I8/PpS0fALtpU941CqUPMNLq1KGXF8SbFTSAIOGrFpYuNc66tX3GVDU89nKolxoNHqjpIhysUT/ClF8/P40Nxg7w2TwpxTu6QywLVsPoOQTMQwqQ85t9b/yGlK+EbIeI+zBNRN8eXUK7z6yixGNuvCpt4j6WWhAG9OllcrhUql05amc0fJ9BxY6bLfdcFXp8IHHXjF3/Nif+/5g6mWXbcXeyQHs1W/CS1aQxQkyEjSqU0jrO7CybGHlgfvgmQMGFo+mSToZTJtKPReRM44758fwFx85hn6/h18/38FPnOFhc8tFpUy0gNiJRlGCvp+g41PfgoNWPYTlBHCsFA4oipoOh4eMHtx1T9Ezo6CiFhHauVJSbgdwMsTj+xBPPfuVMz/3jqu/t0vgj57tVBwB0ltaj3/lz43Byp+mftdJVNOkpMNySowrGLIaC3ond4iNiP26/ZgbEyXgFJWLnIiijQ9WY3VpTYhya7GwEJNAT7oKOSdXNGBxx7ZgYvMuVKpV1BsNDPo9JDGBit7hXxwxqqByg9eTHEh63ZVyGVc+/0rs2L4D1XQVG0cfRByG8LsbGFv8LPaWDqBas2B5pNuQnyEGuNoTK14emKli7SWLONfx8Kb9F2PDnoXnukyDkcZC3fZ0rB9/+EHMff2ziHsbkj4aTiMeFel1F5hyaeXVidRScoBQwKGDiyESB3h/qtFiSvhXgr36Px24BDUmKhmhv8iMMForTPG+CFjyIWA6DSbHsRTusEJTyfUVNbmTz5emt4hJ1fm/ohgWG5ckGMBFxDrLmx/fhx7teMlMQM4wx+NcN0Kxar3RtSzrp6+//vrvOAX+u70HnxZgUS/yY3/3ylfunErevKm0blvtx+C1H4FjOUh8soIOkNou4tIMktZezD82h2h5DmU3hUe0FYMLgbCB2HTRN8bxyf1VvPPzS/jpMyL87F4DM60KqmWHuU3SV/wgQWdAzZkZXApnq2zAcyJ4PJmSelaI+nKRwmJQKaoUZlHlQwELOc0IWPqAESBtbEEwc/m7pl7+gd/8USjld3sZDv/8zTdn1qWnfdktjS/Zk2USuEITViwsTGElXh604q4XRV/96vOil7+cPeBP6d8X3/nf6nbn0Osyf+0VSdAXQj73tGhaC1UwrK9oD6acCkqs0GREOOXQtn1o7vzoUC5Bh8Wc86V6VoSNmLUVWa2s9AUlZtS3YGzLGRTNgbHxcQwGfQQ+NesW019OPBDfvlLRf56u8AsuOB/PfNaz0CoB/vH7EQx6CP0BvKOfw9nu/ajVqD9DjihWfUBcokjbtJSoOGlZMGOcBnDHwiRuWriYk45VE2W5XGFgWV9fx2P3fhXH7r+Df4lBQ+oWOeWlRbKczAmmwEVRW3pFMira51ULaS8qK20EXPJqhsBDi4HJHWfKqixjYMiFRdUKxduIjC6RZixGH0ubcT4YTNCVSpthilJRYWpFViL+kII/ci5zU4igHpMggJ366CYO3vj4Psz51ItncG8SC/i2w5RrtVbLXNd7xXXXXXfdU7pxvoNfetqA5aGPvrZeMdavsYP5X7R7R2B398PrzcM0W4gDElTbSC0Tgd1C1tyOja6FpYcf4F6VipMwsDgUQEnpyJaFACWsJi0cXjcwYW5geyNDo1aFS+MfM4qaTtDzI2z0InRDi11j9VKbn8/lspW0FJvLRUZ5DAOLqFxUMwKdYBlKmQ6QZQOklSYGM895KNvykz+56crfOfgdHPt/tz+SZZm5tv8z9VJ2pJENwhnP6G+K+91NhoHTbTOZzLK4niTZuJUlZTKyGMgotLUEmKRiUPd2PzOtnmHa65bttOPMPZYZ1pwJa6Efl9bCxE7iMOqbiAdGbPfW3WpvbrClf7LZOV985+9ttjrz12aDjZcmIYFLKBsm6WYVq6SoVMTWW4SRysplNHJfDgMTJgAdYMR2Xp8/r5KLKY2Y9RXZi8Jd9RJYmAbrC/GeGoUr07uY0mg0m9xf1d5Yyzvcdbqk2NWqaPaRra4SgaVYrF7b1OQkU2DTUxNwu4fQk7qKOf917Iu+gFYNsF2hqRiJ6AEaxlHSeWR4pgQVem9BbOEfD+/A7b1zuYeGaDB6/a1Wk8IRcXRuDg9/7XNYPfxIPiMmB4+RaJZRoBnqX9FcXzrNlVckqmJRIZyyWtEdY8oNlov8mptsOAV6OFNMDEIzOJxTOMJEpI3ogRNxL0WjpNRZlFgv6S8+h9pUye9kgSgoTCocIxgRt+bh+oO78ZWNSa7GKDfM9iqwCViSjGe0wDD+9t3vfvcpSwt52oDlkQ9f9atuvHSt3T/qWoN52J2DcAY0rrgFoiWydAMJxePbTWS1TehnDTx2z/2omBE7yKoELk7MDZF0NcaGgwAudxXXyg5KLgXAeUBiIIlShEGMdj/EcjeCn7gYq0RolgYou2RLFnwvXewKWCCBRQCKOONCMFMLBC061P/gI0t6yDwX/vQlabz58ldtefFf/v13clH8e/iZ7FvfcvvWvZNGsrLVTfwzsiTYbab+3iwOTjdTfxOSoIHEryHxXU40YMeVjHCVtT6ROcouK0h9NTiEzhdtBujhIE2tME7sQZQ6aRwbcRQlURwnnTTLlowsXYHpzScwD1qmczgyK4cdq3wkGduzOPfwHTNYO3xd6rdfkFJ/C0e9FJWLABihs4jqRdFjku+R1YsADr3JsgAXRYmJ/gNxDbHGIoMjC2ARwr2qWJgGwwSS1k54XomrlVqjifb6mqiM9MUoD4/5Tq6sXC1mcKAF8NJLn40zzzwLY26IYOEhBL6PeO0Itq9+HLO1Hgv1pG0alLFGwKLadlTUmjIkpIaQXeiRmVgdOLju4Hk4YpyOcolEe3G/TU9PM2104LFH8PBd/4pBezXfxed3naxUqGrQKS9V1Qzlgel2YgUa2ke9mlEUGJnZFLDolJjSZ3SqTAcWFRFTzGUp9BSOyZcPSn/mEErKXRtyhKkgSlW5FPNZ8tHFdBq/zQpd/JeoZFKSEALqwk/wz8e24RMLW8XwL9PjHDfSfuIkRblSo76Wf7r00kt/4RWveEX0nVwt3+3PPC3A8rWbX9NsWssftfvzzzUGCzD7izDbc7CoYRd1JIkEFiNGWJoAKtPooYm7v34/ypmPMao2PDGbhSoXim9JSDSzbIzVy6jUKSrCFLMJyEETpOj7Eda6Pha7CTKjhMnqAGPlGGWXuvPpQhCprdQ4RoKXABZZvXCZX+Q6FXcULTQBsqTLAn40fibizZd9sTJ1wcual/3m920M6Hd70k/Vz2dZZrUf+FCzjKVtZuyfl8Xdc6x0cBbiwS4k/Vkj8RtIBiYPTKPxwJwWnQCGbE5UH/kFDo3UG97Kqa0dd5rRakp3D0e58aiVKADC0EBIPXy86KngLnoaOr9OkppOP7NKS4ZZnoud8gP90O53lxd+IeyubUqiAbIkZlpMNDKKsQmsm+Tgoqgxyf3k1cswuAiwkcK99M+qqY4CWGTFQtqrlgPWDUXfyuLAwYP9aViVJmanJlBttBAFPqIwEA2OGj6c9LwO3eEnu91Fevf0FFUrV2JyvIVS7yAGG0sIB320jn0KO62H4ZVtWA6pkOxtZZcXvy1tD8DVijaEK46p48vBY2slvPP4xQjdCabBqCeMhlCRzdj3fRx48B4s3nsbEId5zMkJa6oUipRBQb1X1R8y2hypi/QEHjlASOvxCXSYpLxOABdFlSkRX6PG8qZJnk6pgEUMUBNz7tWsewJkCTDcU6TFufBlnslkZHWZiw2scveJ96rKzAJsctZM6jB0LaVBHw4ifHF5Bjcc3iVCQNkZRh34LgOL69HoYudLlmX/5Lve9a7OqVgPnhZgefDDVz3PHCx+3OzN1zBYAkXqp+vHkPQTpBmlCtMV2kNqZ0iqUzDKE1gMavj0l+7HhONjpmJgrAzUXUo3phgX6ognaquCibEGyhULti06zpIok9VKgKVOgMUe/ZyLycqAGzFLrsHRL6piIXDJaAcsgYXsoBmllcqYC0UzFDQJUSddwI6R1Dcjnr6oZ0yd/Z9mfuJ/fvpUnLAfpOckSmvjvn9pVtL9u5H2nmklvYsR955hxN2tRtwfR9KzkA6AlCqRGGA5hICEFnq5APNNIYGFFnI11VGpm3m/RXEbaQPZxcxZvulMIKJMEapQDQaXWA6IzN1YciUU1YLIdYozBxE/vChIXaPnww7DCAQuonFS2GfzIWA6JSaF/eL/iqgXAUjy93JgObkrjDQW2t2TK4waHqmbnnpVyAF271od961WsH3bZu5Qp9ka/Q4J3EXTY35NnAxEcrprSAbORWAl7F984QU497zzMO6GiJcf4c73bOkh7Nr4JMaqCWyqVuhQ86ZPzAAp2D7RS0G4y+nK0gkWpRbocefCOP5x/SK4JRKRHV50K5UyZmZmsbKygqP3fQnxoW+IbZzK4pI6i6638GAtaTvW7wO6erjIlVcS7961McS6qE8Ul8pNUzoMz6XRwUfvcRkR9xlMNAeZ+rroV5HAIuZ8ifEDtHGl982ZXZQdpizKRfq0Xnlqp2z4dtc2EcOajNRe6LgHA9hZgPs3WnjL/jNBuQfUgS+AxUOSphzv4nqlR5vN5vPf+ta3zp2KNeVpAZb7PvgnrzIHi29Cb1IFTzgAACAASURBVBFpfxlpdxkJPcjhkpiCcjIS7mjPqlMwS2P44qEMH/jcI9jZTHHGWIottQxjJaLEKAY8Q8lxMdtqYbxBUTDCs05XOM2IHnC1MsDRjRjdyMNs3UCz7KPu0rwumXLKnfVUsQhqhUYS85AvfsiKhW4eeQVnsochy4gW6AJWgLTcRDJ+FtLp89+w+WVv/uNTccKe7uckaivAN7bZycoFCNefh6h9oRlt7EHUaRhx10QyEG45Kh+oAlEPOl70OSOzLnzL/hBWemmSUyQ+5lXJ6DtWXk0tf1zRY7FB4XNIEgsxAUwsekTEwq8W1mJBpB0eicvc7Z7YCFMLflaGb01wo2JKNmQGFynm84ZH0GC5oJ9XKsV7EpsOBUaqp0VcOAJsRBWV242pjyXRBXwR17Iaefh6dysGRhW1ahmVWhNx6CNmF5gClmK1EfeNWmQV+66MRcofph1PeUyq1Spe+ILnY9PMJJrRUfjrxxEOemgeuQXb7cdRKot4Ej5vdDyUdVqCpzgEAlwUqFAyM1UrgyDFx+d34Mv+uSiVKGmX9BUTDRrUNz6OY0fnsHj3Z2CuHuKsLqVtMMVF+eJyYefFXC7oeXUyGjyp5W/JOpHvV5X2zB9lDBodJwUQQ0Cj+ltGAEV3h43ObFGjnRkwTDX6uQiwZJ3FIe3Fhem6/P5zVxhti6SnmllNqbeoil07i6JuUac712Kk8C/fMKXHUz/LXL+CNzx2NtoJTey1YMiKhTQ9YmSq1dpCqVR6wTXXXHP/qVhTnhZg+fp7/uhNZm/+VSkDyxrSwTpSv40s6CKNYnHDwUJo1xA444DXxP0LCa7/zOMIwxA7x0zsnciwtZ6i6WUoWQZmGw1sn/AwUU9Qq9p8QdKqEVJEf8/HYsfH0bYBz6liphai5kaoeNQ0L6bl0c5CjFwlq5m0GpPdeARUioqFFgnazUZIkz6APlKvjKy1g4DlzkHjWS/a/ZI/aJ+Kk/b9fs7s0Vu8MJw7wwrWnm2m7RchbF+McG2TEWy4iDvgqgQ0A0eCh6pAGEhUBpdceNUun6sTqfDqn9NKz1benOwYVg7Udi6/CzWgiQ1kBCyxhSgxBbDwWGm1zKitraA11ULI8fScEGwyuARGDWFlG2KazxcS7SPBRQMW1RAoxPyTaC1aB7/YjCgBX9mOpTV3ZDqkrrV8sz2Jx4MZlEsUyUH9B1UMeh2hA0rgPXkb5Hd+hVBT5fbt2/Gc51yOqaoBr/0oO8GS1YM4ffljrEW6VK1YpkwnkLtjZadOU27MFDSYAGq2TxOwZA42Bined/x8HMR2DsAUab8mxicmaD4IDu9/FO17Pg1rsCYW+tFEYqowdNFdRbRoCz9RXby4SyBSDYicHqzliqlLRnr3CsDRLjX6XR1w9KZKpbGolOThmS2CCuOwWi0VWYCNmEhpkqjvCXcWv678IRsnGTnEi8k1xRG7sQKX4neLK4CdYSEJ+H2sBzZe88i5WAxrfO7As1lo9g1tiQ2yq/d8P3jRzTffnI+K/s6vmif/yacFWO585x+8LestvDLj4V9tIOwCUQ8ZN6rFfMKD2MBGXMJaXOWy+YLNER5ccdlOfM+BVTQ9YMe4iZkqsLlq4IJNJeyeTDHdsFGveTzTm56LIvqpWpnvxFjzHUzXq2h6PVTcBCWbZiYoS6CIuhbA4ooelrxa0cp+WbGk0i2UpjHSpIeEqDuvDKOxGZg860g8c/ELdv3Uqx958lPwg/kT2de+5gTVb+0w44Xn2MH6S+GvPtsIVmYQbZiIu2CdhMcIaBrJUCWiaCG18EpNQrViM5hopLyySfFdr9kqR7vDtJtP3IHa8UsIWIgCMxBFZk6FCY1b0lAKmPSYeopT4arFQBjT0CwTgdVA2twlEn/pupQDwYrOfPF+uHLRqpbhSBhRuYi3I96TEPGlNqHNbB8dPdwJTXzgoQqOdW3s2rkN1Wqdd7oUvirCuE7+L6dR1CFU1Lz8OGJY5cXtkosvwd59ezFlrSNbP8g0mDt3O3ZE30ClQnqIGCUuQFqBc9EJSceAwIX3BImk9TKbh0/Ndy3cuHAJOs4MPJ7VQrSzyAejs3L4oXsQPvhZ2ElYUEwKYJQYP9pJr8ey6GCkbMHUoyITZtTiTws8fa70jZGthqCn5P/TNcUt0BL06R0T4KmO/CERX4KaosKeCFiY0qOofo+E9BJXnMKGTH+4SD3mSBemiVVfkjRoyGqlAJSiuuFbRJ6XJIqR+X2OBHrTo2fhkf4YH3NqJifLsZouWq3VItO0Xn7jjTd+5FSsQE8LsHzp+j/4q6y7+OcI2wwobJGjvpU4YnEpilNs9BMc7TpYi0rY0/Rx4cQCqmPjWEoncMu3IvzzXfM4uEAR9wYu2Gzj588CLpjNMN0qo1YrcbQFNXb1BwOsdEMsdOnCqWCyZqNsEbCIKHHaSYhdgHAbGQQqhkseZtZVhlyjMu+JaQwu/RM2GiRJD3EWIPXqMKvjsCd2dNKJ81+y6+Vv+OKpOGmn6jlJM+k/+N4ZL1q43IjX/4Phr15hhMubEaxaojLRwEQMhy3CGrUsrTxXSy24eZUivai8w9dWVV611E6YDrLcaqrt2UnBJF/hisNBC18k2DSqQJhVU9vTkefQzy3pLWKoFgELRaqIrK7QasCY2IvMdIXmIvUf5RJTVmTxfkepMEWHFWBSwIvcqEgMVW9fTzg+1ndxzVdpRSth584dKJeriOOQKbMiUPIkriElmqijwl8XK4+O2fTKqJfk+c9/PjbPTGA8PoqwvYCwt4GpIx/GrLsMr0SpuCYDh2QUh4BRACeFTVLIK4FLxtbpGC7Prn9ovY4Prj0bmdeAK/UVmttC/Su9Xg/H7v8ycOAuTubNnVgaWKgelLxxcRRUdE1G+1yPeaG3T8DAH/N4fNVBL3tZHEGf52OaiREnqy6AXgC0B0CfpMKs+D093kU4vuR4jZGKhSoYBh76PjVPlipiuibbkIueFt1qnC/MCmROFrnP70lWLHKzQtN500EPcZzhmgP78LWNKZ4EChoF4pbEaIMkRb3eTF3P+41TFUb5tADL56971X+2gtUbjahvkRjILpMk4mgKGu5D1NWxjQj7Vw32vZ9XWcKuyiLGmg6cSg2BPY4Hlz18/O51PDDXxjkzwE/t8LF3IsHkWA2lcglZlCAMfPQGA6z1U3QCA5VSAzWP5Kwe24zJDUZlubASi7hr0laoSZJ7WWTT15BIKV1CJIIlCQGhjyTpI7FMvnmsUg1Oa1OWTZ33O2f84jXXnioQ+F4+7+rjNzfrvfnzEa7+jBWvvMjwl3cjWHERtwuai6oTvUlQZUMpQFHVh6KAlJdWHby8JVvtdLVVlbePEkyYBJeWYsVd6FagnIOm06ZQQz4nAUucCWAJM65YeBetF0AjKSdqUVchkByrEpvwY1OAi92AM7WPGjjAUfuStsspsLxq0UMshZtMr7xyClVt+GW5JSUXkR2WY22Gb6428K+HqyiVKyhVqjy6l8IfxT+5GRoCy+/kVh4uY2hzNDs7gyuueC6mGi6q/f0I+x2kKwewdenjaJYTeDTDmEx3cnpYQQUXVB5XcVy1JLygUe9KnLmIoxB3rW3CJzrP4owq6qOgqososKmpKSwvL2Pl3ttgLzyU6yd5M6M2IjjP8xrpQzmBOtOBRY9p0aZAin6SwgRA0hEPPSsBjSpQqxuwmMUgSov6UgTFRRuU3iDD4lqG1bbI5xpyhelRM/rMFgkoKnjSpDkt5TJTmwwssmpR2oq41OVGQH2uAETZldkMqFc54qpgnYvAfdBnV+O7Du7F51c3CVnApYqlDNJYoiRBo8mD2X7/He94xylpjfhOrsbv5RrGz/XFG//72WawcIsRdreppjMSSalS6Q1CLK508ejCAAsbIXaM29iWzuH0eheTDaBSsmGWKohL0wjcCURkM858lKIN1JM1VG3a+RBeRQiDAfpByA6bOCEnSh22FcNK+/Ac6nOhbnsLGfnuM9qVmUgzEu656zJPV1U8vRBcVaVCsygCxHEfCS26bhnwajDdEtz6OKypfW/Z8f+8/0kntd1222323nrXLY0NnDHPthH69rrvlZIkqlg8UiYxTMf0yDDI04lI1YlM308xKDvpejfy1ibvDfrGy1/+XXWgHzlyc3mmvbTXCtZeakQrL4S//AwjWGkgXgdYMwol1aUBitJCchpL0VlKqJZgwSCiVSTqa7WK5lyQVFJzUBHgTsdeDa0QUoLKwVB8gCbN8o6O4YEpqSwiJyDF91BTrKBlWOZRV7q2Zc+fRY0EpgWRKTFyZglgoZ6SyK7Dm9nHvQDURCk0l+GeFtqx58BLr0NcPcUfZuG4qMRkXOXQ7l+FN9IafuuRBh7pNmG7JVAvBKUAE7AI0V6/JZ/qLUyLY4bde3bjwgsvxHQlhb3xOG/GnON3YVvvDlRKZk6Dsb1YviO9ilf7BbZk00YrTrl3JU4t1kP/dWUX7gjORckrhPtWq4Vms4njR+fQvfdWOBvHimrlJPQXA8toKrH6WorteWS+3iWvVSiqB4YrC+n68hwBKmVKUad+Nhco0ajzpg2r7iHphRj0iZUQ150AkgztToq5hQxBWICLqFYKjWX07+XAQp36pTIsOq/cVFn4VHLZkK6bXBsSVJn6fUXX5aOO8+taAUuGeNCHkUS46fBufGZpiwAWqlg8ASzkQqRpkmma/Y/3vve9f/k9X+C/ffvNqfhzElmzzLjrhj98HcLOH5HzRqAoMAhTrLR9PDa3ikfnljmGZVctwGZzGZtrEaarKerNKuqbtmFsegLVClmNQxh05LwKKPErXV5FPH8UyaCHKPIRRBE/N92QFClO40eNJGB3CvW9sFBPwJKaSFJLgAsDDFUs8mQxoJBASaCSIknjolqhPhaKx/aqMJwSD1GitGR3Zvet5t5f+g8L7s54T/14s24PKoPE3+QayXScJZsNGFtsM5lOEoxlWdqykNUp7BVIvTQDiTxUNnG4j2GAhB/bMAyTC6vMijIYoWEa3TQ1jsI0D6SJdRec2p1Hs/EHduy4kjiroX9Zlhmrj72vXu8u7USyfoUdt1+IYPVCI1ydRrRugJxtQ2DyRICigUkOGNLfOVSdSGDhACm5JOUruWbN4f4gAhPVgKry2QRVIOjJwu6Tu4v55lO2ZQUsVLEkElhoRAIFj+peAJ1ZV9Zf1bAoZ81LlxjRYdQFP5AAE9k1eFO74Fab0i1GTTIieFF8LNxtuSssr06GnWy5dV1VT7JpUuBtBqqebro7xTePp9i+bSucEiVIWAioMYdj2uXEQq16UcVLXpNoeCM0pqIVoijgMjzzmc/Evn37MOP2cn2lNvdpbIlpdDC5wUwxT2XotRaTBVSVxZsvui/iBHFm8WLcDxJ8ZPkcPJjsGmqMnJgY57HERw/tR3T/rXAGayfQYEO0mOYWO9lMlaHZK1rqsE575Y2UquveJjABG3gqZQNlmt/k0SRMUYkZzRrssQZ6h+Yx6EZcsRCDQQ4u+lnavByZz7hXSrnCaLFXf+dkwKIoMbtUgk16LDVOMpWlJlAW5ykHGQbC4cmTyn3Gp1SNLJV7O9a4JLB8aG4nPj6/jV8fAQv9TTpPtFHxShVEcfxX73//+//7qVjpn+p25//4tXzhfVftdPz1m5Kwdzl1+Pb9GBv9CIcW2nj48DKW1rtwEWLK2MC4F2NzLcXW2RZ2bJ/GTDNB1dyAix4ozIVmSxuuA9TGgdpWRMfXER59nPPGklQ0lnLUgucKh0RCUfrky6eQNhtpQo4XAwmBS0I3hbCp0kkiQCHgE86XBAnrKkSBhUgIVOjCcD0YboVD3og7dbwSKrM7l6fOv+JW27MbmWFuMY10PMuyppElVSAlNCt6I/SmAHVkR3el+cqgVEaiKGRSAH90ssz0lmGVvpgatX/2Y8wjaBtO1q0aaX+rGffPRbh+thl29hjR+jiitkm9QmwNNugYEZDIB2sJqqdEE6d1XSRnoSS5m/+foriUQq22uYXtVQiNEkgYWBSoEJgXkTqiAbCw1YoNvxQ3c6FVq1hoWSZgoV1zmHDoaBzRQi2bJIs9d960KBWQvMCiBVGNBhaz5kXlMkhM+EYFpZk9FOKHLBZNlLSY6k2ThXivnpn+qHyxNHhJRgPlgv4QqIhjRzv+a78S46v7Ozh79+n89+hYUMIwuSULz+kQKaa30I1UNdrtKosoqo7IXn/ZZZfh9G1bMW2uImkfQzjoYvzwRzBjLTINRsKvsGxrQKwKUj5vwjbNx5h1lhgRAUucYMM38MHlZ2HB2MLjh8kRRn9zamqaG/eOP/4gsgc+A4fj3qU4rlciqp9ECefa1zrAqDkpOZCMaCnq/1mn4ZHlYsoszXsiUCmVTLgeQAHA9D66AzGcrDozhtK4i439ixj0MzEemd6nQbS6iSxOcXRRGBpGNZYTgEXSY/x9OhZSZxlyh0nwH2KAi0tHpCPz1zoNpplBaL2iUcW+DzMJ8fHjp+PmoztE0ykDS4lfP3XeU8NmkqSvuemmm/7s/3gxP8kTPG3AQq/lSze9+pzU710dDLrP6fR8LG8MsP94Gwfn17hxKhtscBdp1TPxzL2n4Yqzx7CttIBytg4nG8DKAtAML8trwjRiGFYAozWNtLId4dEjSDvzYtqjRShtsd2PKgrV/GhQ2KSqUrj/gayqJtMnwo9PoEJaCj1iBpU4jRhY0jSk0WEMJoZbguF4zB9zx63roDo+i4kz9sItiTC6PMMyPwlaY0X+Pe10KCDRjev5k6irTaSpsv2UwMVyAbsMuI0o85oREho5eNg2egsuwjUgIgG+LxoWuTqhznf1oAWSRAn5UXc7KafWEHekdaQx7TUCILl4MAwojCm8MFHVotIMhK6idC5IOpKBRU0/5FA+bWfHd58K9yuoMeL7aVFLIqpYCFzEXPDCcjz8uayhtYiV4eyuvHJJDLQjF2FpCo1NO1ErOcgiosXEiN4CXBQNJsGTP6gmTu6nlgdAd4ipa0EsUmQieM+9Dh5ZjDA9Xmd9hQIOszhk5yJrgfS15PeKj6osGb7TC+l++PvUrPjc516BzbPTmMwWEHeWEPdWMXP0wxiz2sJmTJ3b8vDmdokRllPJabz5SmLEtEGLIyz5Lt6/fBG69hRTeQQspLNQlEsUx1h49B6Yj9wOJ4uLHpaTUF5DzYtPFIuv9BU1V0VRYnqIpJwQ6dmiUqlSpVI24XksobHM1+3R9UK2ebIdm6htm4CR+Ag6PVb5aWhZ0E3Q76X8+91OivW2oBVOSoWpgWCyaGVgcW0GFtrs5re3rMDFCkDUl8wXowqVn8MQoKIees+L7IsSsielHPsw4xCfmt+K98/t4teW2TTwi3paTDSaLbFZzvDGG2644Q9/6ICF3tBnr//z0xFs/L/d9vqvLK+1Nx04vob9c0s4vrCE3iDgfJuL9p2Gn7lkM3aWjqMSHoOd9mGmBCp0qbsw7ZZwWaRrMLwUWfN0wGwim38IphFybD5F7BvUnEVXEFUqcvHKqFqhfgcFLKpPj7OOiEqJEdHNQsBCBgMq9ykriXb3dNJJhJOR1MyzUk+MbcOr1jC+bRtKNcpGMgVdp3sFdZ9sXo3op3ikETCnPRT4SL6erzRVudjivdkloNQEqpMCRBYeBHrUYNsHMopT8UWlQsYJilbh+eWC2hGLpB7+pAOGBoappLOeCFD07/OGV94yapGS4CLYM0mFyfBPUbWI95Q3AnKlIgA656VlFIb4WjyxGOgmwEUAS8pOKkHnqEFcwy9abMiL/C7moWUoJOktVLnQ/PVu4iJwx2A0T0drcgZuNkAW0jEVmgtrLKyvFGWnrquINaPovi9ALf+MPyHq9uYHHHZFUiwRCb3CohQIXp4BVl4HXAUpQCk+L76nwExQYTkIZYBXKuG5VzwXs9PjmEiOIe6vI9k4htnjH0WTxkk4IkRRNz/oZoPccECbMKZiCFgS7mFJ4hCH+3V8aO0ixG4rTzQmgCFg6fUGWH7oK7AP3gWHKKSRscF6cORQzIqut+jxKqr/5SRpxHn/Cbm+bKDMFJiBSsVAyRPaimln6Png64WPk6zK6mMllE8fw5HVCuY6dVhpiNPcNVTTLnprfX7ti0u0AT25I4xpMq1aYXDg9cDhTYKIbhFivN5zI2JhxHrCn5NN2zH5oykjCPgKkJohX9+SZaGUYzMOGFjed+QMsa+xSzAdjwR7HlntByHdD2+84YZ3/3ACCx2bm2++2aoufP6Cztr6LywsLf/U4eMrux47umJ3+gHO370JP37eDHaNh6j2H4XjL8FKAznVj26wEgyzDsMsw0QPhrkBVJswxvbAWtoPM+nCpIqF1lyqLijt2JQDvEiwJ9qL11O6GeRH5tlJACbrc5Q/GFgyauAUsSRcrTCo0EUi5ipws6VtcnRFY3YWjZkJMRCJ0+qkcqiJuGJJKTqmC5W5WDi0rqmifVxGzMhZdGK7JZOZSTfKwaUxLaqShQeAcAHIumA9JeqxxRsxAYwCFg1QJP2Rk+sSGERloonumo5+YtWiduWCMsl3vsoYlrvuNFceO8LohpOVGFFhms6itHwBMDr3rIQESVvGwrZO4EJOJQIL8QKoPWz4RRcBkQWtw1H2dB3EGYI4Qy/K0E9thE4TSXUzvLHTUK96MLj/itIGNLuxMifI8yyqNAk3Clj0ReGELaOBf7jbx1cOxxxRJIY0mSzICsG30FiKPYm4Xorq5CRkhLaBoZdTq9fxYz/2Y5iaaKEZzyMedJBtHMbs8Y+hRgGvBCxi9crpyrzNSI7FFedUEPxEC1K1RfRhGoV4vD+Of1q/EGapwfcD0WDUfT85OYWNdhvrD3wJztw9w/rKaELxtxHtOYlYo87UIq6Eft0OLKZACgqMgaVsslbC1QrNU2IKjK4ncZ6oaCnXbVS2T+ILc9tx2+I+3liYWYqxbBlXNO7HOXVq8PbRpkSPHlUZAiAVkOR6i3br5/0s5QpMl1iOYgIlAwynIRc9NapK4fOuaDDpTJWlf94UxZc4VywhzNjHp45vw/uoYqFIf8uDRaNC6g3WmvuDgM7pW2644YYnNRg9lYrmaaXCRl9wll1lvv8NS1sXjy1eubiy9ofjXnLu3i11bGkZaFnrcNuPwPJX+QYTFzMtOrTdqMIwqzCJ9sIajJIBY3If3P4G7GBNggpZB2legqSN2AVmICNgkU3gqnePqBNyt4QxjTIOEcX0oEqFmjdpSBiBCoGFKx68+NGCRdoNdfJTE1iGSr2G8Z1nwK26MFzd8yiXgNwl9USnbrRqGQUb+pp2+4puEjt/Yde1+GIyyg2gOS0qk6WHgXgJiNaAYB0IemC6LA6LKkV/Tfy8OogI+kr8Pf3zURpMNZrrvLysGnJQkeNrVeXCeWxCYxEjC8ixJ5sJpM6S928MdS2rCkYl/crKg3QWAhaqWGLRX6EkaA5SHAEXup54zCvrBcI5w8CSZAiiFP0oZZ0lsquISlOwGptQpfnhFMzIEfJhPqNFxeOrs1p8XVR8RVVTVDeKF6HNyb/c18V771jCts1TqNXqIvsqi4eiXHIXtr4v0aql/O/LT4Zv9gytZgNXPOcyTIy3UI+XEdP1sHYAs/Mf54BXem8WDcCjiozhWNBvqgdI9LAIrZC77tMMYWLBTyweP3B/bxa3tM9nM4vICLNQqVQwMT6OldVVdO67Dc7SoycFlhOi7lXUitJPRpsm9f6Uk2gsBCpUrRCwVMj5VTJltUI0eYZeSE21aR4GScd2Ys8Evtw5Gx/Zv49TGPJxCKaNWriA/zj2ZeyqbqC/HmJ1jcaZF3tHBhXVu6LCuFVCs2uhMjYBh7Uz6QwbITRyEJEsqihQqTSkBq0QWUwJ3DJjSlbbfOsS48IViwCW98qKRVFhreYYV8C9ATEX2RtvePcPccUyuqze/Jrf3pb4ax+rmsEzxioWWqUI5XSN7ZDmYCVvThDuGjJM0aiOqvB/Ex1mhbCmd4PiLJ1wneUHgfjiIeatULjkcBqHSpslKiUiKiWKGFhCrlqEcM9EB/sVHRiWK6ayZTT4iSZQijBMboRCAsdM0dq5D42tp8F0ZXYWUWicJaJHgShgUCuAorn0FVSRq2o7o65EoowUh69myAjLLlFMhu0BtRbQnAL668DGfiCYB/qLgE+pBwNZsagcL/kahvpKJFjpQUtDoFPoLYWGImkfxf9Kh53KmVKLuOqVLHLZCFhUFL4tqxUhWAvKS7No5t3IxSAltYujRY648pirTqK25IwURYepj7RDlXNUCiFaLJIMLlyxpBiECQYENIaL0G0B1WlU6i05W6TYWJxQluVuqmEoUVSVTmmJ92jwLvyrhwK84/ZF1Ko1jskX74toGuWW0zV8SRHq8R+qalLEnGaz5qomy9BsNvBjl1+KyYkxtLICWGaOEbBknBDOmzWKjFacvhxQlSc0c68rGV/EZR1mJgKK04kifK27FZ/rnzsUPlmr1dhqvLK8hN69n4GzdvikjrATqDANWIZos5P0qwy5wVS4pAWQtkLVClUqBCweSZIWibRAh9hh1jaEXFhv2AhP24lrH7gES2EdURSyfdof+AySVO2dmd6Dnz/tAcRtH8tLAVeLOu2VVy+qd0ZZnR0L5YlJeI2WWJOe6DbnJ5QbJvrIpVSs4rvZPKKSHfi+kucglcDyyWPb8N65MwRtantsN26NjTNz0+kNyHX7N+95z3te/VQqkif7nR+oikW92I/97W/8sRWtvq5shizcV+0QTtKB2T4Eo7coBWZxQYsFyUbK44Tp5hvAdE14s3vQQgQn7mrCl6IQxK6b10Y+GZKqYcuksBNT0F8UBQjpgopFUxGVyykH/9AAbAIVV1APacQzKrhiUSIeElhphFK1iok9u1GqW0LT4J2G6tpTO1gl2SnufPhKE+K/2vZQ1SVBht1gTMBKAV8uyCzoy4fliB6b+jjgVIDOMaB7GGgfBnrLAGkE7MlVZY8ErB/PkgAAIABJREFUNXGbyOpHVSfy/3ImqaheCoFXulRk5cMLkMzrEp+L3a2ixtRgKNJgUgZDRYOxw1omIsgu5RFgGbohVXEnTywBFwMLgwsBC7l6ZLlkUHWpeO3ie6pqEbtvUbmIiiWBT2GmcYqAejTsKlAZh1cb4yhywZPThoJiOvIXIkUNsSDosCLAJG9UyC3V6vt0epe7CW68s8uDvmhzwO4sFpWH9RX9BuaNlapeVHE7sgIoGpDOCQVbXn7pszEzNYExLCP2u8g2joCBxY459ZsrcXZWFtVWEWcpBnsxqEhqLMoozJPo5Qhf2tiBLwdno1QumiNpvj09lhbm4VMPS3s+74bnwEmN2hqtWkYtyGomSt4oKUFEd4EpfYWqlRxYmAYzORWdgCUxDAYWqlxUFTh9WgVfjJ+Jjx85j52hnS4F5KYIw4ABZmJiAtN2B7869W9opT0sLoRc8bL8oZETQitRrjHVfW+hMjkFr9karlhG9o7qFhQf5RVEawdFdwc+sogo7OJ+y9sjqN8pDvCJo9vxgbmdwoBhe3C9Mk8epc1Jp9tHGEU/fHbjJ0K8b918lXt87sA/meHKS8kR5jkmPDOClfRg9JdgtI8BEQUDyqgp5VChCoRuOupPqU+hPrEV9d4ibAheWnjBNWBR1LCi3mVZT5biNAkRxxTV4jMFFiZU4lOonomU9Bl2XwkKjEGCdYqQ66B8zrWc30H7b69kodosweUhR+Iq0xeX4vOC+lK9GwJEqNIqAEUHFv6cSzJb0nwF6LFLjICFgNCrAuWWALfuEWD1cWDjGBCS1iI7xfmkaNYTtsYqek2ByjAdpkkHOeWrRHQGFAYRUS0IUBGfc8UinCly6qDoJRLJByIIlIEFhYCf7+7y2RfDfgi1pueNhtLVRxoLAQQnu/LaLJAx/1hwifxaRRMsCdIp/14YUdUSM7gEBFR0DZBuUG3Bdiv5Yi6EdRm5wudDJQio5V+jNqUIL+zU8hzn42qFaPsv93Xw6Qd83pzwOAd6UTqwjIJGrqHQ+ysg5wQdRorTNHv+8ssuxezUOCaxiCToIussYHLuY6ha1OslcvQUWA2nNgs04WOlucQIWEhnoWFpX9jYha+GZ0pgEVMjKdWYOu8Xjx1BeN+tcHqrw8L9SM8Kg8sTxLjkYZCaU0zXVfL+FhnVwg2RroFazWGLsWXE/KAqqxfQeHIZ+2IDk9vHcePRy/HQYAfiKMD8wiI21jfQGmtxBmGlWsFM3cYvj9+KM8d7WDo2wNo6bSyL6H+1H5S3fO7qoqToyuQ0vOaYZFHk/pA0Q34CYkXkKcwnnsnKha4BAhbfRxaS+UYDFpUyTbN6ogD/cPgMfPT46bAYeUsSWCa4Vu/0+hS588PVIPntyqhP3/TH1dLK0X81gvVLLUQyNjuDlQ6EUNqZR9pfFz0EfEyVj48WVA9WuQl3fAvqaQKvuyi7ZaVVT23Gte2j2MSqk0OLCqUVUximLzrr05R3YDRXgqZUplaJtQseGEWLUBSweEu7OjaCMmhknFVGJ13tXmikq+s5cFyRvcTR2ZoQWziexPspvhZ9HAJYROXCmo7cCilgoVnbdGdwkCaBidJ/hGuBj41RHhOf9+eB9QPI1g7DCChQkioobvaRD+U0k1e1dG0Ju4zIT1NaS059yW25WtQVkKjI+QJU1MItegVGgYUCd3RgIZ5CBPaJ4yA6kKWQKbtHRysXfilUdXDVIvQyrlh4LVQnX83CUIK+eAP6dEdBhwkTQEjVShwjiCPOj8qcMsxyg+dcMKjndlNRDQkLeKERKb6jyKQTK5A4z+I4i42PeJA1l+zGf/uJIyjVxzjTiw/8twGWk91X9PQaC5a7yej8UJPwJZdcgi2bpjFjriALOkj9DbQOfgRVtOFyYKS4HvWKS5x/xSOLAEqxUaCROJbovI9j3LaxG/fFuzmWRk2NJBqM7NNLxw4jpIrF3xgClhxIRuJbTtZ5r89FGf2c2WptOBdlgOXAUid3FFGOCUyECDMLvSARozYM2Th52iyuPnwFlrGZabC7774by8sr2Lt3D0dBkbtqplHCf565DXsqa1ic62MwICpcxuWrKJeRakWw6Daq0zNwWwUVpkgItZfLKbCcQJDAwgc5BAYDAS5SZxG+FHEOUgksNxzci1sXaYqkBiwTE+zg6/UHdE5+7/rrr3/bk9FaT+X/f+CosHtu+uNqe+34rcZg+TIjDcVFR5leWQQj9jkJOe2tICWhkY4mCxpUQZQYVJzGDLwohrd+TJa6qjNWt6nynS932FJEZqsq7aZpvgrxj30kaYg4M8C7MMNFYpaQ2hVkJo3Bzdj5QhEfGAIWOR1OgpVYN0xQRhAN/BFNYsIyKOYyKNDTtQM96mF4wRHgIoFmCGAUqAhgYcca60C087c4FcAoN4Xm0l9EtnEI2DgigEUZIZg+E1M0i2h2ZQUu6LACTMSqpesqw9SXmBcvAgzFFEa1CBWVi4qvLyqWDA7oISoWsfNXVm7Vy6Kqz2KOeKG/KIgQUpbQVxhYmA4riCm1k1f0kKJ4CnARFBrPSmEbbcJ6G10XKQG0V4Hh1vj6I2AX881Jb0vzKjLXv5j+0mhMde6UdViBCl8TfL6ygVH/0l/80+P19V70DOLGiyJkNNblqdz64nhdcMEF2H76Vsw6bZjBOuJwgNL+T7BLjNgCdskTlaI2DkqCk99QGzMOooxjASoMLAk+u74HD6ZnwCtXeGokucJazSbTh8tHDyG+71ZYYbcAAAUmOh0m7cP6iODc9aWL9NKGzMuB1n2vU2Es3nPFQsAiKhYzCxHA4pQAqljo9ynmxd00g7fPXYmus5mv3bu/+U0GmD27d6O9sc4mhNmagVfsvgPllQWszA/y5GTVHKlyyfSKhYHFdVCb3QSn0ZSuMLm30CRSkSqhVS05tFOjUwj0+wBlgmnpFwLrMwYW+pnrD5yFf6NIF1mxUF7b+MQkO167vUFSKpV+7ZprrnnPU7t6vv1v/cABC1mPNy9+4ib0Fn+Re1XI30TAQrt7ct7wvO2A+wcom4iVN6fMo1sNuwaz24GzcRyembALhMtlWsR16js/JmLHrHoYhBBGGgidsB5biyPYiI0SYrOMxK0htSgWwWANJgn6SH2y7g7YOWNJu2Hu1pGKJwMINWjKIUe6ZZR+ViyOOsBodlK+uEaF66KqEQusXsEQsND8jAJY2LnmlmF6dQaYrLeMbOMgjM4xmHFfDHNkwdwRi5rUbEQYnmrEU93xim5XlYte8SntRFFfIpiQqxUFKnKWfE6hKEqTqSell1ETq8OTPIkK45QE2SM0BChDFYs8Rpp1W0w0FCJ8ASxa9LvsIZDbjFwJ0YFFaDXqOVSDLPHpEVLbQUa6lV1iAOfmWA7GlE2RNDAuHx+sVSfynFH1qMLRxWaBrhFKv63CrM/eajRmf+3V7/zGTt/vvgumvVsYRWjBOcn0yKewOtB1v2/vXuzduxezZR9OsMJBsMbB29DsPICyZ7FFl46/8jGLYyP+mPpcaJ1kpyPQFckBlHpw68aZeBw7uUJRFQvlhFGT5PLRA4jv+zTsaFDMYZFVhk5/5c2RT2A7VnSXEvT5a2lDzjvypdWYOu5JZ6lWPZRKlgAWrlhMdIMU3IlA6VAWhXjU8M61F2DJ2ckVSuAH6Pd7CPwBBoMBWq0xnFFZxG/t+wbaj62gvR7ka8wQkIw4w2gdckouapu2wGnURSErGdOiWhHNvzkdpmJb+KArYOkJcOENm7wnlUEm8Dl54u8fOxdfWZ9mlyrd9xTjMjE5CT+M0e32QtOy/tMNN9zwiadw6Tzpr/zAAQu94i9d81uvRHfh7424J0IwiAqRizLtBoX2KbQF0/Y41nx1YRnZ8jHUki4qDtkKDTgU+MbBcTLRVAqbwzMx1GKoPpKQPUCWdbmzPrY8xFYVsV1H5rWQWpSxkyDye4j7GzycjCopKyPaTk6PY/5cAoLsxucKQuok/FHLexI/K7tt5SpXWEl1UBkGGEWL5HpMTpnJ6oXSZOlBqQAMLDUYdglJfwXZ2kGY/XnYiZydDtKM6DWqqkUtXkWHt+qUH0qgUSYITUcRVQuNmRa9Daxb5YBSaBhFzpSgiqnJjJMQaHonJ0wL8V7E79DmQM0LL3o5GGh0gBGrupTmhVYiaDDRq8A6y5BBS4+hL4T23Fwg9SBKYCBaTMT6hEjTAKmRImPakXqZKC5IdFKzoUNWfQJYxOtRWkqxmoxcJzZFfdTQmp5FrTV5izNz5m9NPef3j73khc97abvTf4/teC2dDn3Su/tJfoDe45Ytm/GMZzwDszWgGq+IhuBj96J2/HbUqM/DpnuoiJFR1mley6Q9m1kYnucmzjV13odRik+un4XD5k4Z50Iz30XFQtHxK3MHEDGw+DkVlg/YGol1GQIXrYLJqa6TOMNOEPAluHCDZMlGqexwWgfR7alpYn2QwbYo5kbEvky1PNzcvwwP4xkoew7ThpRd2O91EUdkLTbwotl78byJx3H0W2s8/nxIX5FSpW475nAMmhVTKaFKwFIXwCJmMkuBflRbUa4wpQPSjUKifa8L9HuFxiId9GTwyEIffgi8/uHz8WBnXDZolzglm4CFGs+73V4viuMXf+ADHzgloz1+IIHlthv+y/ZSd+kW+KtnGiSC57s5cmLR3GiH+0dMCn1EhsVjR3Hwm/diphSjVbZQdemGoNkKAliUU0tuzYvRqvLmyK2vXEuSkO3DoImQRorULiPxGkjccWqMC7LyFMJ+2ws25hF3aVBZB2bSh03AYqRiUhy/3mG6ind9ClikKJDvVnlh1OZfK8eSWhhyA5EUUhVtotMoyhAgjxXTR1y1uNwYZdLkOrfKi2DSXUW6fgB2f4lfNw03MwwPBgnmtItWOk7eyCkuk8L5pX8uAVmJ9FydKNqLqhUJLFSxcL9DEQ+vmu2EzkKROqJDXyRMK1eYGG0ggEUeW+2jDiyiWCkuabXgKYeXmseurLLa4S2WYEYF6eJiB6cSqAmc5LREqlbSEFkW8oYgU9Wh1FoEv2GJ2BVlBdd0lLxZIn8BBl/TBCrVqS2YGK9ynlVst/4hybb+7gs/cHencXD/2yzL/E2aqcEGAfk3njgU7Mlhh44DObQuvugizI5XMIZVJOSEXDsG+7FPoOUELHaz7VgOF8uPXb6hUEYMOnfUeR9xCCWNv7hl/WzMmTvk5EgBLKSx0CK9cvQgwns/DZs2ZZLG0m3E5A6j76uxwfmgrZG8sKH589qgL33Al8oIY1cZCfkOxYbTLKYUrp3BcgysDMQ9yBtRCxivWthf3oMPrV6Gcq3JizPrdpSFFsWYNI7jN867H9aR41g62uOq/GT5YHqTpLIfe7UKqlu2wq5UJKBooKJXL7wfGVK3hLYVhkC3IysWqQ/Lm4mdg+EAbd/G/3rwQhzxaYKkxRvKaq2OsfEJtLs9Ghg3XyqXf+KHajTxk1/ywB3XvvIVVrD8d4j7FQEsttAObA8mUV/U8Z4MELSX8ei3Hka0uojJioW6Z/LwL8+ieSuiJ6CgwQqHklgoVVOcmkvO2bIwaLE1Ar6yM7eGrEKgclonbuz4/31vNsi6C6+ON+Zmk84iMFiHEXVhZwFsI2HqTWknXJkwTUUVhBTfZSBh3r8w6nAaOjjDF1W+ZOpAI80LSvRVlIoCFlWxULKp6Ql9KO4sI1s7BDtchU0VIFUrpid0AqbCpGFAdGXlDiPl1hWuL7ljza3DYi680E5UhaKBCgOO8AgII4toKeWPKvCTQvQYeITlmBxiSrjncl7SYYo65K/V+88rwLwszRv5dGDh55fn/uTXoUQWOXNSejDktSJAk2eygGJ9ZN4a0xaCglQ0oqhUCFwEnVjk0EhOVmkUXHxbsIiqGNuM1pYdqDkBSi79LRrw0Hh3Mr39j373f/5rpRcNrk3T7Ke4Upc9U+xMVLZzDVSf/B4TCxLFD5HOcvqWWUw7Yjx4FPSRPPJJtMI51EoWj+8W1RhRlbLNVNFhyhWmNhZJiEhWLAQsRy0FLEJjEcDiMLAENJI48YXrS40EHnWAaQGUDDIKWLR4/TyyZTQvTM1FUfSYyhGTVYkAGaDkARuhyU2wBOgELCUCl00TeN/qhTgQbUe57PHRJZeoF6/h5898CHvM41h9ZBW9HlUw2qx73WKshn5J5oReq9esM7CYZeq/exJQ0bf+wk8MkIbSaQtgUdZ/KdxnScqjiY92qvibh56F1YiqaUoIKXFGWLPZwtpGGwM/eLhcLl/5jne84/iTXyvf/U/8QFYs9DZuectbvPHyQ//Vijt/lCXhJC8wtPt2aZZBGWaWIGgv4vij92Nj7gBfCBWXQMVkNwvTYNQFr1pCZLc1C/Q8+VBxxDqoCO+xQQIs2ZNdF0ZlDFl1E5Lmjtevn/W7f3b77benLzi9/WKzv/ymtDO/O+0sAP46zLjHu3+a18CUjawghPvrRPdPvmDrLSuS1nni0zgy4VzfoUu3FO/ZJZBRxWJSx7MjAuiIDkuJVd5YRLp+BG7UhpXR6yWXmwuTBWgRPChcTmKR1i3FSo/KgYX29LmlWAr1MjuLKTBVqShQYVs47eTlhE6VkJukSKkJlXO9CHDEXBxBhZF2IaiwHFS0zCxVtTCo5oqnAC+m/hm45EfpDFP3oyjFTn7Eh+geWkBzgwdBEzWnkcZHD4r4Ed1xuf1bVisizVizGSuw1qJdaMPkVJqobt6L+uQsSlkblRL1WABh4qR9o3WDO/Ws//qKv/7HZnuw8ZooSl9OZSZL6nmlq/qcRKWk242/3bJA53Pnzp04+6wzMVsOYIdrLLz7c99Ebf5LaFJQo2sIw4lJ50RdD8r0IitQXthokmTIVJgfZbhl/SwcNdWse1WxNASwHDuIwTdvhT0KLHqky0kosSFwGQmkzAFGn8miD91SwCIrF8Jj0pCoE5/osPmuyBVgrYU672s27E2z+NjKPhzuTzKobfaW8bzN+7HFXIW/EKKzQYP+RJyLXrEMRbvIjgCm52iw2Pg4ypu3wCCbml6hKEpMVSpDq7O8YmlnRAPf2hvCGaYuZOnKy6IYZjzAg+tjeN3Dz4SfElPi8JyosbFxrlpW1jao8fsOx3Fe/K53vavz3cPGk//GDyyw0Ev/2rXXOmll/0Vm1Htpmibn2453keM6k+QWGywdxOqhBxCsHYdNVl8qY9V4UxUGmfPvaqwSgYgUV4uNeLG2KIqKxXYarVVFVplCUj/to0lj7yue/VtvXlCH9I53/+kFpr/6l1lv8UVZd96Gvwoz6rOIryyxRQ6QXPCUDUlqAqoYUIK01OlPOGuiO0JCkfYc/Bb0MkZ+Q2k5DBKssQhAJuqQmrz8tXmk60fhELBwDhdlFglnE1UGqtFP5J9J05gSbVV8hAx8ZKDmKkVWKkpXYUChh9jhcuCNBJQ8jTkf/SzCC0k4TmPVQCmSA4g2YlBRzjDNkisARVCO4q2fHFhEFSTmrah0BWnakwtwvv0ettVK0FEitXon3M9BYEK0KQEMPWRuWa6fSG1FEpxynRcVmqr4xIsmYdWD15pFbfM+7lkpG31UvAS2TRFBJoK0HIbm2F9Nn3HFa1/2Z+/1gt7G74Rh9Ko0TTeLS1bNt5EbD6m1CWcfgbjQeE72T3TgN3HRhRdipuminixzMnHQWQUe+RdM2huokohP1T/tfDlVWRPwFV3IjqSEo1xo1j0Fd35qbR8OGcPAQtSb63lYPXYI7W98GlbsF1WIqk60jyoeX084zpsodUvxKEWmpRyzU0yz/+auMUl7VYk+r1pY7mVY6cQcx0Snr+EZ2LW9AmuijpWgwmnqHnrorVCDognqcB/0Y95E0vpDh1kwFtKsqkBNq1Zovk1lZgbu9IxANRWNN0SBaY4wtTopWx7xxb4PtCmSiWYly42RpANS0n9iH3csbsLVj58j7jnTge2WMTE1CdctYWl1jSrPD/7Kr/zqL1955ZV0AX/P//1AA4v+bu+4+eayi/3PsrLOy5K1I5cGywf3JoP1MR5vHJHl1+cmRYpWYYGfKR6lm+q9IYqakDe1smVIbYJ7Eohms8vU95Gk1ekPm5O7//iZv/SGQ6NH/65//l8T2Fj8FXOw+nvZYHEH+itshybgy1OVFG2V/7JcxCQi5D0YihIbAryCltH/dkGjFcgivqesyEIoFsAiEp2pWiEaMQoC+KvHuBGOrJ6sDRoEKiRmKmAptAz1d8V1XfR5CBFXAxX6nJsLE0GFcWUoaSdVobA5QM2Rkf0RMu2A4tZpQaPmszSWbj0muorqaVhj0ee0KOAeBnCVqEygovplOIWXQE7bX4h7V9qmNWhRYC4qNlXZMpknq14CFvWQphKF9nIDkD+HVkmJ5xInmmgsmkxZGt+CyvRObqKtOjHKDrkMqbmXzHoegrTaD93pv57Zcenr/+JDD8T3fO3OS7r9wX+Jo+glaZrURH+M3Hzo0S58mLVqhq+R4mfpNwi8zjvvPGzfuhmT5joQdRGGMfxDX0Vr/RtoVQS9LGzyPHtOLXe5o5I3FzyriJLAKRHawGfWd+PRbOeQxkL9H9VaDevzR7Dy9VthRIO8215VIwQcCjyGGiRHaLGhmSwncY2pCkYJ+XkHvLbwUwXhOQYadQeuZ+L4Roq1XoSKm2H3ZgflVgUHjvS4SVbs4kyMV21YacwUmHB1FpMjFbAowxB/lMDCQZhlD5XNm2GNjUlftHR/yR6awgk2dOcVcctUehMFRsBCU8bk5ud/s/ceYJJd1bnof2Ll6uo40xOlkUYBBSQhkgnXBGOwQYAAkYwlA1cYrrHNw/hi7GuP/bABA8ZgeBgwMIxEEgYDl2SSBCbbAktiNEHSaPJ0rq6udPJ531p773N21cwIy2jQSPTwFd3qrq46derU/vdaf1hC/SI8LGYS4HMHt+CTh7fysZHvjmaxTK1Zw+3ZhcUm8YVvv+666/7oPkeU7Bo8VY98ih6XJiHe/P7X1xO3fabhtS4z/c4j0qh3aep3z0yC7ijCnp3KxF5a6MTnW8WeyBBK+mnGI+TtC45occowCtUgsaq7k8LI9vJo/SMXXPWOpZO9HD6ej/75hUbY/F14zStTr7kWXouTgznmRTrwZWNGc6up3aVUFUqIzysQ7RmP+2GuJsraLHIhE5yOVFDJhYCBhWTGpgu/20awPIO0twCDQyjpHIkRzaoNlrWbNOWaWlwzV73MrlKtxcxdzyGdciPFuyU699RbEDfiIWRMa+YjomqFpOO026WMKSIgVXK/Mg6yjk6253SORa9SMnA9rh0mYidJIKBk/wQ2J/qX68LkJ1a2TFW/TAGq+G8CUQE0AmDy6PMcUI5/loHOm2nDLte4YimOreMoe5q/XrAjXiBonhCNjjDcCvpprdMxxl7/o+ix/3jVVVfF1157bfnoof1P8n3/mijwfjVJMCY4NrnJyEmxbFKhUBLK90W2zOhKXDM1gUsfejEmykApWuKcvN7KEsy7v44ps4laSbaX6ZpiQllW0fwcYkwzycWzGJzYwNebZ2NvclYGLOThoveoUqmi11rA0o+/ykGoxK+wh0+7sXpKH/51IqWYBJos4Vh36WvJxxnADM2fZzOj5FtKBQP1qsPR9Cu9COM1oDZawv6ZAAutiAUMjYqNsaqB0AvR6eYqMAUsqhLKvDT0fAPVioHiSB0FaoNVymos1GA7LCsuh0l7GRFC+WDdLtBaFokZOrBQ1UhRL3GEf7rzQtw0v543JgQs5CWaWrMWQRhhsblM7chXfuhDH/rHU7RM3yu271Qdw8/1uGmamv/52b+sp0vHNsdB7/zU715gpMHWNPLXUpVPiSq8YhpmKohVrgICwEx43yZkwJFpmp3UKiymdvkuw3Z/lJi17z7st/56xshmf97zYd544za7ftR7qBH1rk68lWcYQXuTEXZMrqak/0bM61BD2LOc2KyyGvQ368Aidrf5v8G8qDx3SogFFK+T+WcYMIss5/XbTUSdBaS9Jc4JI1Mbj1yVlYFIas4fP8+fUkuuhA1ZvQigyYdb8b14Gyf7DDQfhlMBRLXCN1ldCb5GDIeitFZKMeCqhScRZs18ftmC7pGV1JBLPT/GvIoRn7d8mJjwWqh8uQzmM2nyce+urMjy6mK4qpH1mAQW1SbLexPHUze5zFlVrWL0gk2jrGsTKIxMolAugVozpFYyaDwEXTumAadYglGso5fUlz1z6k82Pvtt7zeIDATwmte8pnTn7tseGoTB8wPPf2acJGewFpJ5PrrK1cgCdc1plbyscklS/NCLLsCmjRswYrbZJ+b7Prozd6Cx8ANMlGKUSSFGCzElHsuWslAKUoOZwNvidiNxNEFi4hvNs7AzPhslnh5p842OhVpq1GFY+M+vA72WUH7pZLw+c0WZIOmjKltaVM3QpyEzTaoWlLxOMk+LkiETAEmgyWX8eRuZwIV+T/LqRhlo1MSUx8SwQfN4SJHoWJTgEKPTDREEUgGmARVFRmUeGt2kycBC1V4Kp+CgODUJe2pKRC0zp0IPIuXGyruSfdxVi1b1o8l1Hwrivk1D+2S6Md2fdkwRSZH76AcG3nr7w7CnM5bNYilXqpicWsNRLsutdt8wjCt27Njx9Z9r8b2HP37AtMLuzQmg+P2vXlcplYph2YwDxwxCAyV6BP4/mJERBbaRWB5dokC/WoobjtN/WH/UN666Sm4D7s0z5vclg+eZ2HO20W/+phH1rzCi3uVG1K0wwFByAGV18fwT2bKjj6RM11Ud+MElSd+5qLJGXXnyE6bIYWmUZD6CTJJMJgujJEyXd6Fhp4m410TaX+EoGo7fljtbPoxhAJM/Ggr1OL5lr3p6MrtMzKiRgMKgIttgWiQJ8y8MIiHSMOCKhcILCWhYNqn6ytpRqQ3dcKWiwEoUd9m9xM5atr+ElFku/VnFolqIbD6RtZb6KuApq2KylpjaJsrY+LxGU7Wa+KuB+6trRG+OUWS7CatYgV0Z4VBmN6rEAAAgAElEQVRLApZSyeX4EY6rJ59RSoPqbLiVOoxSA3005qLy9Eunn/o3X9Sv0m3btpk7f/yDra1O79lRFF4VhtGFSWo4Sowh5Njin7rW1PtK18DY2BgrxKZGCihG5M0gU2AP4dFbMNW7HWM0GIvAhYzA1HKWZ0ap/Eg0QIkUHKGTAN9ubcbNwfk8754SgQlY6P0Jg5CVZkd+8k34K0tZOymTHWvVClUtVMkUTFHBqCqGplBQTIv6me5pYdpCAxXFfegBkdnPSKVF1gSeKkkyZMoEJKGHiNWh/RFdp+RWJ5JezFzSuBSpy1DmaDZnZuozApS8KnJrVRSmp2GM1MWLyngV+b1y28vKl98oXTnD8dGSuKeqRRGFqudMYbJhHzPdMt608+FYDEuiM2MLRRhJjala6XR7R0ZGRp74nve8Z+9/b5X72X/1oASWn/2yfzH3+I8b3jyShp2Hm0n/KWbcfwLC/vlG1K/wgK3YE3HkXM2IWfMMMNlNNZTksYrug/YvXyKyHCqpSsqBha5qaj8VeJZG0O8i7i0j8dosK6WWIflMWM0je0R51lf+VNlarQ4ha7upUkJ3/quWFz0vgQnFygheJZsGqcx1HPgplEQUj6OARcySF/yN+EfZa2pBlF+1c6GUYKJyEb8YVocRaAgPWV7F5MvroP9FP9HDoKJDjezlZXNe8t+pnaZe5envndxMkJKI1ItukasWp1yFUyqztJV9FgZJ2Wj2kPBy2YUC3FoDKI6ilzb2Bc6al2684k3fOtHVfM3znrd2trn47OZK+w1RHG8QY7Ol2CFLcuCQGVkNCqPolrPOwvnnbsWYS0GHLfI7sOM8OfpjrIvuxiiBiyOmJfKEPAW7csw0j7yVJtTvtjbiR/5DeLiXGE1MqkOTKyHXNjH702/DW5rNlNjMYKj1NuMuJBGufid/r/MrVO2o1lmRqh8GHIOBhwBJ/Le40aJPilFF5mdGStnMoM0Hq7toOKBG+g9ImrOfC1MzD/iim6pOOIZKPBfFqdBjUVZgcXIC1pq1IoxMJ+0FdZPvh/T4FlkR8nmmzZbfB5aXBYGvAwvdj/wtsYefLk7iHXsuRUDphQYpQ4tsjKxUapidX6Dpkf9eq9V+/b3vfW/zVK2Eq8Byqs6s9rjMw3zh7eNmb/kSI/Segth/ghn75xuxVzEYZOSYYAYaMc1RROtT8aTmpEhORquOc35FOtEzYKGdlpCH8jBvy0EcRgh7bcTeChKOyvfFPAd2xAtgyXkSvQ0laWYNXbKqQA3gkmY9IbUVPIqoUEQAppI/CzmwrBgk2UvHkAOKqFgEsMjEZaXdP0H1oioC3RSZudyH9+YqsFSBi6xktE9znjidvXfZfn6giFQ1jAK9nH9S0JIDywCfokBSMD4wEIvBcDQDvVCGUyzDLlL0BgGLxdJ1hkPRF+QqlIDHHRlD6o6im4zcGlTXvWjzU//fncOX8bXXPsw5cofztJmF5Tctt9oPofehUKrIeJV8DIHKWmMlIwBKPL7oogtx5sa1qKQrCHptjon3+33EM7dgbXg3Jiopy/ppQeWNSS6xExyy9Djd0lnL81goo0pVLAQunueh4Nho7vkeunOHsrSCDFh0UNG/HwKXAXmv8sFwNUFWA9kqIz8bt9rEV1roRQuN2lviPlwVSUe/Up/Ruc/Skel7TWXGv9PSPIarFX4OrVLhVlu1BHd6HYzRhqxW9BaYBBa9UlFVsAIW1s3HQL8rgIVaYtnvZCuMqpk4wJcObcHHD57L1zMlsdPGhfgVEl7MzM2TwXP79ddf/zLVSj0VS+AqsJyKs3oPj8kg8/G3j5tW5xIz9X/NTPxHG6F/PhJ/3Ig8I+V2GQGMj5QnO2qz6BVRrMb8KtlyFmAozI0KVMi/Qk572oWF/Q6PniVQoYWcd5u6VFjG2avIjjz3RCbq6rWSkmVnKjQhC844FJUyoHLHMh+PFvzJVRJVK9T2IjAR7TCqXrKKZaB6o11+PhNEC6zSIfy4Vp4OHFmFooGM3hwabKOJuicDhqxNdiLuRJWTwxWKdEUPiZjFoypgEQO1qBohEyt9dejGwCJCLVUVy+kDtgO3UoXbmERsN6hy+UpS3XTt+l//s0PqRLz2hb86sdzu/1mn23np0nK7NrfcxXIvhBcRzrsoVarsZ6AqIg/xFDt1utWqVVx88UXYtKYB21tA4PU4ziTwA3Rm7sBY/w5sqniol8TOnzkxBj/xj0f7ANjTHcOX25fAKVayioWAhYDKtkz09/8nekf3ZG8BNyUlwKljURUME+0nqGayrDDlaVHAwryLAA8CEQYT6W1TAJOp0CTA5KAiniuPhUnlzBgJMHwsQl6sxhErdz/lEjJIKWAhmTaN/pgYg7mWqpXC8dWK3rmVmw/xRW1Q5OaSwIQc9+2WqF74MpKfCXbck6cmxnv3XILvL07z9UNzWIrFMtasnYYXhJifX6ST/OodO3a8+1QufavAcirP7s94bAKZ737+Q9Vif2arbfSfYCTh44zYf6gRB+sR+46qZITKjRbcMONnaFHO+uSapJRAhR30FDxJicaWiyjwEfVXRGgmt7/kYpU56HWTo3T3ZhVCvufOSHIFLNkcEWUCFcCWVSn8e2UOFZdaZrCUFRkDCr02Oi45cpUXKZktJsQOsomsVE5ZtoxauMXalJPjQyeeQIHvoD7BsiWmVTX5X2gtxuN+f2J5hVZMyWVhsE7RK5ocVGhhotj2GBblcTk2HAprdAuc/kv/TW0yNRBYABGpRS3Yjgu3NgJnZBKBOYJO2rjBL2/6va2/8Yb5t/zxFTVvZuGdgde7Og4Dc77Vw9HlAPPtEK1eiK5Hc2UofdnmyZQj9RH2lSg/DAMNgNHGCC6+8AKsJ5lYb4GjXui6IVVRa3EOSXMfNljz2FgLUXNFnAstatnGBMCBXg2fW7kMZqHOeWHkvHccm0lw3k3P7EJw6JZsULRaU3VwOWkVQzyKBBs9F0y0yGg8uAQW9ZUqFwUsCmz462D1ooNJztPkFYuqZFSaB8XCcGIxgRcDCnEzIvhWfAWcShH29DTQGJGpuEOtr/yyzFqLos0qKuBs+NSJ+BUFLDxHu4emV8BbfvoIHPFq4rNoF1Gr1zAxuQbN5Raayysd27afsX379ptO5dK3Ciyn8uzey8feecMNbj/Zv9E2vIch6T/GSKNHGUlwthGHDSSBmVUxEmR4sh+JAOTQKuH4p1wgir4p8o1bE6EnOIw05dlVPAjTEFaBJIkN5jmopaFaUFTN8IKubmLHpJZVvmik4ihPVs5VX6p64U/cQJyJ/Jxw7DC1u0IhaGARgS/UYXwc8nhkuyznndTuXUov+UMnbhmoDKzp6uf6ZX4y4NB/rt64wZ/luQeDjyeIegmcJ3jPB4BFDRlTFQsBC/XguWqhtgWlJChgEaGbVKllDBH19ElJVizCrY/BHZmCb9RSD6PvmL708j99799+6Joo6L7TTBOXxgUstn0cW/awuNLHUjdGs5+g48XoBTQVk0QBLkZHx1GncEiObcmTtUfqdTzk/HOxeaoGy28iDvrCyEomWz9Aa3kJ6M5ig9PEGZUuqpYQphDPQmdjISziM83L4DljmuTYZvCh3LVS+yCM/T9AxP+db75FrShvWpWSeUZkS2y4Wslzw0QlpVpieaUiwEXcZCWjwEW2yDLzZAZaWpUi22Psss8c/ZLM50pFgAkNSGO+hTvRJuzxcRikBCNuRVeCZWS9KrQ1MFEVi9pEsTGyJ2TGbIyU91UZScSvRB52NSfwjt2XwU8cpLTBdIoYGx9HrT6C2bkFdHu9XeVy5UmnKspl+JNzL5fA1buf6jNA1cx3PvbmRqUQn2XEwaVGGj7aTOOLEIWbjTQcRRrZ1CZj4l+2tYTXU0Q4GHaxl1juQSTprjBJd6bAXbZlrSRGsWdYdmQlvXIUhZUwsafMJFybRuHGFMl6xMEE0ngiTeKKkYSlNA5t4j1oZ00xOpnIQLbheFaHTPI1LDs1LDuBYfupaXVNw+zAsDoJzAUYWLLSeMU0yUOZWGGKUSMK16RRb1MadKaE/4g0+LItRiAjgYarFyXT1ttj/L0UOShwydoHQy2rDHkUua+qloFlTL6tJwYiyTYN3EeZMMUPj69ohjmWfPaLEOgSz2KZNGSKSHyL22BUkVhcschRxyKcJtvNMhFP8l3iTBoTsOuT8JJKv+mVPvK9H+58DCLvIrpPbDhotbtYWFpGqxtguZ9gqRej2UvQ8ghgEnSDhCW15Wqd5ahUUYg0A7G0U+T92VvOxNZNUyijj9DvwvdpwqrgVgi8SCJego8Jt4dJYx5l7xissIVeaOKGxUvRstcMAAuBF2VujUSLGD30LfSDCAGlUPPohHyjPtway6oXxbWobDCtchHhk4PAIqoJ4lh0YMnbY4JrkRWH/FtRrWiVigQT+pke36IIegUoDCqqYiFTab0qQKVWlVIyvVrRFSlqszSkBFPXeBSKNGMyRpL6S/ErbKFKAa/PbfMvHjwbnzx4LnN3il+hNhhtRo7OzBK/8unHPe5xL3zFK14h3ZWnZiVbrVhOzXm9zx+VpKRPeUi9YSWdjU6abIURPsRI4rNMExNmEhMY2IlhtQwDR1LLuTVO3Z+YRn1XtKUyd/nlP/siIpn0BZPzJX++VQoQTBbSeDQOepNxaq21krBipdGYYfglI4nNOEHRMDgohCKWPBOOHxrOUpyYS7aFRdu2l3soNs0oXqrUzO5MtMHf23ykf+21D4vIF0Sg+alPfcrZgn0ldOenDW/hYUbcfjqC7pPSoD1JHgqezMkCAyFmIOIyTQlE88mFwy0yJZsekPkOr+wawCghgc6zDH6vQEcHDa2KOQFXM5TmJiNc1OWgfqsiOCWwGFrVQkQ+VyyU4i3nEKkekQQX9vPQ71wXbqWG4ugUrOoYjszHyU9uO2zwP8tCahbQazfRXllBt++h0wuw4sUSYIClfoplL0XbT9ELaHr1CKbWTouYfBF9JvR1poXJyQmcc8YGrB0twkoCeP0+fGqxykWOzasEdiQDjldQD2dQD47hprlxHErWoVQk3sjhqohuQRiijh7Omf8G+r0+euTWpynfClyG3jcWTSlVrkboD7fDGFhkK4yrloysNwW4aDfFu4jxGjJbUPOgKAmzIOqpShHqLzZzytwvAjGuNml6AoMK/TcJMkyYlRKMsVGgMSq00WrscNb6Ui8y3xwNRIgPt8HIv0Jx+co9rKoVjjrowQ8NvGvX5bi1NcngSm2wUrnC/Aq9/7Nz83QW/+i66657+32+QA094CqwnOozfAofn8Bgstt1psfmnI6fmiiNhvv6oz65sk/h056Sh77jS+8qrMzecakRLL/K8JrPjnvNahJ02UjHg91ox6ar5dhsqsmzZVssBxcR55+tyfpRy5/ntYu623+BX1F8DcuW9aqHl2JJ0w+3ygaeXLZ5FLjEMAlYaOQCtU4cwUNQxULJw/mMF9Frp7YbsyBE5JNrv0AtsQaKjXHsmwX2HmjB5qFjFBfjIO4vo9dZgd+jqHSPOZauF6MdGFj2TDQ9ERm/2E+x5BkoN6YwPjkliXw1Ittk/oSI98nxMWyaHsea0QoPxKJqJaShdzQHRAdt04SLAHcfPIq72y6KpSJcqsSII7Jt9lSVzBiXtG6E21/CSgj0IwrdFD4/bo3RaVObei0aSQEMq8IGSHadd8l5Fnb0Z/yKmtOUg4xQcdG0TKnmOmGIpQqZlEQ+t70kINGkTUnSU+vLKjowKiWgXgVGRkSEslIeyFaooO+Ob+lmP8v4RB6DKioSqlYymbEKvksBP+B28pFODW/56SOxElFqssUp8PVGA+Pjk5hbWCCOZcVx3Kdv3779307Jh1h70FVgOdVnePXx79UZ+N4Nf1cq+od/DZ25/yfpzT027S9bwsjpCZWcNJdS+4/jVBhcRJpBBioD3ItOguaHctyFL+8mqphhgNH4kwFj5fH3PREPI6Eg04blRlipDDPIyU0tMZoHQkS+BdslYFExO3kMKb1GlfDD0T22wxLktNjAztki2t0AjkPZb9w44gmhUWceQb+DwPPg+xG8wEA3ctANHXRCEy0/wWI/wbFOjGN9B43pM1EqFUX4J/F1nAuSMogQwFCbrVYtY2qsgYlGFbVyAQU6Xj4w4T2iea9uwb3zrn13Y/ex3jnFUtlQFQsBC41XIPf+Jf0fYp13AG3q9ESiamFw0eb2qHdNb43xq1M8h+Jc9Nh8BgetJSbbXY4EEArVVNwLA4Rsl3EFotppcnBfxrsoWTIDClUpGqCQ74gk2BSvX68AIzUaVUn6bQEqmatetTRVlSLbuTqQ6N8zSRoJYCE1GPErPHNb/h19pZTjJMC3j2zGh/ddKIJHKXiyUMLU1BqWex8+egz9vvejYqn0tA9+8IMnjai6Vx/We7jzKrDcV2dy9XHu0zPw3c9smyo2j74ybc+9Ku0vTFG4p1COUXuMAEZwS+TBEUNcZG7XgGJMgA3LlLXdb664Gawk6G4qKfh4PkWBi0oSHpAyZHRz/ncnIP613beAJFm1ELBIroV79txSIfUXRc0rxZ06VrUgyTRnai05DubCMRzqiMF3NsnMDYNJdHKUoz2D1FtG5PU5jsQLXXSjErqhhS4pWIMU7SBG00twcCVCu7QBtca4eG4OnZSiOja0Un9fzTGiNcxg70vBdWDFfZ4FQq76sWrB27hpwxt2zqb7l1rtj7puoaRMkuRop0ckcDkvuB0Xh7dytdILwZJo4ltI5ETUgfDEiNeeAapO7Mv22MCkRlXJkKk0i8pX4EGyY5V7JisO1QbL2mGSfNfGCitvCrfTiAsjObgtwIRvrsV+JBRtoFYBGg2gWgEPeMmmGCQCYAZUjmpzpNSY8vdqw6TSU2lTRQBCAEPgQgGUBCokQab5OWGK9+2+DD9cUjJj0QZbOz0Nzw9x5NgMPe0pDZ7UP02rwHKfLoerD3ZfngGK5vn37cvPsvpz/2T0ZkYTbwVpIKsXSfIzuCh58klaYwJYTkCODoCNxB5WYA23uHRQOQFgyApnEFSyRrp0++f7brFAqtpGkPjkV8laYrS7pkXLJj6CfElyIml2cvPXQkDoWzXs742yS95xaQx1mefuEEHO8+a9RRi9BSR+F6EfoR8W0AlLaAcmugQqYYJ2kDKhP9eLsOROo9hYy20rWvypShHKO7XbFmeI2l/EsURRAK8r0hxoJhK1yc5YU8fGqZG7Udv4J9/eu/Q3juNsUcCieBYi/jcmR/A/wu8IpRltzPWqRbbEFE890GDU/C7DajHlgcmlwxRDk/MtgmsRnAs747lKITDJ/5u+z8Ir5c8dGndOVQoBvmvDIQk1VSl0o76gGFsr8mFoiBcR9jQlklphQt6nJWvIiiMzAiuAURyi/G91TdN7QO1gHktMJD4F3cqIl6iPg8t1/N3OR6AVFZkTo2tgpNHA2PgE5hYWsdRs+o5TeP6HP/zhz92Xn9GTPdYqsPwizvLqc/y3z8CNH3r9ky1v+V/KZq9qefNIuots8swUZOTUl8q4zJ8zrBzjdVxJk7W8fN2AMkzyS8/NYLxLXq2on2fzVuS+/kTgIp5G+6ixV0TdMyfyBbjQeOtEpu4KcGFjJMu7cyQUqcoiimbO2oi5FVqRW8K/VJ5AYhXg+yGcQgkV02NZcOq1EXo+ur6DdlDAsm8KQPHFjYj8hX4Mv7oelbFprt7IzEjgokYm0HMS0KystLG8vIwwpFEVCfMtI2UH6ydHcMbaEWyZrGCq7sCuNLbfcKu3IU2NJ1NkPrXBFM8SxTEa6OCp0TdRTnrwOG5ftMJIE6+qFpVITWcsO4vZFNU8HZzbY5IfUcZK1Q5TicNslsxUYKYAEwIV2QoTESwCdBS4iARkUam4nJJAtwKcehUmRVHT7AkzEaDCEjN5EApgiiXApZaYEEVk8vmsKjkRqKhKXCYvMLBQFlgANJeAZlPwT2x2DvCV/Wfjk/vP5+sElgunVOGYfFIYHj5yDL1ef+fo2NhT3v3udx/9b38Y78UfrgLLvThZq3f9xZ6BnTdsc+eXl/8p9VovcWwLlYIBrBxG3FsUAZqkHGNzZZBlnokE6aGd4TBJmnEwJ3BVagCjk9H6K88lxqIqGeZVhsEmd/zLjxt/0cFFVS1EEOd8C++4qWKhmfMq30usTNktMhwcMbag01qE4be5egvNEuLyGgRwEcUpz7MXoNxE0Oui0zfQ9Fws9M2MuF/op1jsx2iHJnMs1XqdF8DA9ziMMpKp01Sh0H+TKozakLQou5bBw8DWjtWwZd0YNk9WsH60gHrJRuqWdn7qdtw23/JfQMCi8yx0fh1EeHL8b9iMGQYWBhUJLCR2UkS+qlokmuYs2DCpLxVjqjVGXIjK/MojWmR1woAipMYMIhmg6MBCCjyZ+2WbKJRo0S7AKRdhkeFxnLLbyCFK6l2KNqB5z0T+SFmxCB4DHAdwKQmD0kUJYDTj4zDAqDgn/io8X1ytqMmRS4uAp7wsEXq+iX+47eHY3Z7g1wGnhJHGKCYmJ7HS6eHo0Rkyt75rx/XX/+F/Na395/2krwLLz3sGV//+lJ2Bb23/349PO61/ScPOGKmjSpUa7GARaXceKXEuLEsm1RiBSx59k/Eueqinos5V5TIANkMAo4NLViTk++W80FHAIoBC3Qb4Gen2Z3G25vzPwzIVDNGgMEFoC58EObqpehGLXlaxqGpH9uk9s4Yj2IhgZQZG0GUDoxckaEcuOkYdy0kZldFJPHQyQNSeR7/dQqsdYLZr4dCKhcNtYLaboBsZvBsfqRTRqFf4OJisp1YXD2FL2NSopzbQcGlKOi7YBqoELON1bFozyq2wsXoJxaKL2HJb35mp3fDdvYsvKRYKRRWfT1ULiQAIXB6Z3oJHmLcjkPwKA4r0tegk/pAVSWGMAJkTtMZUFSKicZSCTCq/qELhNV9UK3wf9T0lTmffC2BRlZBbdFColeHUqjAnGsDEuOBSGCvkuGra3Cjzo86pMMKp/D5bG/+q8So6qBCg0M33hIeF41xWBKiEIpKJJoDsnJvEe3ZdjoDGeUs12IYNG5m0P3JsltpgHcuyn3ndddd985R9WIceeBVYflFnevV57tUZ2HnDe6qLK3duj7vN55CjmJRJbrkGJ+4CxBkwme8hJWCRhH4GLnLwVC5HpqV+0Ex5vNRTHt5QeyzDGO3nA14VmeqrA4vAIp3kz0FnILtMxqfoRD6BiuBcBLiQUkyNulXzuzKNWprCsxs4aqxH1J4F/A4DgR+mWPENLPaAQ/0yDtlb8KRzy9haXUFneQnziyu4ayHGznkDS76FiZEyNk+4GC2KOHwxEydi3kPdRGKxSDIggQCtoyJROEXBInAhSqGMsTGKZ2+gWquy2TO1S/EBf/SdO74/91zXcTapMErVDiOBwWYcwTOs78JMokwRRrx0dtOUtQMXkT4G4ASViwBlSonOgUEovEgtJgl6WbVwGKhsOarqRQcboUAjYYQFt1pCYWwE5poJYM0kUKsJkp5y3TgNQ96yylLxJWoYHB2sRKtsuqdQ3nHiBQMKpVKQmqEvvCv9npAak8OeQIWBhWYYRbh+98W4aW4zt+siUFRPAxs3bUK/7+PAoSPwfP87IyMjV5zKNOPhD/cqsNyr5W71zr+oM/D97W+4Kugufjj222WexMmx8SU4Zgyjv8gqJ9Lu8weQiHxpnmS+hRz7/N+a10W1HgaIfF2KrJH7jAwCUgbyxwYqGa3jf5xRUmuPqYplQMKcyYTErjtbIIWrm4GFXPns/FbVizQIZjyLON7QrmLG3oygs8jkeUhJxETI+2SABPZ7deyNN6NacvGYzRY2lrpYXFzEbYd7aMcuHrK+irWlkNVcFP3D83k4UkeOh2Y8loll8rWYHLYvF2sa72VEcKwE5UoJ5foIShRwWa7wcLLUrSCorH/HW79y5HzDMJ6qE/hi8JeBmtHBleY3MY62cODT2iqNkiz409RhJ6DCRK2ocS50TkUHSowK0Ml8UbmIFpgwPopqUEXeZwCjVywZx0XR+Ca3wYqjNVjrpoB1awEaM0yyYnpw5vsIWIj7UIP95HA/JY8fEJnITxRXtKrtRa0v1f6iyCMCE0nck2eFFGEEOrGHI8tVvOO2R6IVlXmeYWK5mF63Ho3RURybncfM7By9vtfv2HH9W35Rn11Vv/8in2/1uVbPwM88A9+74Y3rsTL/ab/bfCSpwKjFQAuA5bjMjZphG2l/CSmpxOQYavpQKjkqt2syKbL6UGu8i+ZzEQdzEoBR4EILl7qLKmz0UmYgJ0zjXfg+ckbMcZVNDi6DMlryqRCw0FcBKryIM8AID4se70J+hfnyVvS6HcT9FiLfgxfEaHsplvoG9niTOJiu58cgJdT6ERPT5QBbRmNsrvpwgyX4ZKD0QoQhjYSmYWgcaIU0tZCmDHECXOQUTvUGEmkvQDCAbcYoVUqcvGxSTH6xwvNl0kIN7tjmf3jjl2eaQRD8eS45FhMlKWvOQoxfs36Ah1r7mbRXrbAsP4w28rr+YrjtooFKVhsycOTAkqUja1Mf2afDoCGmRIp2V956FIAjWmQZx0WP6zoo1qtwCVg2rQcmJ4BSSUQas2CONjfSc8UbH6ouNHDhykRLkJByeSGbp78lZJVkPQFIBjK+MEPSjTL2Ah//965z8flD57DIg66FQrmKzWeciTCKsf/AIbQ73UOVSuVpH/jAB44brfAzP4g/xx1WK5af4+St/ul9fwZIYnzzR/2/7q/Mvz7st5mYN+SgK/Z20Ac7IS3/ClKvxTwLKWOoUlG9dvnpHpB2chq0HIWc+wgUqCgyXFu9MrA5efVy3O45A59ckiyIfnXTU5W1n2ctMXFPVbUwsGQAo3blZLbR2BwjxUr1LLRCE2FnCaHfh+cFaPfJ9GjgFm8jFtJxXjTpHw3Y+s3zDTxp7RzMzgyiPnlbDHihzbcgFmDCLhv6KttQCphXrZoAACAASURBVFTI+S+KPvo/FVIawjIjQWyXK4BbkoPLajDKDThjm974xi8tfs33O1+wbaeWEfjkwaGqxTBxPu7CMwo/5AWXAIWjXVQwpRL0qbdHywAW0E2KOclVSRzPKhYpehBDzoR7fuAmqxHxMwkyktPiikZVK1KVx89lm3BKRZTWTsI8YwMwvQao1wQ5T303unYYIAhUxDA/4bs6wSZHr2JUhcPAolUtBCxE3NON2mHEuQQ9LLQKeNdtj8BMMCLGPlsFTK5Zw5lvx2bm2BSZJOkHr7jiilf8otM4VoHlvl8bVx/x5zgDt376jY/3WrOf6q8sTcWBxwnIvDOWH3ybkoATIi+7YNNk0BU8C314acenMbn5ADBNgcMOfT2tWfozsp7XkN9lyFyZjxyWtY6OLgRcorml+huaYox66OJ3uWpskHvJ2jnc2lHmSQIXrV2mcQlURlE94VXXo2lPwF8RDvt+30O7F2KuZ+Fmbwu6Rk2O1DXwtK0xfmPtQTj9RZZcJamLMHYksBjwYzJWivbXgHhOjv/Ixh4wwIhQUur1m4jgFOwMWKxSDU61AbM2FTpj61/8B58/8pV6EHwVhvEoXRnGVYtpoYEVPN+9ERNmOwMVRdxnSnG5D2D6Sj/vEphFyrdqGWqiBwZrOSmTDZXEW4nJj5xxJq8tQXdIcFEgQ4Aif6bGRlCJQ6bU0sQonM3rgQ3TNGdAeFZI/aUSCIbB5bjhdVJKrABHVS4ZsMj2F/EqBCZskCRgIZ6xj6/uOwufPnA+bE4zd1Co1LFp82Yeobzv7gNotlZWXNd97vbt27/2c3wk/1t/ugos/63TtvpHp+IM3PqF/280be//WG954alkuOOBZHJks9ptcqYWLWRRj+dPCNlxX7rxaaqeXHHUCiN3tKJFMeRuVryLyhnjhWu4etGrGm1B01a2gUVO7ehzx0UOJAN8Sw4+arSAAsIMbhhcVPtL+Vjk0OVsh54gKjbQqp2FfnsJfrfFc+pXuh4OdVz82DsbkVXiXfSmkRSvOmcfGsEskFIbiobAOYhTC2FkwOcbGR/zYV1ZccLZXTmBL8CZfiKAhWljMg+WKzAKFfKvcOpyWl33DXt88/MfefWbFn/zN5/2xihK/nSYwGci3zTwROuHeJR7Z16taIGU/Nad7KLLgEXCNoOLBBYdUPh7MU6YgVtVKRKMGGTUZEjZGjNUG4xGCzGoGyCFH808KoxUUVy/FsbGaWByDKBZ9oWi9KvI64jBQs5RYu/R0DXI8nhpfuS4ItkGUxJj4lcUqBCw9InI72Cx6eAfbqVqpQHXdWC6JUyuWYvJqSkcOTqLA4cO09ybL09PTz/vbW97W/dUfF7v6TFXgeUXfcZXn++kZ+D2z/zl//JW5t7Ray05gdcXxkdqg1HFwhlZCSwii9MARuyBxzorZZhsOzC/oi1BYpcpLnPFZfB/DMiOxd8IgJALgvo++5pXMjmQiNVOF5KpRzh+FZSWyIHWmF698PT5/Fiz2BKVNCbjZrIZ9XlrjKYEroyfh77Xh9dpoddtY6XTx+5WBT/1N7NhjtiQS6cC/Pb0bXCCLkyzCMNwAJKopiai2GD/COd0Kc2DwtRsIJw2qE1VftwOEx4OTvYtVWBWGnBGphBVpvcH1TXXPOX3P/AteqjnPutZv9rp9z9nWlZdN0rS9xTrvsU4hKvK34FDyjS9FSZbYlrYWl4XZiuYrEiyqkXyJ6oVxiMlVKtRAxY6zwwa4u/FAC9RxVCloqqYfJ8i3zPTglspozQ1DnP9GmDNGEBJxpQP5riDF9swoGQKRe2iJK6Q2rqBJ4l5SdDTcC8GlB7Q6wDdNkuPv3DH2fjCofN4MicNhyuTEmzjZh7Edsddd2O5uewblnXNdddd94n7Y8lZBZb746yvPudxZ2DXF972sLgz84n+8sLZtDDGQZApvQhYaL/MHo80goUQRuzD4DHOPpDlh5ELX02clEAgW2OcASa5juMAZshAKfVgenmSo0c2VEzbQvO3cj+tK8cyxBEfs6xNdhJwMVSolM65qOOXSykvgBIlM+bGNNEZ24o+LK5Yup0OG+P+Y7GBfcEanuuSpAYumIjwW+t2oeg3YRkUVOnCALlRKLrFYEAR5LnIGcuqBPlS8+mfzLRwS5HVd1SxGBEbOe0ykfXTSEY2L7XMyauveMOOL6g3+5WvfNHowf1Ln49TPJaqFvKxKF8LtXPKZoDnFm7CVndOuO5l5ZQ579W5lYI8fbHPO6DyLLPyS0bhDHlcVMtRgIcEaOkPykCFqxIJVhJ4FE/FdaRpwSmVUBxrwF47DkyNCbMkpRmT057ML7ncb+h6P0EAGp1s2hxRorffAfw+EBKn0gd6BCpdoNsCuis4Ol/Au297BFoxTeYssAx/zfQ0GqPjTNgfPHSYBrHdVCwWn719+/bl+2O5WQWW++Osrz7nwBnY9/W/XxO0lz4QrMw/o7uyDL9PI5QVSFC1QmOYxVcxcEwCiwQV0WoQBKmocjTPSvZMeStJlC45AyPuoioVBRBi8cyqG3UfCRY5gZ0DjD6WdwBnhno44iGYph8wVmYkP612gpLWzpOMsJc/FwAjVky6V6+xCT2niqDfRr/XxdJKHzfNjmMhHhFjgGFgbTXFS8+4E2PBUZipDZOAhfwUDCymJM0N2YqSwJIR57INpvwsOseCCAaZOclZPzoNv7oRC1G16ZvlZ7/0TZ/iakX9e+YzfuM1fT/6O302C4EL/7dt4zLjdjyrdjPLnblqGQIX/bGydVu2qFgaoUAkkwjnEzFz/kWBiTzjqhWmqkGtNaZXM5nqkNthJuxiCcVGHc7kKDA1CoyPiPHDVLVY5LAXo7nV9Tb4sdcuCv1tpo0Ryej7baC7zEDCPpbOCtBuIun08Knbz8eNs2ejXHThFMtojE9h3fr1WGn3sPfOO7HUXA7SFC/7+Mc/fv39tdSsAsv9deZXn5fPwP6vvevSJOy9NWjPP6G/smj2Om2ODBEDvmhHLFphXLEoYEmoFUZkPVUrAXhEs4zTF7lh0ojGC7jGuchzrrec6EMvG2Xyt4MAk4PF8T4XQeTrUmWFQ3rZojXm+Fi06mWochkAGgkuuvEyP24BKkINJZ7Tr61FpzSK0OvB9/qYWfbxtWPj6KVlbuvQM1P0ygvPmsX52MuSK9NwYILaYUxnc1UjWlDiayKDJ8VLVMAixA8pt3PIYR6LSZfFMsLiOGbCKlr9BGvGGyiNTr3vmX/x6VcZ1MOU/57znGdc0G57X7Yse6NqhxHHwryL42DUaOPq2o2YtluZ7JjFUpk6Lf/g6N4VdR5UK4vlxapi0d5ZBS68tcgAJa9aBDjJ8yo5GHrLlDlVbEEksBSKKI7UBLBMNoCxOtCguPyqIPFNSjamykVWL1qrM9/MqItSvpGKBwwp360JNGeBpTlgZRFoL2P3kRF84PaHI7KqHDBaHhnF+g2b4BaKuOPOfTh4+AiCILzJNM0rP/axjzXvr2VmFVjurzP/S/68NEXy7n99x2MtI3hX2Fu5xG8vod9pod/rIaI2GAOE1Ppr1YpBnhZW2xCgCGARhjQ5oplbYUrWKZaBgX96aynrialqYPhN0XiVAa9L/rj5MDEFMlmdo7XPTgwu+aPQyq9XL+p7fberKhxZzWhVF/0mKI+iU13DcuMw8LB3IcG3ZkaRcFUiPua0OF84EeDZU3tR9BbYHEKtMLoJcCEPC8XZy7i1DFhkTD7R90rcwCu3jcguoo0yjvVdzCwHcBIfG8aK2Lh+CuXx9bcWz7jwKY960d/MqjNLw+mu+8hH3hNE0SsGgYV8LQ4POXu88xM8Y+S2rGJRfEumDlNvqe5fGfqefU96FI4mVVbHogMT/UxdDqprKgAmV5OpxZJ9PSDDbkEAC/ErFO/SoDksMtGYeBaeUUzgQpJqApes75ZtcfIrQz26ct9TTD7l7ewHZg8BK0voNkN86NbLsLuzDhUyaVZqWLNuAyYmJtkMuWfvnRQO2ncLhau3b9/+qftziVkFlvvz7P+SPnd6ww3WgdHDzzei/pvjoLcx6LUR9FbgdTvwvD7iUG9pDbbCuC1GEuSs/ZUDi5EZ0e4BWLJVRWuGqUV6gHzhpSYHJpYS/4zWmGa8zIUA/xUXv3yuofaYEBqrmyQEZPtMasN4NaT/JW4Z7cZ6+L6HOPTxo6MWbl6sMynOibeyUiJvxkXjfVxeO4rxdAlO6sNUJUGOjZkhUUy/Jc2XiTC14Kc2OrGDlcjGYt/EfDdBp+ujYkVYVzOwvlHA+EgR9ZEaShOb5t3ps590+e+8+zb9Ur/yiiue0PX6/2Ja9oiK0FftMNctYNxo4mVjN2Gds5K58Bns1EwsvRBVgJAR7wIgVDyLkg/Tz5QnRz2ODjDDwCIuBQ1UlM9VpiwQsJBRsjRWhz01DkyOAPWymMVCkfkKWEyaHinBhauXe2qPMfwLDwsR+c1jwLF9QHOBY/K/cccZ+OyBC1EgbqdcwdjkWqzfsBF9z8euPXfg2LFZqjI/s3Xr1qu3bdvWuT+Xl1VguT/P/i/hc1Olcujrb7sGYe9tcdgfizwPoddF0O/C6/fg+74YJpXFsRC/IpVh9JWMjsyjKF5FZTOJKBcCniyWPCPlT3yi1U4+Iyp4IVEfiZN9NCS8qJ275n/JwERqdLPd/YAXRqnPji+mRAVDfhdRnQi/iw4u8vvj2mTkGnXQG12HfpzwOfz6gQL2das8vz5/TaKlM+F6mDbnQfNtSg4wXkox4iYoWjFT+ZQLRrLjfkRKMQPd0EAvNND1U3SDBP0g5kwyCxHqborxkoGJmoOxqot62eFpkk6hiNLkprY7ccYTL/vdD/2H/g5cc801xdnZo9cnifGcgaqFuBbXhUtVi/sTXDlxG1dIrMBVVZSiz7TTN9DWUgZI5UmRVYvCVubIlX1Eqc0krucCgDzUUuw5lMRbvENsFiWOpWAzsJiqYqmVAYrRL8gUY1WxMN+iVy8KXPRoH7lpYelxH2jNATN3A805oNXEgZkK3n/bw9E1G6iUy5icXo/NW87mLDdqge27ez+6vd6CZdnPu/7662+6v5eWVWC5v9+BX7Ln3/elNz/Dinv/lET9qTjwEfGtD5IXEzdAWVeU0Ju7lBVxL8b4ErDkeUyKW5H6f3Lfy4mSxANk0SeDRhNxxk/SElMVgGbjz/2OA101TZ48ZK7MTJTy52JksnQYai01/c/0yyB36wvuQ4BL3q4S32vkvwSasDKGXqmGZsfDF+4qoRmVePaJIO+Bqmvg4sYKppKj6LRXcKwVYbaTohcQz2yyK1+N6y2YgGOkKJlAicb40qAsNemSpMUGReYnKDgmSgUblZKDIs0qoaFX5EspVlCYPHOxsv4hT7zo6nfeOnyZP+eZT/+Nrhd+0jDNKsuNpUKMuJZCsYhRtPDSiW9ha3lJjCnWR5ZohWMGBhnhnnMneSSLlBPTaZTVTuZBlNLqgeMbyh3T22FKlk6hqDYlHY/VYBCwEHFPwEKZYcSvUDy+Dix6W0y1xojczwQaslwkpePKPDB/SIDKyhI6SzF23HYpdnU2oFopoz46jvMvvBiVahV33rkPu/fcgYWlJapM33HFFc963S/aZX+iJWwVWH7JFvb78+Ue/OpbLk+85e1p2L8gDimSPUQcBiCAobkftNOOQgksvBCrSoXaYQJYRCUj+BRuh8nQSXaAK+JexeXrMmKx2cz3uZqkN1PtaFJeUcUo1ZUay3WCsycrl0GV2PFVjQAXTRggSf8BJ/8g5y95l0FwUUBzXJuMjtdy4DXW4O62iS/cVUBoFLI2GGWsPW1TC2ebB9BqtXlcrUfhuUGKICYlmAiatA0TBctE0TbhWhZ/T5la3BRkzoUCKsmIGsA0Yx7RS3H7jkteFEvcHBd2uQF7Ysut7hmPfvJlV71hfvjMbXvVq6r/ceDuj0ZRcgWpwVSMPgELeTMKBReX2Tvx29M3wzFo7LTAZjVqZ/jxBoh8jcrgnC+ewCl8KWod58dSqSkanZfJK+TKmBH80lSpLgsBnjbs0aok7kkNJqdFcjS+rFD4e61iGWiLKVJfoh3xhe15YPEo0KL2VxPJShdf2rsVXz18Hre/qrUazjznfGzctBmHDx/Frt17cfjoUSLsf1ooFJ71kY985K778zOunnsVWE6Hd+GX4BiOfONvLws7yx9M/PYlSRwiiSiWPRLAEgYIGFwCBhtK1+VVJGuB0dx6UnolecXClYkEE+ZWVBaTlmg80K7SJkfK8y12uzn/kHlddLlQ1h7LzYv5LlO1RiRg6eN71fdZG4x969okS43sz45THphuicnaYqJioWpFJIhRy0x8n78GAyhW8IPeFL55uADTcjKp8cZahKvPuBNJew69vgic5JYQAUpqsuzYIm+GacEyxKwU/p88Pyz/TcmVHyNOyGMUwDQiHqFMai5TLqQEKmahDKs2BXdiy3suf/VHf19XhemX+pVXXvGbva73ccO0aoprUQqxUqmEqhXgeSP/hl8ZPcScT3b6jn8rRRGqVS0ZAJAyjICFT5+WhyMxXoURUxwXF8paqy2rhuQpzsYXkJSZhq8VbRjEq4zWgJGamMvCkyIJVGg6mAQXvXpRLTGdzKeDJ1BZWRAqsE6TFWBot/GfhyZx/Z6HIXVrqFQqWLthM8674EKe4Llr9x7cvf8gOp1u33HdV+7YseMjp8tSsgosp8s78SA+joNf/Yd1qTfz8dhrPZ4GcxGHQu0uWqTIr0LVC43A5TG4zK9IKSurwUSCLt3EljWPIieuRcy7lw79zMMyOJBqIKZlKM0r945IMj+TBOUrFSXw8pZXAyLlDZE/zKI68raXJPtpi60iY7KWmDAXDo5L1oFmGGCUakxMQmFgUaCitci4qjAM/GtzGjd3xrN0XyLfzxkL8aINdyLpLEgAJ/AWr56AhEDFMm2pEBPPoQyb1JojwyRlUEUJvW8ELD4DC0uNGVgcGE6BQcUsN5DW1t9tj5/53Ee/4j0/Ptml/bznPa/Ua69sj4GrLIuqFkojttg0SVULLaTrkoN4xfrvYKrYHSj49MdUAKCDS6bsJSzh0ZEaqCiAkW8NpdLookLVdhPvt8we42mepB6mEEoRRAmX+oSuIOxpvj3JjItFrVrRwEVvhdEDZdeUAZC0uEVy4iWgR74VurVxZK6MD9z2CDTTUW6BjU5M4SEXXcJAfvuuPcyrLC0t0wC2j5977rkv/8u//Mve6bKMrALL6fJOPEiP4+4bP1w0u3f/fdJfujb2uwZVKkkSI4kTBpckoaqFgIV20WLAFEfgsymSKhUJKgPAQouyjCJXUeO8UOs9DQlEeguKz/FQ6NSJuJZs60s7+dyezQttNphJ/JxBR88FUwnKCbVv1DFIma7K18pGJyvuZfD3CnAGqBtOXhSVikgfFlEsoiWmOBcDfmrik3ObcCQeYWChwydgOWMkxgs3H4DTn0VK4Z4xke/yrznCRIBKoj+uTDnO/C1xwsCSkIeIYnXYbW/BcAswnRLMYgVWZRSVNZtQ23T+9sqjn/h7a9f++j3mVL3gBc99XGu5/c8wzCnFtaghYCXyaRQcPMK+GS/YcBtcM87F48p9r/Vehsl3/hVTVIrRV55UDWToPsImlYc1ayHEAqyo4klF5UNjJ2mMjJhpLKLyiwVhiqRbaahq4bnGWgXD4yglsNCrIWc9eVR6bcDvAf0u3ygL7KM7L8GdnWmUy0XU6g1sfciFmJpaiz179+LOffsxNzdPn5tdpXL5uR/+8IdvP52WkFVgOZ3ejQfhsRz84l/9btxbeHvir5QT4k94xysqCqo2uLVCc9SDkOeqqzaYqlKE414k/fJCrc0HF+m6AoR0sj+vBk4CLhqZn7fDtF6K3KbmoCIBRJv2x4510+Jk3lxCKnsm3MoSr48WcGXaFNWVqMYy0GETqKrGZKVGBsRMWyvzyLKCRlYtvOiLOBalHKPXMhsU8ImFs9A3StzOklCKmpPiBWfPYSo5xsnQZhzAJk9QSlE5SghAkfniMcUcFqFQU96WiCPt6TUFAMXq0ClQra9yHVZ1Ao3pdVi3aRLF2lgvLU990hiZfmPxnBfvO9mlTb6Wj15//ZuCIHgd8RaKa1EtsWq1imLSxXNHv4vHTx4cjAvTeJAM24dFfarTqYNLJiMb2BMIDk6BjB45R+isNBQELBlYyY0GtQFJYkwjAwhYlCos41kIXBSgyAOiDRTlf1FMC80covgWCpv0PHidFB/feQl+vLQRpVIB5UoVm7ZsxZlnnY2DBw9h7x134djsHIWNdhzH/d3rr7/+o6fb0rEKLKfbO/IgOp5DX37rxVFv5rNJf/FMboFxtULDpGTOFH0fR4gYWATnogBCUMmqBaYBS7bo5otwJi/WJ/MNz7tnzkYzQKgVN1uI8lVKVCaqYS8WD65MOKJDAAml22bAQgCTAY2sYJRsmQFBAgxNuqSbFBkMAo4wdoohZTlQZtlnaqIjP17eCiMgUOnI9Mw/7TbwheWzmMhnfiSTT6d4+BoPjx6dgRMuw477PH6ARhGLkE85KTIb8qWqIzHgi6c48jEQUFI2WALDcWGVKrBr44hLU1hJa9iyuY7zt5YRRRYSs5KiNHkLylNvKFzU+KphXEVE2XH/XvrSF22Zm21+Ok5wiQ4s9D1lYdVrVdT8I3j5hu9ha21JtMQUD6+A40SAolUzA5WLDiyy3TWQnqP+TrXKlDJAAYr6e/4jOTmMfCvUBqN0Y+JZ6EY/I4UYVSzKE6XkaAQilAcmJ6DyhEjfR9BP8OU7z8WNR8+B7RbZXb9m/Uacc94FNLseu3btwez8AlbaHdo4vOOcc855/bZt2wjpT6t/q8ByWr0dD56DoRZY2tz9vrS/8NsJz6cPuVJJGBhSWbEQyMQIQwEuVLlwBSJmFjKwcIBGRm4rMBF/Lwj+vN0kOBjBXYgqQA+kVIyvkl7RSpqrhFQ7S/ApcsGQbbCMYxkAFr1iIWARTXgCGJKiCjCi+6h2mVRVUSuJBpPRTQcarmyEyo2qHAKXAeDhccF0vhQ1owh8kz0V1Cajo/768nr8qL8JtiWeV4QqitdJNMP5I12cV57FuN1BMSVw8WCx4ZTOvRzVmA35EudBAIuKzI8Zx6hSsSoNjnE51i+gG5gYb1Rx1uZRPPS8Aky7gDih2ZAFpO7oQlqc+jvfPesfGxc//YQxIy+86jkvXGn33g/TrLJwgGaekPLKtlEul1AuuNgY78HLN/8HJoo9UV3oYQUKIHQw0b8XZJIkTJRog0gmrS02DE4DjzXUPlOgkqkHqS0m1WAKVBSRTwer3jhWCEhSh82QlPpJM+wDBF6KL995Hm48uhWWU0DBLWBsai3OPvd8+EGIXbt3Y25uEcsrbar0vzY9Pf2Sd77znVmqwem0eqwCy+n0bjyIjmX/F7e9KFqZ+UDqLZfTiKqVWCxOslrhqoUXyhiRBBb2r2jAIoZdKWBRK6rOR+QcBbeeNGDJqpgsslxtP4dPst5PkauTDizUKFJyoMw1PQQa8ufci5etMfpKVY3BkfAuDLrZ9FVMTCTwoCouDnpIgj4SSmjOwEaADs01p7YTt9Okkk60EOncicyqrEeTAkFq4Z8XzsWBaJKJcDFfhEyfAizLdgLXm0PYmsGmhoEt4yYmCyGnCttpwHNuhCBC6Xq1Io/zxkSMi0Fz7J0RzAcFHG0GsJII02NlrJkcw5q1YzhnY4hCtQrDLSNJbcSJjcSuR2lx4jNGYfr/FC+5eu/wu7Bt27biLT+5+e89P3wFyY+HwaVeq8FGhMvc2/CiTbeibFNU/wkyPIcBRr+Pmpimq8N0YNH/dgBk9A2I3j7TyyWd5adNhuRVlOU/e2wCM6maoDKQ5WgRTRkWoHJkK0ynwOKF2sgYtpxzHl9/u3fvwcLSMlZWOvCD4PZyuXzN9u3b//10XTJWgeV0fWcewMe1/yvvmI5W9n8m7S08ivr5rPySLTCuJrilIngEApMoihHxjl0j7TP1lmiDqcpFSHZ1Q4MgH05GlIuqRg+Q1IKmsh2ptkAMgIp04vPio2LQxSKdVTEyT0pUObJKoCqFb2I6okFtKQYVmvSnQIYmDRKXQZvZmKdgJhJkGGwIaEICG58BiIaZMUclU5/pHKpAZhWjuRiW8dGFi9FBNR+pa4jd/7ljIS6vHobVPYaFZQ9LvZTjWWgBKxUcVAsGSgQ8lFLMM1aoahS8Nx1jlJoIUhte4qAdGOh7IcwkRKNsY7xeQLVcQKU+gsm1U1hfnUexWoZda8AsVJGargAYlBA7jVvM0prXFy6b/Npwa+yaF7zgjIVW84Y4NR6ug4tSiY3UazCCDh5TuQ3P3XQ7XDM6MbicrC2m8y2KN8naWhpgnPDvh8DluGtH25RwxaptWLJWmvYYnKop4ltoNPSX952PGw9v5dk5NLirXB3Bpi1no1AocmLx4mIT7W4Pnuc3C4XCy6+77rrPnM5LxCqwnM7vzgP02O763J/9SbJy5I3wl01aHFlWrOLWVUuFgUYCiyTw2S0vxxCrSoWqFqUzHXTSi7jbjKiX80HySkWx3aplNhRGmZ1b2e7JYuiHzRCKb9G5kzzCXjdRKl5GtcOyqkVWLgJoHAYYkR+lEnBV20pwQFydBH3EfheR10XsdxD3V5D4HQEyutdHFmI0Zvf27jg+u3QRUsuVlYpQrp0/FuCq9Xei6s8gIpFELKZF9immJTDRDkz0IouzwBLDRJSoOBlxboi8J3ym9zFNfDjwMVI20KiVUC4V4NiWGNU7OoWxiQbG4n1wSwW4tTocApdSHYZTFOCSuoit2oJZmnzrSm3reyfPe2Zbv8x/64UvfOpSc3EHDGtyGFyKhQIIXJLuIp40+lM8ff1euNYJwEUX6ukrnM6nMZmvVzwKCOTR/FfBRQET8z6qhaonWuqiEPnYWmhZu1fAl/edi+/NbmFejEC0VKlh3aYzOYFg//6DaC63mFPxg2DFNK0/JQk1swAAIABJREFUfvazn/1Pp4O7/p6Wp1VgeYAu3qfrYd/11b/dmizu/yJ681tTWa2wtFiPYOeqJQcWBh5atLQYFsGz0D/ZDsu+VwS8Xqlo38vpfOwnUdMks/ks4vEGDI6y0sjIet54qgViiG/RzBH54DAtHkZz6AlwoWrFFpUK3whYxH+rSPW88lFVjmihkUKK1WZJgrDXQm/hMML2HJJ+i8GFSF9S0IlsNHGObmpuxrfbZ2fKKjpGimh58ZkHcKmzGylN8mJeSaq+UprBYiGKTXbf+7GJMCZgMRCzQIBAxeRNARP3xA8lASzDQ6FgolQusYeFFkSnVEFpfANqdhcl7wDcUpEHYbnVGpzaCOzqCLfQUsPh50yMSojS5Mfi0Y1/Vt76W4fV9bxt2zZz520/fnWn673ZtJzicEuMjJP1ahlRZx5PHr0dT99wAnAZHnOjf1j07pVSimXVxZCG+WSgdFzLTAelId4ueww5u0DJ39ME8+0KPrXnodjVmgb7eGwLhXIVa9dvguMWeGBXp9NFp9dHr9ePbdv+m3POOeevtm3bJtH0dF0FBi3Ep+9Rrh7ZA+YM3PHP//v1aefo3xh+06D2jl6tiEmA2lwPybHExL9I2a0IJBdEu6pQ1FqgWAVxMnSDoXhMwbMo3iWvWNTv8pOobUeHWl+Ck816JpqqSims8oVjYK6Lcugzp6GDiqhSmJvgikXO6GAlma44IxAixzv9LbXMaKEpwCIXe6Hirywc/Wb38O7Lo87sZNJb5tYY8zAy0ZlaY5+b24pb+xuYuKcFmYBltAS8/MzdWBseYGmxGBAmRAbCvS8UZuxVIamxAhOqUvh3agBYgpAVfD6SpC/GEJN/wynCdMtwahMoTGyCvUyR/IcZWNxiAQ59LVfh1OqiNVaqAdQaI0BLi2niTn4nqaz/w8pDX5oZKf/oj/6octfe3W/rB8ErLMsxdKUYhWpWqhXUKiUErTk8trEXz9q4G2VHCqM02uk4CfIwIKhenxb1Ii88TXZ2ggqGL59h4YcUAgxUwkMfWxlOSpX2noUpfP6uC3CgNy7fLwtuicIlN8CyHRw+cpRBhUj7ft9LkjT98MTExOve+9733m8zVu7NIrRasdybs7V633s8A3v+79+tNzp3fsnoHLs4ZSVYkHErqvoXGzYBAIpjES0WQb4LYBGgoBK6RItaEJ6qisnzPZThMedZBlKF2fmu5XRoFQmT0QOSXB08cjgb1LaqhWZoQJhcyIUUWRL3WYVC6jAJKkoppkj+DIRyMDJNR/hDnCKHOZqlkZ+GaDx98Y5vXZB2Ft4ct2cuiruL3C5TA876IfDxI+fiUDgmFyqxwq6tAS87Yzfq/UNyrDO9ZCE+EM564YchgBG+lXzoF/0u87DEwsNCwBInfUE5FUowClXY1TE4jfUIrSJcbx6FpdtQKFhwCzThsACnWIRTLuetsXINsItIUxth7CKxR3+K+uZXFS9++XcM7n0Cr/6d35k8sLjw7jCMrlLAkivFLFQrVVTKBQQrC3hoZT+es2kXJssyKf6ewEVvcWX7B3UdqMv7BHzK0OWQy7iHyXz5GMOdV+lt8gIb3z90Jr52+BysRGWh3qMA0HINYxNTfPXPzs2j1/PghxJUkmT7yMjI6z74wQ8uPVCWoFVgeaC8Uw+A49zz6Te83Gwf/Ef0Fywmm0n5JCWy+gRAFchIHg3dMKmIdgEs9IK1NhgrxLQCgtViYrKhnvXBnMtAhIr2+3w7yg80CCyq/TW8guStruG3IIujV2S+BBfDEIogVaGwEkzzuuTgIw2WGRBRiKMjbk4RVqEEu1hDYlffuvnJf/jH9Pz//sFXnpt2jv153J69MmnPF9Ogy8qxpmdix4GtWE6q2SwSAobxMjgjbDQ4BCsOWMIt7Bi5Y58AJgu3HHD3S6kxT5QkYCGvUYAk9TnSxCjWYFXHYTfW8ShkJw0wPjUJHPkRbARwC44AFwYY0RpzqjW49RGY5ToMt4Q0dRBGDhJn9EBaWvv60uW//0kFLlc///lnLfU6H4nj9DGqJZaBi2WhVq+hVi6huzyPTc4xXLlxN84bnQdjkwIXvfV1IlBRVUzWxhy4yMRbfiK+ZaBNpt1BU7PnKQ+ioj7aauAr+8/DrUvrkBgOv090LRQrdYyMTxAxj4XFJYRRguABDCr6KXsALFurh3g6n4Fb/nVHpbj07/9stA89FX4LLDGWpD3veqXJTgUMc9XCwJJ/VVEmOUkveJasBT7QgdCy04fBRR+4lX0/tBsdaoFRxpZYYPUnOfm+SxyT+L1y6Gf+FeZRVJUiAEaNqM3lyFTBSOWYAiEaysWgUoDFwFKGWaw3E3vkis1PeMV31CvY/bm31NqHfvK8tDv/h1Fn/kJ4LWPfsoWP79/Iica5zNhA0TZw1ZnHcAb2A2GPDZEMI2maBUyKKkWsxKr9xZCe8SyihUnxO0kSIjViGG4Rdn0SRn0ac80ewuUZjI9WMLruDCQzt8LwW5x4zMnHClwKBdjUGqtU4FTrsMo1mMUaUpM8Lw5ie2Q2cadeU3rEaz+hwOV/Xn31BbPNxfdHUfIragSAAhkiusmZX6+W0FtpohI38aQ1d+Pxa+9GreBnMXAnBZkBcFBEvtpgDFxsxwPMiS4NDgxVHKCU0yFB1y/gh0c346YjZ2MpqIp8NVal2ShVR1Cu1bnt1Vym3C+wr8vzfc80jY9Uq7U3PJAqFe1TdjovV6vH9kA5A3s+8xePNdr7P4/OsVGEog2mXPYMKqqtwplXggdRBL4CmCwbXbXD5HKXLeFaKyz/XCuAUe0uxbfkwCMqJK3yOI5Xkdtb5dUY2KYe/w5kzy0RbwBYVPXBmVBSbizzoQSoyJaXioORIKQqFcN2BKi4JeJWAKf2xdlG+arLL3/FcQGDt+z4vTP9pcO/j+78b/3wbm/i8/sb3IYT/IrMuDJMXDrZxxMnDsENmjBij2XCNN5ZROVoE7OIV5GGSB5mxUBDAKNF5pOowrFhj0wiqUzjyLFFRJ1FjFWI+yijtvYMJAt7kPaWYNsWHJrx4jqwXQcOVzAELsS9lOGUK0zqk9EytUoCXMz6bFRc85qKBi5XX331BcvN5vvDKDohuFRoRkm1gsjrIOi2sLWyiKesvwsXjM3CtqTZX69gVDyL2BVooxROtPkYanX9rB6P2jkhRRDa2Dk/jW8fOQt3tseRGmKaJwO/XUC53oDtuGg2W+j2uny+qVLxPL9VKBTeeOmll773da973T1mrZ2u68PPOk2n63GvHtdpdgbu+ORr35as7H+t0ZsHoh5LYhlY2MxNvXoTsZyKqGaXCF6F+BW6aV4UzW0vLlBZR8irdXCjqYyPuVcl51jE32Zz6TNVFy0Wunw49x3IpTarRLJ1QkUByy6LvEN2v2FjpCDrcyDJXfm5Y1+pxjjePmuBCW5FAEstTQr1V2/6H696z8ne7htv3GY3du9/7Ie/ffhduxZwEZP/2ax2YZAkw/mWmoeHjS5iym7BST2YDDCBjHMRMm/hjcnPlwAUqWaiAyBHfKEIszKOnlHD7Owi0F/GSMlEuWSjWK2hMnUGgmM7kXrLzB+QUZOi9WmWPQEMgQtVMDbfirDLFbj1UVjVUcCpsJkyMkeOorrpJaWHvfqb6nW/7GUvuXB+bvk9URQ9zrQsQ4kTKGiTZMmkFmuM1GHEPnrtZRTSPi4dncXj1h7AmSOLsM0hgNEmPuvvZT6DXj6z7kfR3wQNj/Ifi2vRC1zsXVqD7x87A3tak/BT1fYSwg6nWEapWkcQxWg2lxGSSRLkDWJp/lHbtrddeeWVHzrdJcX3tAStAstptkA/EA/nts/9/Rq3vesrxsqBS+A1ebQqO8upfcJ2E+rsW6w6UvQ8L/kKWNhxL4ZICR+K+IAqrkUR91nlIsFGB51sQVDxL/wEujFSSgEysl4R9UPzTNSCIRcUnYPNxn1lHksxE11wJsqNn5PwoMRgvVqRPAu1yYTsWNx4Lj0788lISUnBog1mF+utpDD+tA2Pufr793RdkIpq187bPhdEyZNEorHYFdNgKyLqCeCLRojzC4cwZnUZCEpWDAcRbJNaYikcM+UJkZaRcnCvHBLAC55IHnAQmQX4iYNW20e/1UTR8FErGigUbM70KtTHUGhMwjv4n0DsMYfAC79liLktVMEQuMgKhqoYu1AQvMvIGGwGlzKixEVoNn4cV854Uf3hr9qjXvvLX/ziDYvd9t/6fvh8QpZh3qXgumg0RlCwLXjdZYReHxXLw0NG5vHwySM4p7GAsqO1yIZlyQpE7s2HUGgNECcmlvoV7F5ai5vnNuBgZ5QBhYCd2l50NZMgo0hhnY7DvhRqf9G1Q5+Tfp8VlLdUKpU/2LFjx7+dbIbNvTm0+/O+q8Byf579B8lz3/7pP3uy1br7s0bnUMUI2kAkYtnJ/yAqFvJyk/OagEUNqmJkEQoxFbpIQCOzv3QCPwMZ7XzpMx2PAxgtvViAlIQdaYIkPkUENw6aHvMgwnv6WORQo+TGObeiwimVtJgWZA1cqA1GoKJJj3mOSQYsrgAWl4ClAqdcn7XcwuMnH3ntcREo+qXzohdduXlxYeXGFMaZecVCBL0AT/KgXDLawqXOXgT9Hqh2pLHDNE4kRQH9uAQvsRCkFA8vpkCqxLaIkxEoBZkGzwdwEw9FM0LVTVFyDbiuBYfAoVRBcXQaadCDd2w353USN80gRWN8LQMWVS62BZtaaXSjUcauJPYrClwaXLmESRGBPbWjds4jXmmse0bWBnzttddO3DU3++dBELzMMMyyqlz0bLEa8S61KpLIg99d4amkBSPCxnILF47OMsCsKbdRdX2Owx8g54eJ+uHPqPp9CoSxjaZXxv6VMexaWoO7WhNoBiW+ztmGJHk72jA4xQqcQgme7/GQrihOWFpOqd6e74eWZX16dHT0z9/3vvfd8WBYFlaB5cHwLt7Pr+H2j/7+/7E6B/7K6M1w5AYDC7e3Em6DkdmO9scxmeNo3geP8xN9e1GhiHZYHn2vx7BoGV8SJAbaYzlsyLOgK8ry9rngVXN5Me3kB6YvZt6VezqZitqXZY0W7ZJVLJoajAMoVQqyBioENia78YUCTES90PdUrRCwlGC7FVJSzRQs63Ejv/K/7ryno3rh8579a0ut9mdT5AutIvDFbjrFE9ct42HFO2AEPbhGyON+ReZuAUFSQzew0fETdMMU/TCFH6UIWQkWUucfBStGyUlRcoCiY/Cse2pvETBYxQrckUkGw/6hW5F4bcklSHAhUOHqRYALtcgEuBDIiKrFJtVYpQq32oBdG4Xh1uAllW5cXP/ykcf/6Sf0179t2zXFnTtXfrvX8/5PmmKDqlzEaxbhlTTLpT5SR9F1EPs9hF4HESUIU/VmhZgo9HBGrYX11RbWljsYLfZQtQNYdgTLTLlyUxsSmgxEpk4vdNEKXTT7VRzt1XGgPYqZXg2toIgopSpUgLni3GjTQG0vxy0hiCK0220GEqpiSWUnq5SjhULh7Zs2bfrgW97yltb9/FG+z55+FVjus1P5y/lAt/zrWyuFmT2fMzoHnmT2F2CEBCy+AJaUOBaDP3QCWFwGF3Jfi6pBtqv4vtrkyCzyXoLKCSLvB6fQa8yIPh1Lf0sGWmCq/XUCZz3jj8Yr5KOlcq6HH1coCdgTorfBlLRYr1SyFpgYVSuc9apSkflhtsvtMGqDMbA4BTiOOeMWnMePPOoP7nEXe+Wzrvjjdrf3Fp1f4QVOzmOhVOknbOzhMfW7YAUtuAjhpKEwTFIlmY4gShwEMeAFCQNLIId6pcTDIIBlJlx12GSMZFBwhBy6TK76MU7s9eb2Ie415U5dTgKWqfJ5W4yU2Ip7kdWL6zJAMedSIr9LA3Z9DKkzAt+c+K5Rv+iZ9UdevTj8CXvJC1/42Hav9xdBEPwqDMMeVo05lIxMxH6txpUSAUzk9xCTsISTHugYqQ2YoGqHHGxpWxHKVoSiGfNlQBlp3Zj8Njb82EEnchASD8SVtxSeyU2LaD1SvE2BqxPKhyMyvtvrIQgj0ZZMU3h9j+JZqEr5Rqnk/PWOHR/7rlLBPVhWkVVgebC8k/fT67j9M9suNJbv/LrVPrDG9JdghF0GFlpoRCssB5aIgMUsICEnOvEPCls4UlzOYhmavCi8AJrBUQOOAWWY+pRn/Iw8Idmdhmes6O0wKRnOLZkCOhS+nOg5ZVtNJR8Lt73yr0jSXhL4Kowyc99LWbEi7KlaofTjrA1G7TBOYbeakTPxa+se9z9vPtnbm27bZj7jB9/d7sfpSwhYlOpIxOULpiSME1w4EeCK9Yfh+EuwU1+kGceUZkxOoApSUJaXgShOEZCPIkpEMCglHhu0y6bkFpv5AQI+q1QXgGKYnJYcLh/jJADl7RGmVnEOSTxAI32zqoV4B/pvJvZF1WIR30JR/C6pxspwqHKpTyCyJ7ph+cznjj/hT75yonPw6le/enJ+9tjvdrr9V8ZJMq3zLgSu1NajyqpcrqBarcB1bFYsRkFfKBflxNJMOaiJ5MQ1II2wXInIrll2TfErFEo8VvPRuACXcyN8P2BfCvFbdI6oQqH/9n2fHnZvpVL5h1qt9tEHipP+3i4vq8Byb8/Y6v0HzsDOT7z2xdbK/o+YnUOWFTRhRr0cWMitLYElYqrYRWQWOSSRyGBWRXFXiVz4ejtMDr3KWmV5fAvjx3FViSL7VfMiP0RxgRtcIWWzVrKZKznPovtShHkyb73TojPI4yjvilhUxBCwnJDPJMVyaqBulFSkPXMr/z977wFnR121j59p997tvSYhnYQUioAgIhAgAiIi9cWC7VWKEgVREEWJiO2VnyhWlCZSNAoiKCj4J4iFFgIRQgvpvWwvt82d+X+ec77fmdkNyCbsbnY3k/ez7wLeMnPmZp57zvOc51HWLQwq3K2oURhuiPhO7CR68onm940/+lOBOqr/x+/jHz+rbuum1oddzzyA+QYlZ9VjITweAF/qFOjUiS00wdlBVqGXLIR8eVkyXIALRpMpkUvAF8z3GYwQvOaTK/lmiQTn2VvFlWQWV3F18l3bKd+5jZ2Zo7x3MHVUwMKWXGoUJrwLQEWPrWQsxqDFN2fZ47ExQsJIrLSR3JJ9flJzwv8teKNv9Uih/OMf7z60tyd9SS7nnuT7fhkARddA/3ZglFlURJAng+jHsQBYork44rANri+UqMvgUwki1GdHd50mMlgMCFM83j9Bh4J6S44NUS4vAJPPw3LG2JhIJO50HOcXv/71r1eOtS6lz4Agvk/GFXgrFVh+54JrrY5Vl1o9G8nOdZDh9rLkU5ISMaNHx2KSC/sODGGMFHlWkgw7KRJb9TVQLF5016IIfaUSC6OGRQob3uTfiH+JnJG+y/HcSm68EiUc6Vj0PopmcfuogzRnI6AVbtvLGEyCvKLdCjoxiaKNuhvj35lXUaaUUIIJsGipcYJMZMdDRQZew89Dcpyzy5vPrn3nRX98o2v0wbPOOrilo+2vPpk1YbciC3h8rrpavk91RXl6W1U7TS5qp3Krl1MkDTdNBsJAvNASWEaY6DZ5VsQpkVZJDblFdTw6KgBQurezrX+gxo2q8XSzqL7ha2DR0ucAZAJwwTd+CfWCqaXFdjZJsopKyS6rI6qc/qTVfNQJ1Yec/V85iKuuuqp4w5o181o72y/M5fLzfJ+K+4OL5mAAMkhnLIZZJsAM11E5ZIchcv2rHvnkcaImPt8qH4efK/8NYgd0LLlsltxCwTcMY2MymfxDVVXVLccee+x/RrOMeKD3irhjGWil4sftVIEHHnggOXH73ffYnWveY6e3kJXvIBM3Ki/LHlZwNQZxDCkmLNlzPoAlyV0LvKIwNmCprZb2aoUYR/liBq7lx8pckt2Ko+7GO6dC7vyB1vML1Z0EwVdqkSFYluShRv9ZR4T97wssDDABt6KzVyIKsAiwsDIM5xmVGGtjSr2/wjktABWXDHYQLpCVLCWzqO4T9cddfssbffxOP/W9n+zs7v2FadnBbgcfmgJR7cKs5AZMSlcnsjS9tJOmlbRTjdVNdr6TDPiOKZNKRgsWFyTIT1VSb1EzrczU0qrtOXpn6nkq9zskOyfqeBDJvAk7FgCx1DUEFyG4+4MLj/Fgv89dC0A2IQacJTVkVk9eb1TNmtdw3GUrB/LXcMGCBeWdnW3HdHX1nJvN5o71fb/KMIxIfdSSoiL6wc0kHIezaQBuGM9ptZn6wAnIRk1U2YnAZ5NVAAl2UdCVoGsRQ1U/a5rmK47j3FNUVPT7yZMnvzIaXIkHUt+BPCYGloFUKX7M61Zg6V0Lm1PpVY/YXatm2JltZOW7yCz0klnI8bduH3b5BSIXNhWeQXnfpiwlKGdgHJYiw07JTQTf3nmWLUuSeiwmee+yoS/SZO1YrDsVjlGMro73Oc5wFB7pTlTHwt1GJNtej8zkC370r4Xe4I8AiybtgxGY9vwKN+2lW0Hnoq3yNWmvuhbmY5QvGBP5ABVIerNkgv/AfkmqnMySCVc1HH/Z1W/0ETzphPlX593CVxmgIzssOjlS39hlt0VGeFIyn8qsLE2vyNCkog6qpHZyCHYtFoEL6/ZS1FYopQ67gbbkSmlTay+ZuS46q/FlqrG6WE6uLfv7B6np7/WaY9HAolVT0Q6G9zy4ViZbnXAGC3ct4uxsYvRWPa3VanrbiU3HXLxLiYlIpVyxYsWB2Wz2lEwmc4rv+9N55qe4kyh49F0qDd2h+wJMxJ3bx6gQP/gCFCyVuoZhbLBt+/GioqI/lJWV/eMnP/nJ1rE88nqjz2UMLDFo7HYF/rPoinc4nasetLtWV9jZHWQDWLwMj8IMJn6BB/hWJ+CCzA/E52b9JOWYa0mJgy9GEerGyJvyfRYnBVh096K3w9mxuE8ypOpk9Cc6WGIUoOibW6/+XQOLVnhFN/ODqkT3VuQ/ht2KOBlHrVsCQOlj2YKbvs5mUSOwIFlSuCZJ0kLdACx5+UZfVEFm2bgbGt591QVvdJHOOu20Izt7uu/0yZjwhsAS3cRXACMcgM+cQ1mRTUV+LxXyWers6qGubIHglpwtGEx6I9EQ3EGZnaczx62hSgNecFkyohLxPh1L6EQdgAvnamE8pyW5wrtgXCeiA3Uz57gAcC5J5nRM1KB66jZ73GHvHn/sZ5ft5ofV+PSnP93Q1tZ2aD6fPyqXyx0KkPF9v9b3/UQoONABbpHr/HpvGBJwBcMw2g3DWGtZ1jOpVOqf5eXl/z7ggAPWnn/++So7eTePeJQ/LQaWUX4B9+ThL7t1wQcSmQ23Oz1rTCfXSpaLjkVZhXCXAZAQA0qkFuYLUCj5lCkYlMFYzEwS2UWyEAhFUARcpFNRdvrcuYh8uX9qZNTZWO76uoFRf/vVqCsEFsW1BDyL4iEi6p++Ne0HLH26lUj8cGTDPgAX3l0RQ8qQwNf/jC17gAq2FD12KDbcDI8RmV/BzbW4isyKcX+oT8w/25g373XDnXzfNz5w1lnHdmfSV7uuezjfqvkmLeAZ7VREKaY28hUZre1uoFbKZDKUz4uyi9ValvAeusupSBTo7Kk7qNRtIT+vRRo6bCxU7inf6KD5i4KLHIP2MROeSkQH0rHwFwzuWnTHUkVm1dT1fsNBx0478fP/dZ9noH8XLrvssrLW1tbxXV1dUy3Lmt3T0zPZcZyJuVyu0ff9ctu2S/q1rQXP8zK+7/emUqmtuVxuSyqVWmWa5vLS0tJXHcdZW1dX17Zw4UI9mx3ooYzZx8XAMmYv7dCf2H9u/9zX7I4VX0/2ricn30aW202Wl+EbI2Ss0rJAu48gKZPBJVfwKZvHN2Kf0j58oVIcW6vBxcaioNq/6Ls8qXzFGFwiY7E+WStRoj1qOinRvzILioRrBcwzhjXa4uX1v6Lqvyj9u5WoZQuT+Fg1ZyuXqFJMEffKcDIM/gKogPHN8lKpiY4F9YM/AYh8AEvV5CeTDW8/seqg09r/2xU978MfbtrR3f2/OTf/yULBmygdgAYXuZHr5T3ZuxEexnXz1NvTywowcAPoHpJJgLwsseIPj3qIqDLh0jmz81TidVCht5XdksnNkQHRRSTJUgeyCWRHupdgHKeBRVvPKGBB5xIAS0o6lpJasupm/L1y4smn1B3ZN8Z4sD7hAOfrrrsu9fjjjxeVlpaWVFZWVoKS0a9vGEa+tbW1a8eOHemjjjoqPXHixMzeQMC/lfrGwPJWqreXP/f5X51/s92x8uPJzEZy8u1kFXoUsMACRH/TRyqhzT/IUkc6bs71KZ0rUHfWpSwmQFCIObpzSQqBy3JRsX3hHy1HDgj+SFpkn5FYnxkYgwkHWimyPQCW6BZ+H9JeEfgR7ibQAqluJfAG4yVIFezFAV7CFfRxMe6nDtN2LqzhBUDy+AvjQ/mBMSQrlxIwe6wls3KfNYmKfY6uftfF697s44ZY31WrXpnT0db9yYLnnUkGNUVJ/L7AooCGfF7gw1Y63hcKKe5QIrY4zGj5PhP9JzdvprqmZvIzneSl2xhcDObUwLmoawXlngpn07q0QCOhFXjBeE51VRx4pYFF5dGkSskqbyK7cdY3p535/Svf7Pzj/33kVCAGlpFzLUbVkSB/xdj02B8TnSuOS2Y2k+22k632I+ArJQkfuLvYRIi8xea9BysLZKwblHU96s641JXJUQ65LCCwcTN1ioS4BYHLozEh9QMSPxiLwQJGvMZ2GofpbXm1xCiDfQGXnUl79VcgvPPp7+nqdaNCMW3sqACEZcVabiz7LEzCa1Jf27gE9vkqp4WjA2T8hU7FULJfE2MwmOBAmoybamktmRUT26hq9kmN7zr/yYF+QM466yzL8rz9M4XCJzzPPcMgs1FUUaExJcsZAGCmwaomeILBMFIk4n2jBwAsUEWNL+qlE2rXUrK4hIor68lPt5KXbmfJMjoXLLkCXARgIuCiS6xd6oProjoqPi4Vy4wxmI1FySIm7u2qSe3RsqMVAAAgAElEQVRWw+z3T3/f1/4+0POPH7fnKxADy56/BqPyCFY88K267JZXFtsdr81OZbeQ7XaQjSx05ggALGEELpFDPtnk+fJTKJiULxiUznnUlXapG5r/Qo58rGg7GI0BWOSHt7LV6IbJekUYB1LkYFO/f1KklDUYgfGegpIcizxKSH15kDKkjG5FhrJmvTzZZwwWRBDrDkVZuwRW+aqTUaow7nI4zxdLiAUmv+EAzF0K7/6kpW646eKciyo4ndEsn+BSxaQzG4/90hvusrzRBwgA4zjOXM9zz8lmc+8n359qGIYdtZwH2Oi4aIAHZ+NAzaeUTlpBhsnm7HqP5o/vILe3g8hKUqqsirzeFvIzHQogZSyG9B2WLvdJAI14Pap6B0os1eUxoEKCDucBRDKX1JFZPX1R2fSPfGzCEUekR+VflL30oGNg2Usv/Fs97SW/uXJqqmvl4kTXqgmJ3DZy3E7pWPww/pa/wcPq0LC5YwG4+PAN82zebcm6RL0Zn7oyLvUyuGTIMzx4mQi4IKVQEfu8PIdvtnzDk9GYmFeKiWVg+xJd1AtYY82xhG7GAacSAZm+NRG+RnuSibFgqC7jRUZFOgtgaGDR3Eok0Ev978xXwOoGXmp5cCpptsBhiTaDCqZplrJMqSCztJrM8vFElfte0njc5T/Y3WuGEdmmTSvH93TmT8gX3Hf7nr8/GTTOMIxi0zQMbWcCJkWHr8n2OBczYxjGVsOyn3z/IY3bp5V1n57v2tqc624lM1lKTiJFbudmBheIDwijPCUTB8BoIl/trit/NQXqys8MvJSMwSBowA4LLGMqyKiY0GbW7/c/s06/+uHdPff4eXumAjGw7Jm6j/p3XXb3wsOtlpceTHa9VpnI7RBg8fCtG8CiEtT5hmr3ARcQ+QIu6FpMyuSJejI+9bDENUc5+Df5WV4xwZIc32QSReQkU4p7AVgpy30FLlpB1tdXTDkRK7I+JO415xLMZRQPE4146gsq0tSEwCLGkwpYuBNRwAWgYW4ommWv+B2e5rnk5TNsLW+Am3B7uFsRUPEFVJS7sVlUTlZJNZllzWRUTbmuYf7Czw/Gh2bhwoWJbdu2QXo7xXGcmfl8ttnzvEbHSVQTbL18P5fNZtsKBbe9vLxydSGfX1VeXb2ytrZ241VXXVV47rffeFu2e8un3a4d7893t1by8VKB3M4tRNlOpWxD5wK1GERSEi+t/0S7P7afCboVjAlVLHOqlIzSBnJqpl7fM/PjXzjkkEP2aunuYFz34X6NGFiGu+Jj5P3+c/ulJ1ndq+9NdK9KJHMtZBe6FLDAjkTy1E0GFtxoxXSSVMciKjEBl5xrUDrrU3fWp95cgTJ5j/IFxBpnyDDzZKBT4XySIrKTRfwNmW/AnHAcEvsBya9uZjqHJbBu4XGa9gZjqIj4W4V/DQKz9D7WMaF6SboWAIfuXhS3okl71cXIeQuocEcAJwLECWDDHaCS7+ZuxYJ9CwwesRzoJLhTYyFDUZkAS2kjGZWT76k/4fRzDGNobrBQRf3imWfsqlWrjLq6Om/eG0ib9Ud3xQMPJLu6nnpXrmPLBfnuHSca5JfgnNC5CLhA3QZCH4bzim8JUkCl1gIoWg2mnAmUxNgoqiazauLTJY1zz5py8hfWjpG/MnvVacTAsldd7sE72WV3XHKO3bHyjmTPGjORbyHH7SLLz5DFBK4AC9+A2cVYxmEMLLAbjwBLAUR+nqg3B3DxKJ0TA8R8waWClyGfEMZELL/FJjbsyG38M++AKI4kUCNpVZKyG5FWI5AYh+R9tA7RvwJ6y15v9kfyV9QYLPQHE8JZuJPIGCzokETtxHwK+CNwKuhW8mmibBeZuW5l3YLJH0AFrsFIkcRuT4rMFICliszSejIqpz7p1B/8pl5Zg3d1B/ZKEHB4ba8dn+vcdp5fyM4rdG8vKnRs5PMT/gj5J4gEBqGPuaIIOkTurIh7DhYT+xgrIQuRVDZ+i1M/7dxZZ1zzt4EdSfyokVaBGFhG2hUZJcfz3O2XXproePnaRM9aYmApyA4LAwsUR3zj0KBi8TjMDxRistfiebATFyI/k/OpN+tRb96TkCkGlwIVYGgJcDGx2wF7dYzGQu5FZ3DIIEvdwILfvuyTBJ1KGLjbbzbTT1kWCgH06CYAkIiRpe6A+u62aDNH5dgMPsXNkw/+AXsfDCq9THJj/IW1F47tTcoYiOwk+QCWZKkAS0ktGRWTV3u1+x7b9I4L14zEj8fLf7yprLf3tRO8TM95+da178q3b0hx54L9HE/ARRP5Au66A9TyYsmhMVJlRCWNHU7lxC/M/vB1N4/2eN6ReK2G65hiYBmuSo+x91l222evcTpf/Uqydx0l8q1kK2AJFWEYhYX8inQskB1Lx+Lz4iR+ZCs/56qQKQRNuQXJA/F8yrsFTjH0fQEXGBXCBZhJfQaYpJC+PJpCkdn8XbJA8K/aKDLYtH+dC6F3NngRUCmaAhFAGOjFpiSB+aR0ZLojEg4GoCIABx8b6VREUuzlesjAD0h731OjQqiVPQnP6gcsRqJEfLJgwlgxud2qm3VC7REXPjWSP0YAmO72Fz/htq5amG/fUAlwQZyxEQWXaDiayqXhcDMGlYZOq3rSwrnN7/vRGzkNjOTzj48trEAMLPGnYbcqsOzm837o9Kz+LLbuBVjAF2APQ0mN+SasLOSVMmwnYMEEnrsWg/3EsNuCrfxMvkBZ16UcAAa+jLxbAUeTPI9T2KxQGxUywGBTXIwceWs/sGtX4yqkOrJCLcxZ0VwK72Dq7I3+I7UgPVLvv6hUxog6TBYwlXw5iFl2mVPhPRU9/srDoh7cA8aE4IgAvD7ZVoFs2+f8dwCmb0nHQk6xeIUxsEzIm5WTTq+b9+U/7dbFGsYnLV682C7d8Of/dVvWfL3QsbEhABe4MbAEWfMrEo7FnQpcnEvq28zyxsvnTjjrlhhUhvGCDdFbxcAyRIUd6y/7ws3n3WB1rzyP7VzcthBY1M2DN74Vr8IkCSeshx0LOhXpWjS4+EGHks3nKevmCb8RkQvzSrHfLxAZnizRI4GQI3IT4pCMbX1lw8/b7UrKyvN7C+IB1V3whdHWL6EPmOzI6BwYxdUEwKKWKzWAaOK+j94JXQqsTSKg4ipuhcdgWTI9LA0ig8bmEZiJ3HkTcbgY8ylggVW9BWABgV/BBL5RNt63ava7sG7eF28YDZ8riAGW3n7FCfmO9d8vdGzcj7Id3LXoHRfxBXPEyidVDgXYGqe8aeFs+7DbjbPPBikT/xnlFYiBZZRfwD1x+EuWLHESy395h9P+ylnJNOxc2sj2JJVQctQxIQKvInLjPqDCozAzHIUpk0oWTvmSb5F385Rzs5TNZynrISYXm/pwSJbwKe3OAm4CCjE2bOQsDwGYME9eSGEAC8cGa2+wPkWLEPYqByZQmEkvI/b6yrQR/ybcSr9cGOzSoKvigDN0K67iVpDSCNsWjL+w7InkQnRWHlmGS5aRla4lYXNKIxYPPSbwixSBD2BpJrtqyjW187/+1T1xvXf3PZ/9wzcPzO9Y9zWva8tJfqY9BaUYRqUM+nC1Lq7M2GUNjxqlDQtnn/mNATsL7O7xxM8bvgrEwDJ8tR4z77R48eJUzdq7fu+0v3xyMrOJEjCgVMuRBowMFbBoXmXnbkUDC5yP8c/gziFMlQW9QiFP+UKGcvk0A0vWw76LQZm8z6MxAARLdE2DbAs/yE5XeR68ZGcHSiNsceu0SuZbol1GH0GYkO1RT7LoBdPRtPLfQpsZ5lP4eWLEKJvr+HE5YRE/ZgEAAouaFFmmTRYff4EsA4FeWbJMl+yEFQKLJcowkNnscFzWRFQ15eaGd1/zydGW7bHigdvL050vnJLvbjmT8j1zLd8t8U27x3BKnk+WVf/O3mfun6Yf/uHOMfOXIz4R9TckLkRcgV2swJL77y92tv3xvkTny8elMpvJcbUBZWSOHhl/BTJjdCueuB3zGIwzQcRWX3s+StCXSI3dQppyhTylPZt6Cg715oTgR7YLMuwBLI5F5FgGJUCAYzyGHBMQ/EwMo2MJgSW61KhWwMMzV3YmvMWvbWL61CVEIe1dxrYlHEAmuxpwB0bHxU7BeZEXGy4AxCGbQcUhh/NHoAYrkEVZMhlY8mQ5ECUkRBVmyTjMgF9YcSUvC1rVM/5SN+P404zJ8zK7eLlGxMOx+9KbfqqObKvENpx0Yr/9t06f/p7siDi4+CAGvQJxxzLoJR37L/jyP28qy7zyz78kO145Aj5hAiwYhUEBpDPp+43BsLuixmCyICkcC2u4IsDCHYBfIM/Lkuf1kuvnKONb1O0VUXfeoe50gTK5AuXRKBCAxaCUQ5S0DUoCZGwiW4OLcsvlXHmMwiI+Xlo+rDsQIfBVUiVv9OtdFv0I/I5u5Cv6XymTMcZz3QK7BHu8BAmy3iPbTDCo2JZNtmmSzZ2Wz2MwgIpJGQUspgALk/cAliQZCQEW7LKY1ZOXOk1zj6s66OP/1T5/7H/64jMcDRWIgWU0XKURdowrH/5ORXrdSw/bHa8eqg0oo8AioyIQ9iDr9VIkfmuJccixMAzxPVr/xr/gxp4l30+T52coTwb1UhF1FkqoLWNRV0+e0jkQ+wb5hkkp26DiBFGxQwwyCQYYU7bZAyv7cJ9FLzlqpVj41iG4BJv7XHsNltrWRW1l+AYVWC4NWbRLbjZDhWwP+TnY3xtkm0lyrAQ5CMyyBAQdBhbwLS6Z2M+hDJkg8DHKSziRjgXAAskxlGF1CLta5Y0/7Limgz4wIndZRthHND6cPVyBGFj28AUYjW//nzu+VGX1bvi73bVybhLOxpzFgo4lL3bpfKfeGVh4b0WBixD40rVEewK5icNjCjbsGSKAi+FR1khSD5VQe76EtvVa1Nmdpu50nnpdkQKXJg0qTxlUlgTAGJRKmAwuuKFzrnokB0SGwOp9tV0+44faQQmySNQOC84nsmiJXRwAChIxc/kC5XI5ymd6yM90k5/Pk0WOAIptUwIZJwpUEhjVWehWUAUskipgMTAKM1g2TapbQccCZRhLjmGfXzl1R6Jx9vFVh12wu/G8o/GjFh/zKK1ADCyj9MLtycMGsNi96/9ud6+cm8hsISffwQ69DCzsiouPlUiMQwsXWOYLsIBnCYBFrTJG47kMSIoJZHiGDEoTmS4VTIuyRjF1+6W0PVtKmzoNaunoppZul1ozBhU5JtWWmFRXalBVkUllRRalEjZzL5D2YvwkS5ORqOH+KjFekFRSZMYUDSjieYZRnoskTA82NB5lci7lMj3kpruIsrC+xxgOoGJTwjIpYZvyGxwQNuyZA8Iei3Qs6Mq4YwGw2AZ3LOCEmGNR1i56l8WqmtRLlVNPrD/msn/syWsfv3dcgYFUIAaWgVQpfkyfCrx0zxU1fuuaR+2uVXOSGWSxdJLFmSIg7xWwcLiXAIuQ9QpY1Ma95leI+RVlTKgmYlgcFGDBjTdNpilZLa6RpKxRQp1+GW3qLaEVO3za2NJNm9tz1Jb2qabEpvGVNo2vcqi+IknlxQ6lEgYlLJ9s5jVCcAmsWtSoS+eOhNyK9hgTQMn7FmVhPZMnSmddSqd7KdfTyRYtFlRf6FMUoCSVmCAZARbmfRTAAVgMLHv6udcBFvArmmtJkbgc15BZOdE1amZ9qP7ozy+KP45xBUZ6BWJgGelXaAQe34t3f7OJ2pYvdrpem5HIbOWQLwCLCcktZ90DLEJuRbsZi7RYeJYAWELzFZlQ6UhbA/5SOTJ8fKPPkmF75Fs2uWaKMkYpdRbKaG1XET27sUAvbeqm1dt6KJv3aZ/aYm/WhEpvcmOZXV/uUHnSp5Tt9wEXOCP3BRaJ3g1yXfhIOHme8p5FPXmDOjMedfXmqaenh3K9nWQAUNwcdyIJyyKACQsIbOF8kpbFHYvwKjKOQ44ZgybODYuUBFFUliwjLwuf2GXBKMyOAAubUdYgm4TsupkX1R79pZ+MwI9EfEhxBfpUIAaW+AOxyxUAsBjtyx91Ol/bF6MwK+hYxNlYVF4S6sWdCroWT4wnRWb8+sCi/b0M7iywYY9v9ZDkZsiyCmQ4JnmmQ65ZRFmjlDoKpbS6I0lL1rn07Nou2tiapvLyii2HHjD9W/tUF82oKTEOq0rRlGLHK09anp0wsemOMZQM62TRMnQhxu4JdlAw5mrtztPW9hxtbu2hdDpD2QxUXhlK+FmELDN4FEE04BAV82+DUrZJSdticAHYOCweAKDI3o28rwYWRIwIsGAshkRjE3nzjgMrZ1aHyS4LzCirYetCVuWkr9bO/8Y1u3zB4ifEFRjmCsTAMswFHwtvB2Ax25cvtjtXzEhkt5Kd71TxuhhfKWDxFbBwJHEEWDR5r7bZ1S1euhXebtcmkrgBy7gIwALlFAhush3yzAR3LgCXzkIpre9K0vItHr26NUeuVbxtwvhJx373l3ctv+OnX6oq8wqTS2xvhm3lZ6dMmm5Svs607Wrf8wzLMDzTsotzmd4p6c4ddld7K+1oaae1m9tp3Y5e2tGVY3LeMX0qskV1Vp4gqkz5/LssQVTiGFTimJRyBEwYUCAaMC0GFAAL7P1laRS6ONjHo2MBsOT4hzkWBhYkZwJU1A+AJQllWDVZFePIqpnxw9rjF148Fj5D8TmM7QrEwDK2r++QnN3y+76zj7XjP4/YHSum7gQsXtixBNwKL0WGcmO+vbIaLMye7wss+F/QsQCowENkmWexbJ9vvlBOCbgUUc4soe5CKW3tTdGaDou2Z5LdyYqad3/x2rse73/yvr/QfOZPTSknUVRqWraRsKjQ3dne3Lrq6UVdW1fP6G7bSt2dHdTV3UtdaZfSeZ/cgnQakDAX2T6VOr4CFKU+Ux0KJMUsK+ZdFYAKMlpEjabTj9XWDhErwjAKg/It2rEAWEDga55FA0sVmeXNZNbOuq3u+Ks+HtvJD8nHOn7RQaxADCyDWMy95aWW3fe9yckdzz1id7w6KQosbMKogYXJek3aawJfjcHw/b0fsGj6XjoWARb+Zo8tFr755si0CmQlsKHuMMHtGQkqWEWUN0up1y+ltnwJtbjleat62jnv/cz/3TOQ6+H7vrn4ZxfdmN6+5uOZ9s2U72mnfLqLshlYyrjkq4VPkP9JE4uYJHwKE/TgUAAm2FMRULHYB8wUebPOHeF8Gj0GkwVQODULgS/AwknH2L7HMqcGFijDEiVi61LeRE7tjD9Xj/vQ6cbs2Wh14j9xBUZsBWJgGbGXZuQemAYWp+PVSU5kFEZuOArjDoVHYApgWB2G7+zyw8aOftixCOeh4UW23pnkVuopBhbTJRgVI/ALI6MQXIrJtcspa5RTt1nnG9VTzj/oA9/+5UAr+I+bv/SBTMuaX+Xb1juF3lbyMp3kZXrIQ0iXVyDT5zB43pqHussBgPB+isULmPiBm7P+zYmSokIIvMlE6YY/SkrNXQs6FozCFLDAigbjMJYc40RTZCBVsbiSrPImsmumPtZb/vYTJxxxdnqg5xY/Lq7AnqhADCx7ouqj/D1fr2MxIDd25Ru+LD4qbkUDDMuP+wGL6k10non+MMquiQYWyWExFRdh2h7b5UuMb4I8C5xLijy7lFy7gnLJBvIqp3x13zO+N2CS+/G7vj0p27Ly4Xzrumlez3Yysu0SrwtbFpZQS8aMEPECKnAoZiAxbQYV/LsAirLYD0BSbC81dyTAojoWxbMwsGC/BR0LRmHsFSbLkrx9jyXJ8kayqvZd5ja9fX7T287ePso/QvHhj/EKxMAyxi/wUJzesvt+NDmx44lH0LFAbmyBvC/0EncsCliCToW5FTUK+y/AorsV4VoAKipqmLkIjI2E5OZxGOxaIl2LbybIs4up4FRQIdVIfu3s6ye+79ufG+i5+75v/evGS27Kt635qN+9hYxMO5m5DjLyPawEg4xa9VhkcncCEAGgyG+OCOAgMUi/Ig7KqmOR89HLmXAVEI7F8DHRyjOXxIuTqmNhQFFLkoYjOfBmWT1R9YyX7fGHH1974NkbB3pu8ePiCuyJCsTAsieqPsrf83WBxe3loCvuWDhjRY3CFLCw9Dg6BouowgRU+roHh8ASfrvXPAv4CAnGEvWUbzrkWSnynHLyihvJqJ97Q9PJ/3fhrljMP3HbV87Nta25xe/cZBmZFrJyHWTmRO1menky2aoGXAmABNku8hueaNylcPZMJBBMEDLY0gmBBeejuSMow/IyClPAYtgWj/mka4FfWDEZnCRZR2bNjLXJiYceW7n/h1aN8o9QfPhjvAIxsIzxCzwUp7f8vh/sY2xb8ojT+QqrwrhjcdNELkKuBFj0KCzYZ2FDSs2vwO5FgQl/05e7cPhhFMkxYoiDsZEiuyE7NuG35djctYi3FsZhcAUuJa+4gcz6uXc2nPKDjxggaQb4Z8mi78zNtKx6yO9c32ikd5CVbSMr10lWvouMggSYSS8ioEKGw2AiKZnK4JJ/66jiECr1KCz0QRO5MfNHEWAxLJM5FhMLkrwkmWC/MACLVVpPVs30HWbV5GNqjvz88gGeVvywuAJ7pAIxsOyRso/uN33x7uuaqP3pxU7HihmavDciwELoWEDaa78w7lZ2BhYeHfEnUN2Mg7L0BxaMjuRGjN0WC1G+nF8iRDfvthgyDqPiRjIb9r+n7pTr/8dgvfLA/iBjJr/1b78rdKx/j9G7jaxcK9l9uhZ0Gdq1GVHHABYADEAS56HAMgIsqmkJOBYBFtWx8Oa9PifVsQBYeBym91gEWMwURmF1ZFdP7fCrpx9fd+TnlwzsrOJHxRXYMxWIgWXP1H1UvysDS9vTj9rYvEfHghuwm+YoXuZY9CiM81eEYxELfWEq8O8yPpKuJeIUFtQlHIVpTkJ/u89LrC/MJQEsuAnzXgskyMVEJQ1kNc79U817//d0wzgETxrwn6duu+LKXPu6bxjdm8nKtpCda5dzy3czz8K0D4MJQCUKLGoMFtnLCYQIgcwYzwVxj/PRC5IKMDmbxWdbF1GFieSYt+8dbN9XkFVWC+v8tF8/57SGIxb8dcAnFT8wrsAeqEAMLHug6KP9LQEsftuSxXZHuHkPVRiPwgoKWAAmDCrKM4zBRVPgkRuxBpaI07B8KDV5L8AihDfUYXkyQOCDZ2F1mIzDBFiKBFjq5z5UM/689xqH7CKw3PX149y29X/0uzeWWBmMw9C1tJOZ7yLThW8ZjgvnkYh0LGoUpsZgAbGizktOC47GGliQNYPuJzwnNFYaWMCxaGUY0iR5FJYqJ7MEwDI5a9YfcHbdkQvuG+2fofj4x3YFYmAZ29d3SM4O7sZey5pH7c6Vc7QqLAosSIdEHouAStixvB6wBMyKBhZQK+pmHB0dCbBgCx9jI9n7kHFYuFAI2bFfXE92w+y/1kz49Cm7CizLHrh+fHrzioe9jg0zTYzDsiDxhWsx8hkm8AVY9CgMv/uNwjRjHwBm1FG5/yhMqcMYWDzuWBhYdMfCXAuApYyBxaic7DqN+3+45siLfzskFzZ+0bgCg1SBGFgGqZB708tI0Ne6v1udyGMBeQ9pLlRhYcciKjABFlFMyShMXLPCjmUnYFGFDHZZeHQU+XbPZHdBEfiSuij7LOhaACwNZDQeuKjh/T//4K6Q93jbxYsX2yVrH/x1oXPdOdSzhSyow7KtZHHXkibDwygLx/86HYvmWLQEIViODKXGYlOjR2H6nFyWGzOwwFcsWJIEqGgjSgBLDVlVUyhRN+O8yqO+NODlz73pcxmf68ipQAwsI+dajJoj+c+fvl1lbFq+2OpccQBbuvDOR5r8Qo4IozBekBRgkbAv3IzBTQBYNKjofQ/1EWTSO/pHj8LwGzdhjJAAKiDwASzgWQAsymreSrLkGMBCTQf/vOn9P71wdwr6zJ1fvTjfsf46v2sTWentZGVaycy1kZnrIdPDMQAxEkHXEqjCAmWYPp+IKkzzLAwsIO89ZZuvO5aCnBO8xXBOtpyTjMLgFybAYldPJqt68oLqeQt/vDvnFj8nrsBwVSAGluGq9Bh6nxUPXF/eu2npQ1bby4clWW4MghscS044FrbN18AiSZJ6ZLRrwKJjinEzlm/4zLHw3ocQ+AAWHecLYKHSJqL6g65tOv1nX9ydki/97TVH5Ts2/Mnr2lDG4zDmWgAsXewsIC4BIO7RtQhwYkEyGPMplVswEYts3QtxL12L5LH0BxYi09K2LkpyzA7HZWSW1pBdNYms2mmXVR9z1fd259zi58QVGK4KxMAyXJUeQ++zZdlfSzY9edefnPaXj9kJWNTmvXAsAi7yrV46FQ0sykg+4nAcXZFEsZSti1JR9SHwDZcMDSxKRYVlQg/kfdk4MuvmfK3hjF98Y3dK/sTd1483Olb+zevcMMPs3UJWegeZmRZeljSYwMdfGZyTHoeJ4k1UbrLHEhL4WvcmTgI8CmNzTfELg1WMbN6rjgX5MMyxyJJkMApLlsoorHIforo536mf9+Urdufc4ufEFRiuCsTAMlyVHkPvs/7f/y7avvzGe+y2l05MZrewJFeT91TwuGMReXHYrchiofArgf1JsCTZfwwWAkvorRXdwHfJwCiM5blyE/YCYNmH7Ka3Lag/9Ye7NS5avnx5Ir30tt+4HetPM7o3kZneRla6hYwsJNVZFb2Mc0mQoXdZdgIWSRHT6rYgFTPgWKLAIhwL9lsQBhYuSULtpkdhpWQWI554Apm1c35Qd9yVl4yhj1N8KmOwAjGwjMGLOtSntGLFA8nuR3//e6vt5fdygmQALDkiLwQWUVDpbgXf8hWwKD5C2TOqw5XckvCPdCx9gQXf8vUoDDxLCCzcsdjF5FdMcq3x7/xw43u+udvKqafvuHKh17nxKureSGbPFulYMu0sUDBgo8+jL+lYdDcWdiw4R/zR7savR973BRYe8THHooBFL0kyeZ8kQ3UsRvl4suvmXF97/NcG7IM21J+F+PXjCrxeBWJgiR2Pt2YAACAASURBVD8Xu1yBFStWJLv+/p1FVuvL73Mym9USoXAsABbGg6BbCYEFoyLNR/RdkFQrkm8GLHpbnTkW7LIIsGDznoHFKSWjakqv0XDoyU2nfOfRXT4x9YSnf/P1U72uzYuoc33CgDosvZ2MTJuYUhZEGRaMwgAuwZgvMgoLsSUwoNSqMOFapEshnBNAhTsWX8LBgiVJ1bHA4bikmgAsVsMBv6w99srzd8UHbXfrED8vrsDuViAGlt2t3F78vMW+b1fe+Kk7jLaXz3bSAiz8bd7NBsAi2/VCboO4D0dhYn8idi7ayiUyCtOfSN4Zwbd9RXgrsjtYlDQLZIK8Zz4CJpRJ8p0yMmpmdDjNBx1bd+K3lu7uJVry+2tn+l3rHvE6NjTpcZiZbiUDBH4BIzkAi2zf4zeDpXY3DniWiAklNy8AJDmfYPsegoQIsHB0McBSnRPb1UAVBmApriajYjzZDXPvrDn2qnPjFMndvbrx84ajAjGwDEeVx9h7+L5vLL3pf282W1d8zOndxBbzrAorhMDCXIo2bIyYNQYKKr4Rq5RFNTrqLzfWti5Rea6Q+GqXBbYuDtK34BOWIj9RTkbdnLX2tJOOa3jn+St3t+zP/uGWSrfrxQe8jvXvMLo2ktG7hQRYQOAjn0WUYQwu7HCslGGRcwpHYWEWy07AwuS9UrsxgR8BFixJMoEPVRg4liqyKieQXTvjj1XHf/OMXd3R2d1axM+LK7A7FYiBZXeqFj+HnvnFx35itK/6tABLOxk5ARYsEUZHYfJtXuzluVPRyjAGFfELYx1VEIyli7szx6JtUEJgkThfXpC0i8hPVgJYnvWmnXT8hCM+2bq7lwnA+cydV/6i0LHhk9S1nsyezWSAwM9ApAACH8cOMFEdS7Cjo5IjlblmcE6sCFM/fToWBSwIEgOBD2DhJUm4HGPxUzoWjicuEWBx6qbfX3ncwacZxtkDdm7e3TrEz4srsLsViIFldyu3lz/vmRs++iPqWHOR3bOJN9PBP5AahWlPLelY1EiMCe8IsPAYrK+7cUjeM0kj1vlB4mLor9UHWGybiFVhKfKLaslsPvCvzQd/6FRj+nuyb+USPX3Hwou87o0/8jvXkdkNYAHPgvPMsDJMzk2PwlTYVzDek/PaGViww6Jlx+JyrJc/TXAuDCzALOUXpsh7SiL3vpqsynFk1+77YFX12afuql3NW6lF/Ny4ArtagRhYdrVi8eO5As/cfP73Cttf+UKidyOZWaWYwiisAOdePCIEFAnGwmgs3GVhdoU7Fi3NjRL4Aix98ks4HEvGRv2BxVcdCwwojYaDfj7+A7fu1tZ99NI+d/d352Xb193nt68rNaAO692mgAWdGQAC5xcCSwCa0RGf7sKCjiXKs2hgEXBhuTHbuihgwfa9I6owSpRKx1IxjqzamY9k5551SnPzIb3xRzGuwEitQAwsI/XKjPDjWnLrgq+5W174ejKtgCUHxVRWkdsKWAJw0Z2LJu3xW4BFwYmiJDS4vBGwyC5L31GYTQIsJeSXNpPRfPDVE8684aq3Wr4li76zj9ez5ZFCx/qpRtcGMnu2kpEBz4LzDAl8AReVJsmZ97oTC4Gyzx5LIEgAUIZdSx9gUYFf0VEYcywV48is3e+f5tTTTq6ZfnjnWz3H+PlxBYaqAjGwDFVlx/jrLrn1kksLW/9zrdOzgcysluICWGBXolyA9RgsILd3HoXJTVdIfG5e+P+JI7DuWIJwLL4R63AsqMLAsQBYRGrsle3j2ROP/OS4U/7vlrdafgR/FVofu6/QseE4A+Ow3q3Cs0SsXaIdi4CLmGzyCIxjitXmfVQV1k8ZpsdhAiwg8LF9r/zCFHmPUZhZJMBi1O33uNNw0nuqDprX/lbPMX5+XIGhqkAMLENV2TH+ukt+dennClv/8wO7e30ILG5G7XkAGISsF7mx4iACWS4ARqTGOu9eAAX/RfErPE/TpLf+dh/JZWG5MV7aZkWY55SRXzU1YzcefMq491/7t8Eo/xO3XXGd17XpYupYR2bPJgYWMyvWLjCjZDAxQ8kxzpnBRcuoQcTrOLOAW+krOX5dYOGOBTJqtSCZKCEDHEtFMzqWZ5KTTjihfL/jWwbjHOPXiCswFBWIgWUoqroXvOYzt33+U4VtL/zC7FxPJi8PdotiSiUtyrd3nQ8vS5KGKaMw4SfklhsATNCuhN/yhbiXDBNxBQ437w0AC/JLHJuJey9RTn7NfpsSk4+b33T8F14cjEvw5B0LP1Lo2niz377WMsGzZHaQkQGwZNQGfkQZxuekgSUipe6TIAmfZ22dj3MLeRb2DsOiJEuOTQZMjihWeyxGcRWZ5c1k1s16JhUDy2Bc3vg1hrACMbAMYXHH8ksvveWz57gtr95hdK41o8ACa3lWTUWBhbsXfLvvz7GEXcvOHUt0qVDlxKsUSb4JqwVJ4o6lmLxkJfm1c553Jp90bPO883cMRu2fXvTdt+fb1/3V61hbaYJnSW/f2dpFEfhm0JUJqMg4TIOntnXR5L0Cy4jBpoCnJEmyXxgrw7TcuJj3WMwy6VhSU06KO5bBuMDxawxZBWJgGbLSju0XXnrThe9z29feQx1rLA0sJn+TL3DSoii+tLNxSN7zhjorxCLdih4dBZxEOA6TjXXpWFgVxl5hknuPzXvYuRTsYiqkaslofNuDhXd+8vTJk+dlBqP6T/zxlw3+juV/K7Svm2Ngn6V3K4/9TN7ZwfGYkVGYTWawp6P3WZRfWNC16F2WNwAWTseErYuMwrhjsWWPxSyulI6ldlYMLINxcePXGNIKxMAypOUduy/+7K0LTs61rL7X6FhtC7AgryTDYVjoWMzXAZZgQfJ1gSXkWITQ1xvrsJlXxHbgFabCvmyTd1gKdgkVihvJqD/w5/t86FdvWWqsr9qSJTc4+Rde+22hY8Np1LGWLGzgszIMYz/JZgk5FuGRGFz0gqR2FoiMw/pau/RVhYnDsSd+YTwKc4IFSe5YypuJamc9Uxx3LGP3L9YYObMYWMbIhRzu03jx7quO6lz77J+NjtWliPCVmy2AxZWOhW+u0SwW3bW8UcciwGL2uQn7kl3C3Yp0LIZWhZkFXiSEnUvBKaVC6QQyxh/+xX1Ov/7awazFv2+74mte56avA1iwgc9Ox4rAxwZ+SOAryTFzSJFxGIMPjkhnsoBn0QR+lGNR54ddFuUXpjkWSoSjMKN29vMlE4+aXzr31K2DeZ7xa8UVGMwKxMAymNXci15r6e+vOSS/YclfjbZV1bjZomPBKMws4OYvwBJ6hQ1gFKZkx8HOB1MU4Q0YUlzeYYmMwgAskBq7Tjl5FVNcc9yh/zPh1P93z2Behqd/c82p+fZ1i7z2NQkm8BH8lVXWLmyhr5VhoWdYH2UYDgajPj4XkVGja8EyJBRhUadjGfkBWCRJEl5hRgKjsD7A8mLplPnHl8w6cfNgnmf8WnEFBrMCMbAMZjX3otd67vffPii/6emH/NaVtSZkuDwKS/ftWKKqMK2a4k5GOBaMy1gV1gdUNKD0BRZRUGGHJRdEExMDSxG5iQryqma2JqYcc2LT8Vc8PZiX4elF353hdqz/W6F97XjwLLDQF6eBNPuiicQ4uiQZKsNE9cbIEoJKJElSnI6jwgQFLFFbF+UVJqOwJjJq57xYOuWI40tmnREDy2Be6Pi1BrUCMbAMajn3nhdbtugbM3Jblz3it77WzN/ic11kFtLSsew0ClOZ94p/CGS5msBXvlpsSanEVOE3fEXeKysXHoVBPWV5pBVhbrKavJo5K+2p8+eNO/oz6wfzKixfvKi0c82T9xfa1x6DRUkLBH6QzaII/J2AJdzT6etyHPJG4nQcbt8Ho77A1kUZUTpFQcdiiNz4P8UzTpxfNu2EbYN5nvFrxRUYzArEwDKY1dyLXmvZ7ZeNz7WtesxvWzWZZbi5LrIYWGArrziWYDlSAUuwQKj3WbQyjMjUnUug0g25CO2lJfyKdCzMWzg2E/duqo6o8eC/Fx18wSl1M4/sGuzL8PhtV1zvta9bQJ3gWbaQxQQ+gFQs9EHgawXcThv4OklS/U1jo8kgm+X1RmHRiGJHjcKgCqsiAItRO/uZ4qnvieXGg32R49cb1ArEwDKo5dx7Xmz5oi82dm9Z8w+jfdU0Hg/lO8nCKKwAHkRxLGw+KWFfYp8vRpTCQYQb6hiHMWnP7QoUZeJsHDoBI2VRliOJgUW27uERBuLeLWoiv+Hg2/c558aPDEWy4hN3ff3cQtu6W1ha3b2JFyVB4JvwRoO+gM+x3zhMW7toXxetcoNlC3NQWpSguRYxouRz0xHFsM7HKAyWLjwKG0dUNztWhe09f81G7ZnGwDJqL92ePfBX7r+2tmPt0kf81lfn2pntZOVwo+3t07FEN++j2fABsKhRmHQrimvRBLeydGH/rMBePieqMICMZZDvCHFfKN2HjAlHLJxw6ve/PhRVeeb339s/17bmoULb6gYsSloZ8CwIN0urZVAAZsTapU+ipNJOB2M+1YmpDfydORYNLIgoVsCiookBLGb9nKWpySe+O7Z0GYorHb/mYFUgBpbBquRe9jorlyyq2PHU/Q9QyytH2JltHE9sub1kFPLBgmQYTSyKqf57LELeS6cSAkv/bkX2WNCtYAzGBL5ZILJM8p0UuU4luRXTfKv5sI+Of9+3fz0Ul+HlP95U1t76wn2FtjXHGJ3ryerdJouS+R4yfI9MFiQ4KklSSayDqOJ+wELoyHTHosl7/NYdC7bv0ehhlyUyCiupJhPuxvVzY0uXobjI8WsOagViYBnUcu49LwZSu+flP9/vt7x8jJ3eRjbiid1eMr1csMciOSx6FKbGYWoUFijCYNSIUZhWUPVLWxS/MNlf4TEYfmOJ0LKo4BSTm6iiQvXsLmfS0e9tPu4Ljw3VFXj8tsu/W2hbf5nRuZasns1kMbB0S4fGx953HKaVbyrxiw8rlFJrcNEci86akSTJwNYFHQvLjUvIZGAZT2bD3Mft6fNPqp46v2OozjV+3bgCb7UCMbC81Qrupc9fsmRJsbf0J/f621+e7/RukY6lgI4lpzgE2WMRcMGYSCdIYjtdcSzYMOduRXJZwo178A7ht3ruUhS/wv9s+USWzfxKPllDXt0BG8wJR8+bMO8zrw3V5Xjyrq+f7Lat+73fvjrFwJJpUeM/JEq+Ds+iQs0CYNFuAkHH0ndJMuxY9C4LVGG2ApZSBharah9yGuY8mmv44HsbDzigZ6jONX7duAJvtQIxsLzVCu6lz1+yZIlDS37y20LLq6c56c1qFNazU8eieRbZ9dDEvchxTXhiBUaNIbBwlxJZjiS2coFVPYh7jMKEuHcTZZRPNpDRfNhTZfudemLl/u9tG6rL8fy9P5nQs/3Fh9221TOwKAmexcp2kMU8iyRK9iHwg9gAkbnp2GVRhSmDzWCPRXdl2uEYHVk/YCmtIbtqItn1+/21ZfKnTp0+ffpbil4eqjrFrxtXgLvzuAxxBXa3Ak/89MO/NtrXfNju3Ux2rp0sty+wwPFXbF20Ykqs5QEo6FIC0l6NwcRKX3+TFzsXscqH+aQGFhcO/OQxv1JBbvE4Mscddt+4064/0wDqDNEf3/etJ3912c1u2+qPmNhnSW9T4zCcs/iGCbCoc9XAwoFfYS4LHhZauogZpWzgRzmWfsCSRDRxDZlVk8ipn3Vf1fxvn25IjkD8J67AiKxADCwj8rKMjoN6+hef+pm745ULEr2byMm3kwlgKWTJ0rb5EVAJbOVhnc+gInJjNqvUN15l4xLNuueMewUsTN4bABZT8SuV5JZNIWufI38w/j3fuGSoq/bkXQs/6Las+hV1rLFhSIl9FlHDgfvB/0FSrcBFiRXEzVm+w4XjvqiUWgOL9goDxxIFliKiJEZhAiyJpoN+XXXsVR8dCln1UNcvfv29pwIxsOw913rQz/TJmz7zTW/rC19OpDeRk2tjYLG8LJP3UEqBXzFxozV1Jjy6FRXhq0BFpMdBMjGPwISwR7fiBaDCHQuAxfTIZ+K+lNxENXnVM8luPvTi5hOv+uGgn2C/F3z2D9dNSm975SGvffV0q2cT2bzPAtFCWgkW3ghYVC5LPwJfRwKEAgWMwnYGFgPAUlpLZtUUshoOvL72+K99bqjPNX79uAJvpQIxsLyV6u3lz33qps9+1dv+wtXIvQewWG53CCwMGApYlFGjyd1Kv44F24BqKCu3XwEW+VHGkx6WLhWwWD75lsP7K26yhvz6g/LJCYef03D0ZwfVfPL1Lq3v++aTt37xp27bqvPNrvUENZyVbRd1GOICmD0JUyU5mnmntMxoJktkFMYLoG8ALKkyMkvryKqZSkb9/t+oO/arX9vLP3rx6Y/wCsTAMsIv0Eg+vKdvWnBxYcdL1znd68nJtzLHYmEUBvde/B93J8I5mMiGV8ASqMICE0oZE7G8KgIsuNH67GicI/IwBoPU2OCMexhPuql6Mprf3m41HTS/+cgLlgxHrZ66c+GJbuuq3/sda0psjMOyGIfBgDOrxmHhOctYDKO+SFQxq93EMwzWLgKgil/Ry5/scKzJ+yIyUuVkltWTXTudzNrpn6859urrhuNc4/eIK7C7FYiBZXcrFz+PnrzhvI967atvdXrWUyLXSrbqWCwsDTKPIpbyDCr8z+hgcJNF8mJI4AeSKb7p6o6lwGMwH+MvgArAxXBlDIZgr2QlucXNZI1/x6tFk444ruaAMzYMxyVZ+sD1ddkNLz3ota0+2OrdJLJj7lqUOixwO3bCPJo+wBIugO4MLLpjQdYM4okdMpICLFZZA5m1+1KiYf9PVR512Y3Dca7xe8QV2N0KxMCyu5WLn0dP3fSZs92WlXcluteaibwAi13I8DdxSwGLdCqqa9G58AGo4Nu8prUljrjPGMzPk6+7FcWveJZDBaeMCliMLJ9M1vjDHszvd+ygxREP5LI+9avLvppvXXU1xmEiO0ZcMUwp0Xn0H4cBUAVMQ3VYlLzXzgJ4bgRY0LEksCBZTEZRBVnlDWTUzswlmg7+n6ojFtw7kOOMHxNXYE9VIAaWPVX5MfC+T9/55fn5jcvudbrXFCdzLWS7XWR7UIUVyOI9FdWt4LdKk8Q4TEZhssuib7ZSDtWt+AXywa8AWLwskY+VjTz5agxWwBgsUUVUux/ZTW/7TvP8L18xnOV88q5rDnFbVz5IHWtq7bSow0yow1xZloQeWkaA8qN5ljCyGBM9CBRkCVQMNvsBCzoWbN7DgLIIefeNZNXt12PUH/C+2ncueGQ4zzd+r7gCu1qBGFh2tWLx44MKPP3bq9/pbljygN21ujyZ20EOA0uGgQXf0S0AiqVusBpcAmARuXHfVSrclQEoABaXR2DcsfhZBhqMwTynmAqJSibuzcYDXadh7kcaj7nkruG8LOv/vahow/LH7vDa15wGdZjF6jCMw3rICEh8nHeCAVV2eTTXojNntH2+5lg0sOTZ0sW0DUmQZGfjSrIqmslu2K+T6mafUHP4Z58YzvON3yuuwK5WIAaWXa1Y/PgQWO66+iB389KH7c5VNcl8CzluJ9mFdNCxMLCoUVggOw72WLCprqzy0av4mrhXwBKMwbIMLr4JNViCvESZJEYWN5LVfPCmVMOc42vf8amXhvuyPHHHV84t7Fh1s9G1zkZsgIzDOslwsdMCuASYJALxQti1hC7OksvyOsBiemTaKpoYwFJSRTaApX5Wl1+3/wk1h13w+HCfb/x+cQV2pQIxsOxKteLH9qnAM7++ZFp2x5rH7M7VTSnuWDrJ9tJk+y6GQdyt8DjM0AADvkFJjoO8Ej0E84l8kRj7vBApYzD+QfdiQQ1WRBiD4ccvn0R200EPGQ2Hn9Z8yCm9w31pnlv0/XG9rS896HesnYtUSZD42Gkx8r2qa9HjMAUuCLJXJL42o+TOpM8oDJEAeTJNdCzgWJKcxWLBJ6yimay6mRm74aAzKg791APDfb7x+8UV2JUKxMCyK9WKH9unAk/edtHkQsuWf9qdq5qTue2UKHSSU+glC8BiYBQGmXFCwEWPxAK/MCXBVcwK+BXfly103xPSnkGF1WAeeZZNnlNKHgNLJZm1M8luOnBh03GXD0kGy0Au9eM3f+77Xvu6S8zuzSr8S0h8RAeIMSWs9DEOkyVR2cLXhpvicPz6wCIdCwNLCnYu1WSVN5FVM43Mmn0/W/XOL/xoIMcXPyauwJ6qQAwse6ryY+B9n7/3mgnd657/u9m+cnKKgaWDgcX2ACxElqWBRcBFNvDDjiVwqvN9wIoAi++SByfjoFsJSXuP1WAV5BfVwj6+02444NSmd1346J4q5dO/XXh8fttr9/pdG0qsNHiWNulakEvjYcwlOy0mj8REbs25M9ytAVhkFCY+YRINEHQsDjqWFPHWfUmVyI0r9yGzevqdVUdfiaTM2CtsT134+H3ftAIxsLxpieIHvFEFlt7xlYnZHa89Znas2kc6lg5KAFj8PFmGz+S9hY7FSqh9FmXtwtJbtXGPCRiDinAN/bsVn2Dhgm6lWLoVp5yobBwlmg58vGifI08eSkfjN7vyS+6/oTa38ZkHvc71h3A8M9RhPA7rItOVnBYYU8ooUMBFdy2cucIdi8QRM6j4IO7h3uyT6aBjAbAIeW+W1HLXYlRNXZ4af+j8kllnbH6z44v/97gCe6oCMbDsqcqPgfd94o4vTve3r37M7FrXyMDidpDj9ZLj5UJgYZ4lGYzCTGVzElWDAVTQrYBb8cGtFDACA7eSJ98At5Ik3ylj4t5LVpJRNY3sxrnfbJ7/lSv3dBmf+OXnrnM7111spreRmUHH0k4GpMfgWmDGydJjjMOkawuBJdy+56hlAAvlyVR5MxbI+2SKjEQJGakyskqqyCypI6Nicsas3e/s6nd85v49fe7x+8cVeKMKxMASfzZ2uwLP/fZr89Kbl99ndq4rTeRbKOF2UsLr4V0WmzsWmywrwV2LYSmuoT+w8BhMAQu4FS9LHu+u5MgzPPJN3a2UMbj4xbVk1u7X4tTOfm/jvD0vu33ilkvPdTs23mr0bjVlFKaAJRdNl5RxGH4o8EvDLouSHPMei0QvI0ESQWaWY3HIFy9IIkGyqEJSJMsnkFEz44c1R19x8W5fuPiJcQWGuAIxsAxxgcfyyz9zy+cvzrasuA7WJol8GwOLdCwAFo8s0yLLSvKPgZGY4hmQSKI7FulW8ANQ0YQ9OhaXPNMg30qSlyglP1HO5L1R1kxm7ay/2ZP2f3/jAR/Z4ymKTy361tH5rS/+iXq2lPIYDBHNkB1jE59tXtC1wMoGHQtGgppnAtOieRZs3Ctg4Y6FZBTmJMlwishIwNaljKxiAEsTGTX7/suYdPTJcTzxWP7bNbrPLQaW0X399tjRI0HSf/bnd7ita8+CrYmTB7/S9ebAongGBpY+3UqOPAaWDIOMF+FWfAfAgp8KMqsmk1U356vNJ1x5zR47+cgbP3HzpbPc7q1/N3q31jKg5LsFVKAOw8IkFGKg64NxGLgWiwzEMpPewNejMEnIhDKZVWFYkHSQeV9EJrqW4io2ozSrprdYDbNOrHzb/w6L8eZIqHN8DKOrAjGwjK7rNWKOdtl935uc2bDsYa993VQ718pb906hh4FFRmEe2ehYzIR0LFZSZLc8ChPiHkuRAbfiAVjCvRXPMMm3k+Q5JSTAAq6hiszaGV1W4/7va3rXgj2mBotehH/edNkMr2vjY0bv1nrLRZfSQ4bbQ0auR0DGzaisFpusoGtBHQA2mmfpBywmgAWqMAEWwwa4FJNZXEFWaR0ZlZN9u2bWpyqPWHDTiPlAxAcSVyBSgRhY4o/DblVg6e2XnZnb8dqd1L3JQSyxU+gmm8dgGQEW8si2TLKYuFc/Glj4uzrUYB75nsiLNWHvYX8F/4vlkG8Xke+UMLiQU0JGSR1ZdbOetxvfPr/h8A9u3a0DH+QnPX33t6f0bHjx79S1YTzAFaFfRiEti5Jur5D4yuYFwMr1YFNOnaCJiAEoh3NC3KsFSXE3BrBgHJZkrsUsKierpJaMiglkVc/4YVXMswzy1YxfbrAqEAPLYFVyL3udJ2+86Pte28pLoIay87ByQbeSZq8w288xsFimGXAsUIYF/AKzCyIxZi4FKjBehsyShwVJwxQlmF3MwOI7RUR2CRllTTBivLf5vd89y4CUagT8ef7en0zYvubJR6hz3TQn30lWAUCSFUNKgAwDTY5MH2Mv7PUkWYatd1rY1kXLjaEKA7BAiszAYvcFFgR+IaK4vJmsmhmPVs4++hSjfl73CChDfAhxBfpUIAaW+AOxyxVY8vANFYXXnnjQa1/zDgRd2ewRhv0V1a34+QiwQBWWElUYf1OHR5gRjsF4BBZyK75BvGXv2ynyACx2MZGd4t9G+Xiymg744fgTF44YRdTyP9/SuO21Rx/229fOsfMdZBZ6yCxk+ccoAFwyClhA1KODU04EOqIZoWgMLDIOY1UYgAW2+cyzJImcJJkg8ZnAr2KnY7N637VmwyHHVu5/xqpdvoDxE+IKDHEFYmAZ4gKPxZd/7q6vHpTevuIho2t9rZVrV3b50q1YHroVAAvkxupGqkZhYiOvFGG+Rx72VpQSzMPeCnZZTFPMJhlMiuTHShIBWConklM/98vNJ1317ZFS1yWL76ztfuFvDxXa1hwEI0rEM5vIpPFy3Lkwx8IdCxYiDbIMW1yfASwmcjYlnlh2WZB3j3+G074hRpQI+wLP4qTITJWKhT628KundTk1008qP/TCf42UWsTHEVdAVyAGlvizsMsVePrWz38k37ryFrNni2nnASzYXUlz3j3GYPAKkz0WxBOjYwF5rzsWk2NXvH4SY3ArMNjyTItJe7IALCny8NtKkG8Vk1U9mZz6mQuaTvzGj3f5oIfoCUvuv7+4a/U9f/Y61h/DuSwMLGnpWgAs3LnkyUSUAAMLBA0Yiak0TQ4609v3tVqlkwAAIABJREFUeEyBtQ38Y1mSIqlkx6bewi+tgzrOM2tnfbzqsM/cNkSnFr9sXIHdrkAMLLtdur33iU/e+OkfFVpXXWSBX1FjMKsAV2OEfOXJ5qCvEFjEiDLc4WCLfL8gpD1nrsjeCiuQYd+CDsUCxwJQSZJnJsi3S8iqmUrJ2ukXNJx0zQ0jpfqLFy+26cW7fldoW/d+5LKwMswFsGAEpsDFA7CApIdJM7o4hJ1ZZHKyJJRh4FmEa2HOpT+wMIlfREYSBD6UYbVkVk4Cz3Jl5Tsv/eZIqUV8HHEF4o4l/gzsVgWW3H9Dsbvxyfu9tjXH2lmVGlnoIUuPweATxtHEABbcPCWXJAQWM+BXdJAXOxnDPp4XIm3yGUgUuDCwJMkDsNROp2QNgOXqEQMsKOJjv/jc9/M7IGTYTlYemSy9Mg7jn5x4gAFseW8Frs+mAhZxE2NOhUl88C1+H2AxYOQJYFFb+AwsIPArJmCf5cbKo798noEXiP/EFRhBFYg7lhF0MUbDoTz7h+smpTc+8/8ZHWun2Lk2zrm3eHdF+BV0LAIsxN/IgywWto6Hb5YAC6dEqjAv/FY+8wwsxKMv/CTJtzAOA7CUwjLeLxo35xP18664dSTV6h+/vPgzuda1PzZ7t5KJzXsXBL4Ai3QtUWAhxT2J3Jj/rw+wqDEYj8JMMhA3oHgWE5LjQBk2Dgq5P1ce9T9nGMZ0ZDfHf+IKjJgKxMAyYi7F6DiQJXd8bV5u+0v3G90bSrC/AmCJ8ism+BVWOmlgUdbxysok3LjXwALVMH5Yj0uEjgU7LApUeBQGcHHKyKiZ6SbHHfTBpmMu/t1IqtY/71j4nvyWl++m7k0pjijWBD64FjfLHQt4JxmFhV1LH2BR4MJLk3oUhlGZZZOh9llMbe2iJcdVU5/yJu43v2b6hztHUj3iY4krEANL/BnYpQosue3SC3I7Vv7M7NlEkNcKsKBbAb8ixL3FHli4gZq8r8EeYSqHRd4s3LgXUCmIdZgho7CwY1EEvpliOxejdmaP1XzQ+8YfveCRXTroIX7wv+/81szc9pf/5nduGMdGlHkQ+GocBlWYB1WYBhZs3GNMiN8SYswqMAYWqRv/e9CxQBmWIMPGkmSRdCzFVWyhb1ZPf42aDzquevbZ64b4FOOXjyuwSxWIgWWXyhU/+KkbP/Mtt23NFVZ6S7AYKR0LQAU/IKAjwMLGk0JW892S2YAwLRLBXkiIZOIed9QAWDR5j1FYEfmpakTztpnVM48fd9wlS0fSlcBeT8/LT//F61x/uJltJRN5LHkAC0j8dAAsDLjsGxYCC2OLYKrKZ4kCiyGLlFFlGCTH7BnWQHb1vlvtxjnHlx3wkRdGUj3iY4krEANL/BkYcAV8f7G95OZFv8nvWHmGk9muFGEhcQ9+RWS18C+WhUBOTuTf4FfwnZxNwqRLAc/CdibI8QWzbapRmPArWIxEzr1nFhEV15LVMGt9YvxBxzQc+okRtRTo+77x2C8u+pnXtu58M7OD3Y0t8CzK3gXSYxmFQRkmHmEW/MAYTOSvIHcsXLcQWPAA07KEZ2HJcYoMRBUrYLGqpvTYFZPfXX7E5/494IsYPzCuwDBUIAaWYSjyWHmLZxffUpl95Z9/8dtXH+Zkd8hiJEY+7A+GcQ+4BKVsYgWUiiFWWe9852Rk8Yiwx8KgguTIEFjAr/AoDKowgIpVxOBilDaSVT/76dJJx5ywJ1Mj3+ha/uvmyy/Mta76qdm7hQl8C+MwRBQX0mSBwGfQ1Z0cuBb8sxqDMaoqYNGjMPwny5BdFibwE0SJFJmIKi6qJKusnqzqKTmjZtY5VYdd+Iex8hmLz2NsVCAGlrFxHYflLF568LpJnWuWLfbbV09yci1k57tYEcb8Co/C9LdyGflIpxL+hKmRksEioAJvsMjXdCbvE8rGRUAFOyywc7EbZt3XXH/6mcYhh+SH5YR34U3+fcc1b8/vePVB6tpYbebayOJ44l750cowEskxT/z6AIvE0wRlYH5KAQsIfNthyTFh+x5LkgpYjMrJnlU/5xNVh336V7twqPFD4woMeQViYBnyEo+dN1hy++Vz3fZ1i83O9TWwykfHYqmN+xBYFAm9E7AIUS0ti864R9ci/AoT9zwKk46FN++Rcw9gSZTzQqBdN+e65hO+8vmRWNF//+XGanfVU3/xO9YfamZbyEI8MQOLkh576Oai/FO0Y3kDYDHRsUSVYRpYKsgsqyOrcjI5NVO+UP7Oy//fSKxJfEx7bwViYNl7r/0un/mz93xzfm7jf+41u9YXyw5LBFgwBvPgd4VuRXyxdLcCrqVvxj3ARY/C1G4fliORcMXAooh7ZZtPqUqyqqeRUzvjwobjLv/5Lh/4MDwBPMu/b77k527rmvN4UZL3WboDEh/AK8qwcBzGHIuuTNCx6NpB66CABQQ+Qr+gDOOOpZxzWayqSWRVTf125VFXfHkYTjF+i7gCA65ADCwDLlX8wKV3fPEj+R2rbrG6N5hOvp0NF6EIgyeWEPcu28OLbJadFBWPEAUWdCsCLAIuAiw+M/4iNSYbHIs4GiPky+Cc+xndZs3Mk5uPvuixkXol/nXbFee6LWtuMXs2WzDnZHWY20MWOhcNLMxByairD7DgpPi/9QUWIfDDXRbJZdG2LhOxJHlj5Tu/GG/fj9QPxV56XDGw7KUXfndOe8mtl1zqta26Fhn3DCyFHrJZTquBBaMeARbpWCy1Wf56wAJFGMAFMmM8SRRhMgZTHYtTTH6ijEzJYXk1OWH/42oO+PCG3Tn24XjOE4uuneVufxH7LE2IEzCRz4JRGKTHyGjRqjkWNrw+sEAdxvwU9liEjOElSTaj5F0WCfwyS2vJqphAdt2suyre9aVzDRiNxX/iCoyQCsTAMkIuxGg4jGd+/YXvudtf/oKT3qKApZtsWJfAfBK2JfC7wk2TuxABlv5jMOFX9CgsAiwS9N5HEYaQL0pVkFmxD5k1M/6cnTnvzMmT52VGaq3go5bb8sLdhfa1J1oZNQ5jdZjiWQJgAXiEwKKaFSHwoyQ+b+CDYxH7fGSzMLCkNLCMJ7tu379W1J75PmP27NxIrUt8XHtfBWJg2fuu+W6dMTiEpbde9Gu3ZeWHEtlt5GDrvtBNFgOLeIQZysGXOxZ879YyY4Yb9Qc59/x/sr/CgzBe4BDiXvZX0LEUESHnvqiGjKopZNRMv3rc8V++arcOfhif9MStl13qtq+91uzZQjIOk64FSZIyDlMEvt6y51rpLcl+wKJyWdjWRe+y8PY9OJZqsionkF07/bGKqXNONCacnR7G04zfKq7Af61ADCzxB2RAFViyZIlDz95wj9+x9r1OZhs5LoBFvolj4174FbGGF6zA7VLAJUrcYzmSs+7V/koILJaSGYdSY0qUkVFaD+uStFmz35lNR1/0wIAOdg8+aOnd1xyV2bryT9S5oczKtSp1mCLxEf6lJdlqpyUg71Xb0qdjUcBCcC4IRmHK1qWkhuxKNqJ8zh5/2LvLpr9n+x487fit4wr0qUAMLPEHYkAVWLlkUUX7skce8FtfO8JBx+LKN3G2y1fAYuBmGQEW5CMyWRDpWKJjME3cRz3ChF9BHG+xjMHKx5FVM/O1ZOOs46oP+eiI98R68m+/qvHWPvUgta87VGz0sSzZRQZbvGTI8KAMK6hEycjYUANLwE/pDXzwLNi+t9UoTANLNVmoTe3Ml5Ljjzq+ZOa7Nw3oQsYPiiswDBWIgWUYijwW3mLV337Z0LL6qf/PaHttdiKHrftOTo4EsAgp7VJ/YDFIbFxCYBF+RboVdC3qD+KITUfUYGoUpsdgZtVEBFr9oWHcmeeMFh7h6V994TuFjnWXGz1bCLJsVoflusngyOI8W9mIvYsGFmak1JJkRBXGZpTi/4JRmOSyhMBishHlzJUlE448rmjWyWvHwucsPoexUYEYWMbGdRzys1i+6Kp9ettWP2a0r53IwFIAsMjWveYOhFvR+47siqVumPIxE1BBFktkMRIasn78CjzCKFlKRglsS6aRVTv1soZjLv/ekJ/kIL3B0t99/bj8jlX3Gl0bS0Ud1iHAongW4q7ljYBFOpWAyMdIUS9JOkky2S+sjKySKgKw2LUzNxc3zJmXOuDcVwbp8OOXiSvwlisQA8tbLuHe8QLLFl05I7dj9aNm17pG2LnwKKyggQXEvd5h0QS0Iu9ZfCx/1MYK+X5oPMlQhJx73l8R4h7AYqQqyChvJrNmeodVOfXkhqMW/Gu0VHrZX39Wn9/4wkNe+9oDtDrMyGEc1kNGkCgJYIkAsfZL0/xU4BkmwAIptukkBFiSAiywzrfr9m1zqiceXXrIgudHS33i4xz7FYiBZexf40E5w2V3f/fw3NZlD5qdaysT8AnD1j0bUMoOi+EX2P1eL/2BWxHyXr5+B4uQgUdYuBjpB4uRGliKyCiuJrNyIlm1M54prj3sxPJDTtkxKCcyDC8CBd2zd17+U7d19QUwpbSQ0ZLrFGBxwbNIvWCjH3R4DCxieSPCh5BjkXGYAIvhYBRWwtb5NgPLjA6jcvrxlYddsGQYTi1+i7gCA6pADCwDKlP8oOfv+e783o1L77W71xUn4BNW6CILox21w8LAorbuOW4X+xdM3kc8wvQoTCvCAo8w8CuKtMcSoFPCajCreipy3X/cOP/LC0bbFVh29zfOzO9YeSd1bXCsTAs7HhtqHCbAEqroQlsXAVspi+JceBQmS5JwODbZ4ViAxSpvBLD0GLUHnlJ1yEcXj7Yaxcc7disQA8vYvbaDembL7rrszMz2Vb+xu9dbibzyCVNb95LpLsuOMt5BcqSowTQpzTuRPAwTy3wJ9sIPxjzaJj9JBvMrZWSWN5NVs69r1Uz9YP27RlYU8UAK++Kffzwxve3Fh/32ddOtzDZCZLGMw2Clr2THAGOumZI3AJlV1fpyLCrwy8GSJEZhumNpJKt234xRt//p1Yf+74MDOa74MXEFhqMCMbAMR5XHwHssveWz5xY6N9xm9WwgB/sZEZ8wE2S0J8Aidi6mbNz3UYRFgCVi5YIxWMivpLhzMYqqyKzcB1LaNVbDrPn1B5/72mgroe/71nN3funGQtuqj5k9m3kcZmTVOEzJjtHlvTnPAlCRXBbi7XvVsYBjKWsgq2Z61mza/8zqg8/702irUXy8Y7cCMbCM3Ws7qGe29M7LFxS2v3K91b2BnHwbA4uFECtsk/NoR+zypUfRzsaKgQ6ORGWwYCSmo4gBLMgaQafCP0Xsg2ViDFa97+8aq0/60EjMXxlIcZf97upz3NZVt1HXehmHoWvJQx2WIUKXx+qwkGdhYNZL+Po3QAVltGX73kwk1SgMYV8NqFHObjzwA1Vv/9Q9Azmm+DFxBYajAjGwDEeVx8B7PHfX5Vfmt774Dat7o/iEAVjY2RjAAr5AgAU9SxjyFQUWyIzVKMwQKl8cjR21EFnE5pPYX4HppFm7r29XTbuwYd6lN4zW8vE4bOuLD/sda6db6cg4jJMl9ThM/NXCbR9JkhSvNeVggOaPORYQ+OhYisks1sAyrZAYd9BHKg45/87RWqf4uMdeBWJgGXvXdEjO6Lnbv/jt3NYXv+SkN5GdbycbWSO88KeABd+8ARysaEKuu4zCAh8sza9AOqYcjcGv6LRIpCMysKQqyKqE6eTMbXbjvifWH/rJZ4fkhIbhRTEOW3rHZTd6bavVOKxVqcMALFmlDvPCbk+rwQRXwl0Wts7H9r1DRiJJFowoASzl9eChKNEw+5Plhy24aRhOKX6LuAIDqkAMLAMqU/ygpbd+9mduy4oLnPTmsGNRwGJ4iisIgEVkxjIS0x8x3a1EgIX3V2DfEo7BjOIaMqunIH/lYbPh8NMaDzihZzRXf+nvrj6nsGPlbdS1zrG1Oowdj7NEypRSxojyJ+oV1pfAV35hToIsJu8rOPferp1OidppF5UdcdlPRnOd4mMfWxWIgWVsXc8hO5ulN553a6Fj3Ued3s3cscgoTCxKTA9SYzUKU+aTYpevZLMqjljCvYRfkShi8CsAFuTap9gfzCxr5G/hVvXUrzQee9m3huyEhumFn/3DdZPyLa8+5HesmW6nt5HFPAsCwDLStSgrnNCxIEhqVkgD42dZkmQjSmzfJ4vJQthXWT05ddPhTrCg4sjLfzxMpxS/TVyBN61ADCxvWqL4Ab7vm8/cfN7t1Lb2A3ZaAwt8wpSdC4AFWBHpWMJRGA++AqkxsyuKuPcRQ8yAAmApYpmxVTEe3UqrVT3t5MYjP/3EaK8+xmHP/OoLN7rtaz6GgDS2eMl1kumm+4zDolad/buWvsCCjgWZLACWOgGWGgDLFTGwjPYPyxg6/hhYxtDFHKpTWbFiRbL9H9//HbW8ekois5Xz3GGZrzsWGYUFX7Alh0X9l2ASxoCiOhYm7hW/4hSxEgzAYmDprwpjsH3/naqd857qQ87uGKpzGs7Xffo3C89xd6y8zeha79jZHVw/M4/IAfAsOTIQkKbGYcHGvVaIcVSN6lhA4HPHUkQWUiTRsdROJ7t22iUVR375B8N5TvF7xRX4bxWIgSX+fLxpBZYt+2tJdskf7jNaXjk2kdlGNqzgGVh0xyLKJrYjUTYusnUfNcxXUmO9GBnwK0U8AvOdYjGdrN2XnJp9v9dw7Bcve9MDGyUPwDgss+3lh/z2NbwsaefayQLPUkgzsPAosY+BZ2QcpiOMg1EYtu+LOJ6YR2G1MOnc70uV77r8u6OkHPFh7gUViIFlL7jIb/UUX/7nH8s6Xvzz/Ubbq0cnswIsNhtQKo4Fm/Qy4QoCvgJFmNoml217TdxH+RUBFYR6mRWcL9Jt1+x7esORFzz8Vo97pDwf47Anb730Rrd19cesnk1kwxKHeRZ4rfWTHUejiQO/MHQtpuyy/P/tnQmYXFWZ999zzr23lq5eq7d0FpIQICFKyEdAVPZAUASHGZVv3EWdAWFg0E+cIDAi4jrgzAjMCDqiCLINCBMFAiIiwggEYggh+072XtNbbffe73nfc05VBdFcJOmu7nr7eYruDqfq3vs7t+tf746NKM14YnKFobC0zFzYcOIVLCyVsuF8HuUzY5kGE3hjApufvrNx+ytPLla9a46N5fbQ9Ejb2ZgaUAbltRg0RKTYykUbMqX6FfpVorC4EGJsBUWFhno1gGqchsKyBFqOfW/HGGo6GeW+eeHOa/4227WW3GFuplMPACNhQXHWbfTf0GoxDQzIHUZTJMssllQLOM2HgtN6JAtLlE3gNSNGgC2WEUM9dg+0+snrm/tWr/i16Fn3dhQWslgC0zKfhEVPjtR1fXokcbGE3AqLja+Y/mBUv4IuMA+FBWevNGN7EnAaD/u39jMWfn7s0nrjM0d32NAudIdtpOwwHACmuxfoQWm2vQtxtC5EU19KHaMpzmJiLHbYV6qZLBbZcuQVTSd/+VvjjRlfz9glwMIydvduxM78+Xsvb4fOHb+Vezcd5mWNsKArDDsbY7psYNqS0Buitlj2mXNvJkaSxqCwYHyF0oxrIPRqtBustgNUyxHDsnH6hyacdOkvR+ziRuhA6A77PbrDujbs4w7TowdyNIET27vsX1hwJksCRDwFKtWMgXuQbUddmz5p4VdG6FL4MExgvwRYWPaLiBc8f9vl7WJ42+9E3+ZDSVhwLLE/BE6Y3WcksbVYyvr1GngmcE/CIiBUWL8Sp/Yt4KUAYg00e8VpPvxl2TR7QdvxH9k1Hqkbd9hPxd4tjpNBgd53WJqdKrmPxWIsGEmt8xW5wgS2zscpklZYWudclz554dXjkRlf09gkwMIyNvdtRM/6pbu+1OF3b31a7t00XQtLvw7eh+aTdlkDypK18rqKezs/EuMr2CYf04xRVPCRbKYRxLJxxvc6Fnz5H0f04kbwYOQO273y8bB74ww1vIuywyhtm9xhOVA4rhhZlrvCygP41OHYxFj2tViuS5/8ZRaWEdxLPtSfJ8DCwnfIfgks+59/mZbbsvQ3sn/DFC/bWbRYtLD4xQaUun1LaQ6LHUVsK+51YaQkN5jNBINYHQistm+emXeap/9t2wmXjtsuvdYd5ndt+JQceK2YHYbNPBXNtCmAFOXxqlLaMbVeI4sFOxzjFEkcT5ym4L1sP5qFZb93MS8YSQIsLCNJe4we6+VF18/Mbn3pCdW7vsPNdZILxwmGwQltqqydw6KFxRZH2nHEADjjXsdXaL69E9exlVgdQBxnr0wGlZ61Vkw4csGEuR/eNEYxRTrtF+68+m9zXRtuh77N7h+5w6BgxhVrcbF1QLrLMQoLphybKZJosZCwzAA5YS4LSyT6vGikCLCwjBTpMXyclxbdMKewZcnjTt/6Fm2x9OusMGOxFEcSG4vFFkeSmBRn3JfiK9TChWIr9SCSevaK23LYT1pPXfgZIYRWoXH6he6w4d0rHw+6N8xQQ2XuMEw7DvPaHWaLJctcYmjJkLBQh+MEqHgKZE0aXLRYOlBYrmJX2Di9Z8biZbGwjMVdG+Fzfvnn1x+T3bZksbN3fVpbLCgsw/sIS+kTtskIwyC9rV/Zpz8YxleS1BcMa1dkqh17g+VV+vBPtp948V0jfGkjfjgqlrztCz8udK//GM62wd5hdgSBjVkp6w4zf53aYglp3DM1oqTgPVosTeCkDwWFFsup/8zCMuK7yQf8UwRYWPje2C8BFJbc9iWLVd/6tEd1LFZYTP2FHsNihlOZrmEhlvuZwsiisJj4ilcDIl4PkGgCWT8ZVPMRG2TzkWe0HfvRDfs9mXGwYMldV1+Y27P+P8TeTUIOa9citnfBaZwKdLEkpR6/kbBgLQvOZInXgiRhmQZOx7zrm07958vHARq+hHFCgIVlnGzkwbwMFJY8CcvatFt0hWXIYhEhZjK9XljQWsEzwlYv2MpFxwt0/UocwlgtiHgDiJoWmr2immbc3Tb/XR8X4tTCwbyOSnntF//7X47Kda55DHo3tMmhndSU0lbhY12QBB8UZYOV1wehxYLV9zhFMmYslkZw0tNBTZz3b+lTrxl3RaWVsl98Hm+eAAvLm2dWdc+wFovTtzbtlbnCMCYgQ9OZl0wWPesev7SwWItFx1cA61cwzRiD9mit1LaDTB/ui6Zpn51w0ud/XC1gsfda//qnFvlda08W/dodJqkpJRacYpzFFEtSjMWmHxthUUoLS6wGVA0Ky1RwJx77w4bTrv17gUrEX0ygAgiwsFTAJlT6KSx/8IZ3DW19/uFY/7p6dIW5+X7dgJKC93rAV3FaZGiEhXRFt8nX1goKi6dbuMRN0B7dYOnDN8uGQ09vfddn11U6hwN5fkvv/ufv5DvXXg59mwDdYZKaUpbiVgp8coUhW50dpgWGRhQ7Hqg4CksDOE1TwO04+oGGM64/b7wnPhxI/vxaB5cAC8vB5TsuXn3Z/9xwfHbL84/E9q5tIIul0A8KYwLU48qkxtppkSFGB8yXFRZZql+BWAog0QiyphVk0zRw0jMXtUyZ8yFx2FnZcQEr4kX84f7rPu53b/xx0LNBisFdZviXbu+CXHWcJTBxFiPe1C1HB/BpimRNPbiNk8Bpn/NY45Ef+Csx7dRMxMPzMiZwUAmwsBxUvOPjxdEVVtixZDG6wtxi5f2waZ6IwoJSomfcm6iAvvDQL4uvoBssTtlgNNe+dgLIZhyre8RlrSde8u/jg1T0q3j14e8dn92z9pGge0MDDGwHmekBWdDDv8jFiBaLCeLrOTfacpHY5NNxQGHKcbIOnPp2cDrmvhKbdsrpqbePz1Y40anyykohwMJSKTtRweeBwuLvXLJY9f6xsFhXWFFB7CzJYqv88viKcYPVNJuiyCO6VN3U97SccOGSCr78g3JqL9//zen+0O7fhn1bJ0L/VhDDXSbOYmbcoLBgVwNq4KlHO9t5N9LRcRaVqAWnthmc9tldzqR3LGh45+dfOignyy/KBN4kARaWNwmsGpeTsOzArLA1aSyQVNSEUhf0vaGwkKjoh6621/3BqOlkAmtX2kA2ohvs8N+IyXPe3zLzr/qrjetLd155CPhDvxNDuycJFJahPSBymHacAeHbbsfaHaZjVXpIGsVZ0B3muhRncTCA33JYIDuOvTA9/9ofVBtHvt7KJMDCUpn7UlFnpYXlOWOxYIxlABw7PdK6aYo5xfqWouJIXZKP74S6P1gsBQKzweo6aPaKSh/+rdaTv3BFRV3sCJ3Mi3d/bVYwuPNJVehvk0M7QA7uApHtBVGw44oLZLEIHABmhcUwRXeYRHdYLA4OusMaJ4FqO+q/m2Zc9lExe3ZuhC6BD8ME/iQBFha+OfZL4OWff/MYH+tYetfpOhZ/wFgsOi2W/P9lwqIr7u2sYoCQuvKa+Ip1gzXPHJYNh36g9YSLHtnvCYzDBX+4e+GC4e6dD7qikMBRxXJoF8VZID8IIsjSVEmBDyssmNZtXWLGalEeZoclwa1tAtV2ZI/TcewHG06++tfjEBdf0hgjwMIyxjZsNE6XLJZtz+Jo4rSb7dKt3osjdbHtpKmQJL9XWXGkaXYcSgzcJ0HE60Ck2kA1TQWRnrXGa5p1evq4D28djWsa7WM+d+sFlxT6d37P81yy/tTwbhCZbhD5ARB+VosKPkhQ0B3mUwaedofpqnzlKEBxcZIpcBomQth+9GPB9NM+3j7nE7tH+/r4+NVNgIWluvc/0tVrYXlmsepZk3ZIWAZABVlQAbpqtLDolvkoKrqVi81i0vEVl+pXsNpe1k0AmT4MCyPvbTvtio8KIaqi2r4cNLXPv/nj/wX92z7peh7gPHuZ7QGZ6QaZ6wegOEsBAKdzFoUFxcXUswAA9ROTApQjwY3Hwa2tB6dlhi/bjr6pbur8q0UVxq0i3cy8aEQIsLCMCOaxfRB0hYWvPbdY9Kw2woLDqTAt1nTipTn3NraC33V8BYvwdWFkjNrkiyT2BpsEqmUWDvX6YtvJl90wtsn8ZWe/4t5r2vu2vvT4/JHxAAAgAElEQVQrZ2jnbMfBuhQPRGEIINNLAXxRyAD4ug8bBe6xCJW8izYzLASFYkQuMQDXlRCriYPXkAbZcnjer5t5c9h64jVN887r+8vOkJ/FBN4aARaWt8avKp697P7rjg+3P/+I7F7T4OS6wKF6Cz3xsFh1b4XFENHdeHV/MHAxcF8HoqYZVMMhoFpnD6imw97fcvxnnqwKgK+7yBd/9A+n5Xa/+pCb2Z1yZEgFjxAUIMz0A2T7KYCPv0NgrRT7Alq+sW0OWStU1wKgpA9eTEC8JgZOXRNA06H5bGL6/WHdjCvbTr+iKhp7VuN9VMnXzMJSybtTIee24oHrTvC3PfdL0b2qTrd5txXi6ALT7VxKdSym5gInHmJ3F+oPhm3yMb7SCgrbvLccuTFIHX7ahHeO76Fef2r7nv/PT13t73n12lihBxTWquCcFQggyA4CZAcA8lktKlQTZAanEUxJLkcSFswMI2HBeIsPjsqD5wbgxiU4dWmQ6emQj016IZuYfNWEs7/zBLd7qZA/pio5DRaWKtnot3KZK+5deJq/8+VFsnt1UmV7QOG8exqlq4Vl36p7/W/U8h3/49j+YA1Uba+w2j496zdBes7Z7XPOHHwr5zUWn7t9yaLklqd/9HPRu26Bi61xsBbI9AIL8xkIcwMg8hh2cgGEBwCObuxpH9Tos0xUqL2+D0rkwZFZcJwcKE+C14BFqJMg403YXUhO/T40zb1pwkmf3jMWmfE5jz0CLCxjb89G/IyX/vhz75M96x5UvescJ2eFRaca6w6TpnIvxDe9QI/RpQ/YGACI6cLIeCOIuomgWmZi/cptLSf+I06LrLpuvEvu+Ke351576XF3YHMbZteJsiLT0M8D5IcgzOMQzQQIGQcAj/qDaXGxrjAdxMcAvhbxAj2UyIESGVCqAE7MAbeuCVR9K+RjbX4+PvHXTt3UaxtPv+ZZgZvEX0zgIBJgYTmIcMfLSy/7yUUfFJ0r7lF9G6WT7wXHHwZJGWElN5gOK+MbnhYWDK3QfHsSlloACtxPAad1FoimGd9sfddFXx4vfN7MdTz/gwvOL+xc/kNveIdUwTAICtKbti1hgdxgYaEAYRgHEEkQMgZSKIqpaDcYHg3FRPdoQ43QFguKC1o/KC55UE4ITtwDp6YOZG0aglgacl7rjpw38TvxySfexoH9N7NrvPbNEmBhebPEqnD9K3dcdnG44/mbnP5N4OT7wDEZYTpLSY8itk1cUFjQULHxFXDNYK9kM4iGqeC2zgSom3RV67sv+Xq1oQzDUDx300duCTtX/R2OeFaYVoxBelujEvpAVgsJi0PCAiIOUjiglKRMMLIGSdBRwDErD9vr48/aatGWSwGkCkC5ElTMA5VIgUw2QBirhyFozOViHb+QLUd+feL8L3FvsWq7CUfoellYRgj0WD7M8h995jqxZ9mVTv8W0HEBTDU21grNXxEQmImRNhsMpx1i4B5osFctAE6LpP5ghwHUTvxW6wmXVF0rl9WLbmnuWvPwo6JnzTFuvo9StgVaKTQsTfcEC1FoUFgCVBC0WhIgpQuOo8DFID8lS+iiSQFoNfogBIqLfuifUdxDqnGRrgKJtTKxBIh4LSVRZKEWcm77BlE//dr22Qvu4Xb7Y/mvszLPnYWlMvelYs4Ki/mW3/rh21Xn8o+4Q9vBxap7Gp+rHV+A81ewKDLEskjtmtFxZgzcu2XC0kbzV1TDVJA1Lf/VfNIX/67aYiwv/OQLc7PbX35c7d2UdgsDNHtFkrBgTEVP4gwDH8D3IUSlRqtFxkHKGDjKBdeR4CjMidCCAigqaO2Y37WoYJp3CFIJ3azSMeOMsVbGi4PAQWuxWsiLJGREeiConfqDuimzv1E374LOirnp+ETGPAEWljG/hQf3ApYsur7Z3fzbx73uV472MnvACYb0OGKTCkt191TDp8cQW2HRGWFGWOJ1ADXY0XgqOHUdWIH/6+YjjzlHdJwzdHDPvrJe/YUfXvjx7I5XbnMGtylK2Q6xdYsRCVMISTCLwoJWiwdSxEGhsLgOeA66xLTri6wdwH5iRlxsMB9dZiQs+F2CoKmTLgjlAjgxEF4CwE1CPoxBJkwV/FjzM7J28o9iTTMebz7x73dWm+BX1l0yPs6GhWV87ONBu4qld1z+bmf3C79we1c3ePkecPBTNiWBYXRelawV/IRNrhhtsejKPSsstSBQWBqmgEq1AsQbNjjpqac2zbtgy0E78Qp84d/f/IlvFnavXOhkdoMiYclpi4O6GKOFoqvsIbAWC16EAgExkNIDx3HBQ5eYI6goUpCo4CNfYk+JE0JnkllRUQ6JC0j8juLi6THR0oNC6EDWd6GganMi0bzKrWt5wK2f8nB64pEvV9tUzwq8ZcbsKbGwjNmtG5kTf+WH518V7l76NW9gM8T8ftCz2BUI4eIELx1GDkIIKbPJfHI2wiIoxoJdjXXVvaybBDLVgsIy4DbPOLvxuIueGpmrGP2jhOGTzu+/9/27/c5VH3AyXTR3BefZoNWBFqB1hWlxCYCCVmQF4p+oCwItFxIXB2IoLi5qNwbv8wCQJ4FBYcfYihYV7QIjISFhcUBIBwAFRjjUESGk3gkK/EBCAR/gAcTrQSWb96hk+mkn1fyok5ryeMPxn9rCKcqjfw+NpTNgYRlLuzXC57r23m+0ZHY++0vRufxYL7MbvDALDrUTwTc6hyrBA4wLhAEEgQkmS3yD000p6ROzGwOBc+6TTSBwHHGqHUKqaZl0YcvJC28Z4UsatcO9/PSdjf3P37c47FpzrJPrA4ndoUlY0GKxwXsdmC/vD4YuRgEoBlgw6YKSGGtBy0WCizpBlkseAK0fdI+hxYjcHXy4IIx1gtYK5YALBaHARGXcO0y6MA+0PsGhuTnCidOeyXh9oBL1a0Wy6Qkv1fLzXF3771tnnzcwahD5wGOGAAvLmNmqkT/R5T+58NNi19L/lD1rPTfXBy71pXJBKc+4wkrCElIA+nX+fmyU6LogY0mARD1ATTsKCoSxJvx+Y/NpV1868lc1Okdcdu9V0wY2L/1N2L1uisr3G4sF4yQms4saTVph0W4xXT6KP+OfqbY0JIoLBfId8NDTqLCmBS0WnO+Vp8A9xVTQpMGAPXaWlmjeOMZCQSuzJCz0M2VbWIsG1UrHYwTus6MLXGWsrl/Em55xUs13OOlDHq2b9Tddo0OSjzoWCLCwjIVdGoVzXHv/NZPyO1/8uehcPk8N7ATl58CRDignTuKCn3y1KwwtFp8e5AojVxl+ctZuGYkpr7EYZSKFqQkAdVMhQGFJTXwqPXnBOWLmCVUxlvj52y47Or/jlSdg7+YmmceMMF3DUpoSaQemocDogkmav2LERSdLoAsSiyUdcJVDsRbPwfb5eeMSK5ALDNAFhokTOA6ahMWBEN1f5PpCUdFWC4kVWjH2ITCdGX+XIKSiB+0zudBQqBIgYnVZlWhc4tS1/VA1TVvEAjMKf5xj4JAsLGNgk0b6FMMwlKt++unrxK5lC53e9ULlBkCGAqTC7CQs2ENhwTRj/YkaXWEoLKWaChSWAihZAIWfqGPYL6wGgpoOCOunkbCEyfatXusR8+vnnr92pK9vNI730j3XnJ7Z+LuHwt5NSS0sZpiXdYWZGTYUtSoTFl1oX+pwgG/8SioqmHSxcTQWQkosjMT4Vmj6s1kh8ACkq0XFiAvGVEIrFhjMN0KCAmLbxlDrGNNCRrOSuj0P/ht+qECBidfnZE3LM05Nyw2NE879lTjssOxocOVjViYBFpbK3JdRPatXf/aPZ8jOFT9zelY0u5kuUDjJUMRASCzWi5n4ih3spdOM6RP2PsV62F4EW4v4ID0JgVsDfnJCUViCeOuwbJx2bvr4ix8b1YsdoYO/+LOF78luev6BsG9zQtLYASss6D7U1op2hZnu0FQAaarszYAveosXEpQS4EhMOw7BUTibBdOPdeNPbYhIk/mFolJmsaDlYUQGv5fiLtpCIQGh0v6ytwUztVJjEhDS/zdWDE4FTaT3qvqJd3hNM25oOPbT3KJ/hO6nSj8MC0ul79AIn9+y+789ye187i6na/kJsaHt4BSGqaWIELoporBuMFMiqRtQmjdGaudi2osAforOgVQ5kJ4A30lCIYHCMhXCWCMEXhNA/fRLmk+47KYRvsRROdyLd1xx9vDm398n926Oo7Dg+GFMK8YCyXJhIYFGnkZkdETE2A0CG09q4wHbu5B+UDGkzh2zwoLv+5SRV+4GQ0GxokLWi47ZaJFAQcHfy4Wl/K3BZKiRZ86459Bixeegu83DrL+OFxJth3yx4aQrf8cZZKNyi1XUQVlYKmo7Rvdkliy6JZnc/cy/qO5XPucNbBRufi8oGmeP1d8oLMZaMbNBSmdru+xiQ0SsYzFxFsiClFlKaCo4NVpYaqcYYWkASHbc2HzalVURwEdX2ND63z4k924mV5ida2/buehO0Xa+jbZUqMlk2b/pwV5ooeBoYtQDLILUBgpV3Jsm01ojdFaetkocCEyMBcXAusK0uGhR0QF82+TNdFIW2n6iL5tIYI5RcpfpOEzgJLFWabtqnHp585nfuouLLEf3b3m0j87CMto7UCHHxwaJK+646DOq69V/9/rWJGP5LlA+urOwbTtaKvjQ2WCU/mrea6zXhLrtYkZSsWcVZiplQYgMgCuhoKywTIYw1gCBWweQmvR4+oj3nCs65o37CvyXfvqFOdnty5+A3k1pkevXwoLWClbe25gKiQj1MjAeqX3FBcWEHjbkYSYT6IFfxmKxz7UagfESrFkxVgkJiwnel4TFWB/7CMu+M2Csi4wEi2IwOg6DNTPSFF8GOII63rpbtcy+uOHUa/67Qm5tPo1RIMDCMgrQK/GQr9xx2btl39p7vN5XJ8ayu8AlFxhmCWFsJQ5S4Xdbv2ImRlKnXbRozCdrqbvtUu8qgbUVVlgcyMmUsVgmAnj1ELq1EMRbVybqjjw1dfxHdlUikwN5Tssf+re24Q2/fjzoXPN2ke0D4Wdo/DBmhlH2l7FMdFcDIxJFK4SkgGIqds496YRxk+F6FJyixYLmRfnvuk+oiZ9owbAWSslS0daL/t1kimmf2j5ZYno2jKnsp5/xaTpGgyOWQzcFQe3UF8WUd52dmn3+zgPJkF9r7BBgYRk7e3XQznTjL7/Tntn+0t1Ozysnx4ZeA486GGO6MForMcoGo5oGEhb9BkQ3jpkNUmzjTr3CbKsRFJYMgMhB4MYgJ1JQSE4AqJlAwoLB/CDR2uU2HnFG47GfXHrQLq5CXhibeb74/Q//sLBz5afEUCfNtcchXxhn0QWSxg1mYudFC4QsGDOCuOj2Kol50V1mYyzkPtN7o8eCmW0yf+lkYdr5aiZQj0KhM75s5pcOzmN1vq7W1zUuunpfpyGTm40GjxlnGRXEOqDiteAnOzJh/RHnpk66dnGF4OfTGGECLCwjDLzSDvfkk0867Vt++m3V/ernYwMbRbEfGFbYKxQVfGChHbYU0dXb5AIx0wxD05UXa1horojpX4XFehBkIJQB+E6chMVPdEBY00bB3tBJQBhL56Cm429aTvr8LyuNy8E4n6W3X3xWftvyu8O+zbUyjwH8HAC5w2xWnXl/L1osdgRxSVgorlLMHKP6edNC3xglVljMCGOUJTN3Ul+SsWT0zyYLzQgNpSvbrDB0eWFWABZbUrGkLZy0AqPvAXKJ2vgLWi2xFIjaDvDrj7i6dv4N1x0MjvyalU+AhaXy9+ignuGqey49T3au/IG3d02dl+0EB+fZkx/f0RaL44FULj3oUyu6PfDNyvpsbG8r00wRq++pDXyYgzDIQqgEFFQCcqIOfLRWEi0Q4kRJhQPAGkHVT7u46d2X/MdBvcgKefGtz96b2P2HB28p7Hrl42JwN0gfrZaCsVpsXMUE5clyMcJCwXkdkC8G6an1i5nNQt2mTfCe9MIIBImKCdCbbtRWDIwdU5ZZbC0dK3KBFh7qPaaVjir6bd8xLMKkdDRdz0TdrfHDSLwGBLbtSb/tvtoFN35UkE+Uv6qNAAtLte142fWueeCqWdC18l6399W3eZmd4BT6wQmxsBH7gTlaTIyoYICWXCDGWqE3Grx7qGGi7W+lrRa0XsIgByGKi+NCXiQgpxogSGKfsDSAWwOgEhBSmmrr15tPvfKqatmGpT+/Zmq4+cWbC13r3iuG9giqZ7HDvuj9G8UDrQXzM2V+mcmRxemRtu7FNq8s7zVmM7goAZliJLYTdbFOhQTHpBZbh5n2kRW3wY5AtsPEQJgW/ZicQQ0uUWTQoin1IKN7xUtAGG8C0XrU84UjTjkjfdjH9lbL3vJ1lgiwsFTp3bD12e8mhtYs/b7Tu/oT3uAWcPO9oAJsMhlSVXdRWNC9YUXFBG51qik+jH+9fJaIae9C1goEEKAbDBJQcBshSLRRA0pwktpicdFtMvFH6ZMX4tAvfJesiq9X7//yhOHXVl4e9Kw/HwZ2NsjCkM4QoywvLSwkJkZUyFox8Qz9B6stlPLJk3oCZXkbGFyne4DpPDOTzWdTxSlOZpMwitF9UxxZEhlaQx8g0M2ZAwGY1JHR2X/YrgenU+IAMexLhnEZ5UHg1YNqP2qdN/29pyXf/uGtVbGpfJH7EGBhqdIbYs2dF31K9K75D29gQ8IlF9ggtcR38M2MhAV7UqGVolNKi9lAJCg6w2ifm8dkNtnxumStCAG+m4RcmATfS0OQaKa562StyBgETg2OKf6f1lPP/ZAQs7GLYtV8rVhxr5d5+uHTgt41F8DenaeITE+DCLKmPgX5a3HRQmNtCeOuKrZ9KY00RqtRiwsitD3GTD8wajSp5+eYVADdskVP1jGBF1kcg6ADMWZ3sQGm2WudSp4DKYZAQgaUE4IT90DGExSDowJM4UDg1YKacPQ2Nf29p9cd9ZFVVbOpfKEli5dZVB+Bdb/45jHB7mV3u32rZ6ALTOX7wKE3tQAcM3lQu19QWPQnZx3T1ZYKfr3eV0//aObeh0EewrBAbjBfpSAHNeDH0hDEmyDE+hWsd5AehFhUl2x9xm+dcWb7nE8MVt9OAGBRqtz6m2OD7g3nwXDXmSLfP02FBYl7gUlapewwIyrFti/W/WgEpeiORKtFk9RBdZM+bJpY0nA2O/1TB8rMo/xn+2/2o4Pdf3wmdlTIgBTD4KgCOAkXVDyhB4dhoSRaSDGyWHa5h84/I3XU+curcV+r/ZrZYqmyO2DbUzdMzm1b+X3oWXuWO7wNVK6HphkqwO7F2NBwXx9/uajYD7ImF+h1Pnl7KwU0t50qM7wk5EUN5EUt+Nh40msg9xeJCvawImFpftFpmXF649zze6tsK/a53PDee9VLexdPg57180V24H3SH3qH8odaZJAR2PZFpxWXXGDaKtHiQpZKmbAYRTFCj06zkqVStFqKFsvrBcX8jh8gqF2PTVnWrk9dp4RTRDOgVBbcmAKViNNAN7RWqEllvB5k69s6vWknn5Ga+/d/qOZ9rdZrZ2Gpop1HUfF3rbs56F13jju0DWS2ByRmgVFsxadmhrYAj4r0yoLGpYI72+TDTji0bnlbkWc8MdhGxK2FfJiAAgqLh/3B6iFQSSMsmL4aB0i2rRTpufNb5n1gRxVtxZ+91Gfv/W6iZmDVLDXw2lki13O2yPQcLXIDMazWxzd2ineQOVKyWkrCYtxhtnmktVrKxWUfUbFC8uctFr3/WKCJ4oZt+rFdT4amHDuJBAjPWC2Ymo7C0jK7Nz75uDOTx176PO9r9RFgYamSPX/tyX89Ouxa9e2wZ+MCNbwTJE4x9IdABjlQ2OJeoLWi27LoYLEpwjO1c/Q7VXSXXDK6q7H1pNgCO/sEDwKVgnyQIKslcLGNSz0EMm76VmGgl1qArPWb3z5/4nEc5H2jW3HlA1ekRffm04LBXR8VQ7tOEZneel1ciWndNq7im1HGKDo2zmJ8YSQsOkOs6AKzbjGyRqyglL5rI6U8S8y6P3U2Gs3bQWFBq8UNwEngxMkaslpwMBgJS/OR3bFD3rmg5piLXqySPzG+zDICLCxVcDtsf+L6k/ye9TeKvo1HieE9IAsDZoIhujTQZx6QsJT6fZmmhsVmt6XeVToTzH5aNj9TTxFdTKcVCSu34xBCoiQsTh34qhYC6UEQaj8/BfCTbevClqPnd8w7b0sVbMVffInbF92S3Lvnd8dD/2sfC4e7zhLD3W2QG6TqfTveuGi12OB9cVAY7pgN1pd/tynJrxeXfUWl2EWfugDoEdQYxBcUwA/AicdBJlBYkiBQXOL1AM2z9sSnnrIgNfd8doX9xbs+dp/IwjJ29y7Sme/41ddPLfRsvlUMbJuBri9RQCtF105YUdHCguKhXWFYFEeFeNZqMd1z9Sx7XUBHn4xNkR4tRFFxsA27FZYEhGES8mESCpAAX9ZAIJMQCBf8EIvqUFg8CBOtr8rmufNbjzuP+0pF2NElS25xU2uXz4Gu1R8MBve8Xwx1HiZyA47ulqwtFt3UsmSxaOeltU7KRaQsM6wYyC93iennlY9noXuEJoVidliWhEWRsKRAeDVFYVHNs3a500/i4H2EPR2PS1hYxuOummva8fg3Tyn0bvyBGNw5w/H7AbCxZIBdh/WnXBQUslLMdz0sCiutjcWyj8hoN5h2f6G7xbpdyqcWGmEhf34MQqih+AoJi0AXWAz80AGfSi4EWS8Qb35O1R9+RssJn6mKEcUH6nbDbtQb7ls4Od+5fD4M7vlQONQ5DzJ9zSI/JATucTHGYmNi5dlfJfFAS0aPPdYtLXXdihUhK0il7GMtLOgKw87XKCwhSBKWOpDWHRZvANUye3V4yEmnp+d87LUDdc38OmOHAAvL2NmrN3Wmu574zqH53k33yaGdc5VvZ6zjGw6+KeAnTjM7xYqJnUBI7e9NfMV8RysG0FLBB30aRp++ERa0XvAJOGOdphDil8KUMAiwP5hqIGvFB7RUtLUSFEIIghB84QHUTrivfcHXuPXHm9rdfRejm6yv66lZ0LfzbBjY9T4Y7p4pcv0pKGSEtmL0ekwRR0tRNxG1TWDK61lKgkNrTZyl6BijOJsd5IbCkjPCkgCZRGFJaXdYqj3ntM3+RsOCG75WTYWvb2ELx91TWVjG3ZYCrF9yS318+9pbxeBr57n+XpBBBkSQ0y3a6dOmTlvdx91lJhNSC3wbvKf5KvpRjKuYrKSisOAdZFt72BRVfPOCOASyFnynAQJVZ4RFgR8I8AsBBIUCFEQMCySv7jjzq9ys8ADch2jFvHrfVxudvldmF3q2vkNme+dDtu9tkBtsFYWsh236dR64mWlPNS5vLCy6SFLPrix2SabEjVKMhUZP4+eJeBJksgFEMg1Q07od6if+ezj91JurtTbpAGzlmH8JFpYxv4V/fAFbH77mH+TAlu96fpfrBENmWmGO3F9obWhrpSzrqzzzq5gRZv//G7jA6FMwvhZaMdjLHesXzABdeuPCID7GVWohwFYuTj346AYLJMWXfRSVfB4tmX7RMO2cCad96alxuA2jfknbF30l2bdj1SQY3PG2cKjvOMjtnQu5/kNFITcB/FySuiqTy8y6w4rTwUrZYlR1b2tZ8F7QrjCqwJcFUJ4DItUEsmFKp2ic+mBQO/WWCWd9+yW2VEZ9+0f1BFhYRhX/gT/4lsdu7BAD6x7xcjuO8sK9oLCDLs5Xt9lDts16uYAUs790LYq1WuzPOq6Cb0BGUKwbjIpdzMx0CujjA18ACyCTWli8Jp1qjGnGgaT4ip/Pk7CEXsOv3ZZj/jp9PDcqPPB3wht84Hj2u4nepU81y8LQ4TI3MCsY7Jwh/dwRUBieIoNCOvTzdSIIMJ3PjFnRTjAbd9FuMD1zR6oQRCyelamWzaLpkMe99Mw7W6ecv0TMm8fdjEdiMyv8GCwsFb5Bb/b0Ni766vleZsut8cJuxw379UApkwVGaalltSh2vpOeCFjq/6XncmiBIUGhTDATXykXFeszwzU0UwSFxgXAQD0G7FUdBLE0hFS/koQAu5EFAIVcDvL5MCOSLZ9pf8/XfvZmr5HXHzgC2Mq/e9ldtTWu15rds7ZVKTlVFHLtwUBnu3Lj7RAW6sJ8phH8rBsKGbqJ2r5QqdeEl1ipki1/8NvmrJj+oRO2CXEemrD8xQSM+5RBjBsCa9c+HHOWP3VXPLf5rxMBzqxHYRnS8RUK2pu5HSaOorsU6zkfeopgqbmtFaBSbKWsbQh9kDWfSdBKIVFB74mupg8hDj7GWJx6COJGWLDiHgP4AUA+V4BC6N4tpsz5LPvhK/f2WxKGbtv//qsz+PRvnIHwFQnQCB2zz85POPuaDLu6KnffKuHM2GKphF04QOew/lc3HS57V/+qJrt5cjzoApnfC8JHYTFFdOTK0GER21RSz1WxtQolV5gdO1zMBLMDvcrP1bbLxyAwucRi9PDBAx8SEKILzAhLqLCGxaOssHzgrA1k3Qfaz1jIDQoP0N7zyzCBSiLAwlJJu/EWz2Xj4uvPFT2r70nlNnmxwm4jLJlSinEx48sIiRUV05fdWi3aljVuMBIPjK3YeghzksXfTUEkNpWUWLti0opVDY4epimR2NE4dGq0sEB8OIg1XNh84v+7/S1eLj+dCTCBCiXAwlKhG/OXnNa6h77yJad/w7drc+vAy+0Cme/XVfbUkbYsjdi4v+zALrJa7NAPPRay9CgWQpafkel8S4F6tFRwDocHATgQYAGkiEHo1UOIHY1j2NG4FkKFlfdx8J36R4P22ee1zPwrLoj8SzaZn8MExgABFpYxsElRThFrGNYv+uqtTveKz9YOv0rCovxBwJbrOpPHzlMx5Ql2tgq5xUxwpTRRqtS2xRbY6eleOuvLNjYmnxpaKi4F5lFUAnAhcGt0i3yvAcCroxHE5ApzavJhsv38pndeemeUa+I1TIAJjE0CLCxjc9/+6Kyxh1TDlo0Pqe4V703tXQaxwjuOYLUAAAwXSURBVB4a3kVtzq2oUJlCaX56qXuHjq0UKyPp1W2wnvxiRVEJg1BXZJv6FZoaaETFB+xYrEcOk5h49QDoBvNSEKDF4jT8IWjoOKtl3gXcIn+c3Hd8GUzgjQiwsIyT+2L7kkXJoS3PPCx3v3RyTR8KSxc42GiyOLjLzlA3k2htOrEN3Jd65Zt6FBQWO4oQ/ynUZSoUqNfBepwYSFMDsU0LusGwqaRKAqDFgu4vDx91AG4tBE4KwnjbV9KnLLx2nCDny2ACTOBPEGBhGSe3xsalTzYEmxY/CjteeEei92WI5XvApRnlen69nVuvuxeXiUsxgI8V9Fgxb6YN4hTIQl5PgwwKNGpYNxHD+enadYbuL7JW8Lt09XwVnGdPwpIC8Gq1xeKmcNDXa7J28llN77qEM8HGyT3Hl8EE/hQBFpZxcm9sfvkXjYV1Tz8a7nzxuFjvCojlOsENC6CkA0K6JXEpusVsDYsEgcKjHBCOR2uppX0+BwE+/GGAcAhA+CQmVlSoOBstFhQW4QI2jSI3GAlLEkIHhSWlLRcUl+SE76Xnf+ULAsu2+YsJMIFxTYCFZZxs79ZnH23K7XpqcbjzxXluz0qI5XaDQ9MhHZASBcMBQdaLNHUrNhMMhQXFRwsQCgXFUQoFCIMshEE/CBiGkLoba0sFxSWkwD1mgxlrhdxgcQidOICTNBZLigQmTLRs8etmvL/txEuXjRPcfBlMgAn8GQIsLOPk9iCLZf0zjwa7lh3n9q4CL7MTnEIGFImJtkSEUCQuttKefkbXF/27tj4w60vHU7A1/hBAOAAAWdM2v+QGC7HKnkTFoYFdoPYVFh1nqYHAawzC2slXty74+jfGCWq+DCbABPZDgIVlnNwiNngfdq442elZA+7wDnAKA6BCARJFpSgs5eJSEhWaoYLuLQrQY5uWnBEWdINhX0Ez0EtqF5gVFXKBkbWC4hIDcBIQ0iNJgXu/ZuLDQcdRn+yYd0HnOEHNl8EEmAALS3XcA5RuvHntorB7/Zmqdw04QzvAye8FFWAA3wiLdYeRG0tbK2SxoKjgd7RWqEjFhzDM6dhKmAGAQikdGaP/mBGGFgtaKzSQw4oKBu/RHYbCkoIg2b5BNEz9YOsZX1taHbvAV8kEmAASYItlnNwHYRiqDQ9dfVfQtepDsncdOIPbwcn10ihiCQqkMHEUEpR9XWDaWrHjaVFYcCAUttpHUcnpwD1+kaiYVGMSFh20R2Ehi8XRwhI4NRDGW7cEdVM/N+Gc7z48ThDzZTABJhCRAAtLRFBjYdn6RV+9Kdiz8mKBwjK0HVS2B5SfBYmd71FYijGWcmtFx0q0sKDHC2tX8gBksWSNsJQC99RsEtOSMdBP3Yy1K0zHWGK6J1iybUtYe8jnJpx7M4vKWLhx+ByZwAEmwMJygIGO5sute/CqK8PejdeJnnWgrLDgPJYQp/6Z2ArNO9cpxiQowtGuMCssNNQLLZYcCLRWcJSxmc9CGWEkLMZaKXOFYQPKANOLayatyien/L/JH2RRGc17gY/NBEaTAAvLaNI/wMdet+i6/xt2r7kDetc5atBYLPlBEBhnMW1YsGCSRtFSnEWBAGOxFOeboysMg/UFba2QsFhPGbrC0ErBTDAtLrowMg5BrDEf1k5+BNIzrphw1g2vHuBL45djAkxgDBFgYRlDm7W/U13/2HcOC3atehx61h4iUVgy3aAKgyB8HPKFJY1YFGliLCQ0ZcKCFgspSEBt9klQ0CVGhZFWWDC+ooUFLR1q4YJpxcnWnUHtITfmp8z9z0NOvKJnf+fJ/58JMIHxTYCFZRztLwbw199z8c1B5+oLZP8WUNlukPlBkD66tSiZ2IgLSszrLBayYijIQrPtBQkLZoMZYSFxwdiKgsBYKWG8KROmOh4L6md8u+ODt/6epwqOo5uJL4UJvAUCLCxvAV4lPnXtg9ccKbpfvj3sWneMHNwJKj8A0s+CCKkJi666p0bG+F+daoyBfe0ew/+HkX4tLFpgfJMwJiDAPmEqBkGsvhAkmpeI+kNv3Dv9HYtmnvBPPFulEm8GPicmMEoEWFhGCfzBPOy6B774NrFn9T+Feze9TwzsapC5foFz72VoWuiT9aLdYiVhQYFBwUEBMgF8IywhFkUqBwKvLg/x9JJCov22bM2sh2Z84vu7D+Z18GszASYwNgmwsIzNfdvvWW988ra42PLk3NzA1tNhsPtkldt7qMgPtgg/k5BBToqgQNli2n4xGWMkNvjS+O/oAgsBHBSU2m5INv+vXzvxbuFNfGTSJ2/v2u8J8AImwASqlgALSxVs/bLFt9fEdv221SkMTgv6tx8iRWFGMNA93RH+JMgPNYv8cK2A0AEIpQj9PCgnK71kp69i22SifomfnPhErP3/vNxxzleHqgAXXyITYAJvkQALy1sEOFaffm8YqrnP3VmTW/mrpBrYnlCxdNIXoJz+HUODznCmYfq5g3vazxiYN28e5h7zFx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YGGJjIoXMgEmwASYQBQCLCxRKPEaJsAEmAATiEyAhSUyKl7IBJgAE2ACUQiwsEShxGuYABNgAkwgMgEWlsioeCETYAJMgAlEIcDCEoUSr2ECTIAJMIHIBFhYIqPihUyACTABJhCFAAtLFEq8hgkwASbABCIT+P/9sM2eJo9+OA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5" name="Picture 7" descr="ID# 18360 - Business People Greet - Presentation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2324" y="3861048"/>
            <a:ext cx="2627784" cy="2627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554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109537" lvl="0" indent="0">
              <a:spcBef>
                <a:spcPts val="600"/>
              </a:spcBef>
              <a:spcAft>
                <a:spcPts val="600"/>
              </a:spcAft>
              <a:buNone/>
            </a:pPr>
            <a:r>
              <a:rPr lang="en-GB" sz="2400" b="1" dirty="0">
                <a:latin typeface="Arial" panose="020B0604020202020204" pitchFamily="34" charset="0"/>
                <a:cs typeface="Arial" panose="020B0604020202020204" pitchFamily="34" charset="0"/>
              </a:rPr>
              <a:t>Changes to disclosure – Terms of Business and scripts for Commercial AND Consumer Customers</a:t>
            </a:r>
            <a:endParaRPr lang="en-GB" sz="2400" dirty="0"/>
          </a:p>
          <a:p>
            <a:pPr>
              <a:spcBef>
                <a:spcPts val="600"/>
              </a:spcBef>
              <a:spcAft>
                <a:spcPts val="600"/>
              </a:spcAft>
            </a:pPr>
            <a:r>
              <a:rPr lang="en-GB" sz="2400" dirty="0">
                <a:latin typeface="Arial" panose="020B0604020202020204" pitchFamily="34" charset="0"/>
                <a:cs typeface="Arial" panose="020B0604020202020204" pitchFamily="34" charset="0"/>
              </a:rPr>
              <a:t>For example you must disclose that any commission you receive from an insurer is </a:t>
            </a:r>
            <a:r>
              <a:rPr lang="en-GB" sz="2400" b="1" dirty="0">
                <a:latin typeface="Arial" panose="020B0604020202020204" pitchFamily="34" charset="0"/>
                <a:cs typeface="Arial" panose="020B0604020202020204" pitchFamily="34" charset="0"/>
              </a:rPr>
              <a:t>taken from </a:t>
            </a:r>
            <a:r>
              <a:rPr lang="en-GB" sz="2400" dirty="0">
                <a:latin typeface="Arial" panose="020B0604020202020204" pitchFamily="34" charset="0"/>
                <a:cs typeface="Arial" panose="020B0604020202020204" pitchFamily="34" charset="0"/>
              </a:rPr>
              <a:t>the customers’ Premium</a:t>
            </a:r>
          </a:p>
          <a:p>
            <a:pPr>
              <a:spcBef>
                <a:spcPts val="600"/>
              </a:spcBef>
              <a:spcAft>
                <a:spcPts val="600"/>
              </a:spcAft>
            </a:pPr>
            <a:r>
              <a:rPr lang="en-GB" sz="2400" dirty="0">
                <a:latin typeface="Arial" panose="020B0604020202020204" pitchFamily="34" charset="0"/>
                <a:cs typeface="Arial" panose="020B0604020202020204" pitchFamily="34" charset="0"/>
              </a:rPr>
              <a:t>You must disclose all other sources of income (Profit Share, Premium Finance, etc.)</a:t>
            </a: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750206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96752"/>
            <a:ext cx="8229600" cy="4810539"/>
          </a:xfrm>
        </p:spPr>
        <p:txBody>
          <a:bodyPr>
            <a:normAutofit fontScale="92500" lnSpcReduction="10000"/>
          </a:bodyPr>
          <a:lstStyle/>
          <a:p>
            <a:pPr marL="109728" lvl="0" indent="0">
              <a:spcBef>
                <a:spcPts val="600"/>
              </a:spcBef>
              <a:spcAft>
                <a:spcPts val="600"/>
              </a:spcAft>
              <a:buNone/>
            </a:pPr>
            <a:r>
              <a:rPr lang="en-GB" sz="2400" b="1" dirty="0">
                <a:latin typeface="Arial" panose="020B0604020202020204" pitchFamily="34" charset="0"/>
                <a:cs typeface="Arial" panose="020B0604020202020204" pitchFamily="34" charset="0"/>
              </a:rPr>
              <a:t>Changes to disclosure – Terms of Business and scripts for Commercial AND Consumer Customers</a:t>
            </a:r>
            <a:endParaRPr lang="en-GB" sz="2400" dirty="0">
              <a:latin typeface="Arial" panose="020B0604020202020204" pitchFamily="34" charset="0"/>
              <a:cs typeface="Arial" panose="020B0604020202020204" pitchFamily="34" charset="0"/>
            </a:endParaRPr>
          </a:p>
          <a:p>
            <a:pPr>
              <a:spcBef>
                <a:spcPts val="600"/>
              </a:spcBef>
              <a:spcAft>
                <a:spcPts val="600"/>
              </a:spcAft>
            </a:pPr>
            <a:r>
              <a:rPr lang="en-GB" sz="2400" dirty="0">
                <a:latin typeface="Arial" panose="020B0604020202020204" pitchFamily="34" charset="0"/>
                <a:cs typeface="Arial" panose="020B0604020202020204" pitchFamily="34" charset="0"/>
              </a:rPr>
              <a:t>Fees must be disclosed in cash terms</a:t>
            </a:r>
          </a:p>
          <a:p>
            <a:pPr>
              <a:spcBef>
                <a:spcPts val="600"/>
              </a:spcBef>
              <a:spcAft>
                <a:spcPts val="600"/>
              </a:spcAft>
            </a:pPr>
            <a:r>
              <a:rPr lang="en-GB" sz="2400" dirty="0">
                <a:latin typeface="Arial" panose="020B0604020202020204" pitchFamily="34" charset="0"/>
                <a:cs typeface="Arial" panose="020B0604020202020204" pitchFamily="34" charset="0"/>
              </a:rPr>
              <a:t>Fees of “up to” are not allowed (FCA rule)</a:t>
            </a:r>
          </a:p>
          <a:p>
            <a:pPr>
              <a:spcBef>
                <a:spcPts val="600"/>
              </a:spcBef>
              <a:spcAft>
                <a:spcPts val="600"/>
              </a:spcAft>
            </a:pPr>
            <a:r>
              <a:rPr lang="en-GB" sz="2400" dirty="0">
                <a:latin typeface="Arial" panose="020B0604020202020204" pitchFamily="34" charset="0"/>
                <a:cs typeface="Arial" panose="020B0604020202020204" pitchFamily="34" charset="0"/>
              </a:rPr>
              <a:t>Other Fees, for example Mid-Term Adjustments and Cancellation must be disclosed in cash terms (or explain how they will be calculated)</a:t>
            </a:r>
          </a:p>
          <a:p>
            <a:pPr>
              <a:spcBef>
                <a:spcPts val="600"/>
              </a:spcBef>
              <a:spcAft>
                <a:spcPts val="600"/>
              </a:spcAft>
            </a:pPr>
            <a:r>
              <a:rPr lang="en-GB" sz="2400" dirty="0"/>
              <a:t>There are a number of ways you can do this. For instance in your terms of business you can say “Insurers pay us a commission which is a percentage of your premium  and in addition  we charge a policy set up fee of £30 and mid term adjustment fee of £25. We also charge £25 if you cancel your policy.</a:t>
            </a:r>
          </a:p>
          <a:p>
            <a:pPr>
              <a:spcBef>
                <a:spcPts val="600"/>
              </a:spcBef>
              <a:spcAft>
                <a:spcPts val="600"/>
              </a:spcAft>
            </a:pPr>
            <a:endParaRPr lang="en-GB" sz="2400" dirty="0">
              <a:latin typeface="Arial" panose="020B0604020202020204" pitchFamily="34" charset="0"/>
              <a:cs typeface="Arial" panose="020B0604020202020204" pitchFamily="34" charset="0"/>
            </a:endParaRP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2699724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232ED8-E604-47E6-972D-010BFF976450}"/>
              </a:ext>
            </a:extLst>
          </p:cNvPr>
          <p:cNvPicPr>
            <a:picLocks noChangeAspect="1"/>
          </p:cNvPicPr>
          <p:nvPr/>
        </p:nvPicPr>
        <p:blipFill>
          <a:blip r:embed="rId3"/>
          <a:stretch>
            <a:fillRect/>
          </a:stretch>
        </p:blipFill>
        <p:spPr>
          <a:xfrm>
            <a:off x="0" y="10904"/>
            <a:ext cx="9540552" cy="6847096"/>
          </a:xfrm>
          <a:prstGeom prst="rect">
            <a:avLst/>
          </a:prstGeom>
        </p:spPr>
      </p:pic>
    </p:spTree>
    <p:extLst>
      <p:ext uri="{BB962C8B-B14F-4D97-AF65-F5344CB8AC3E}">
        <p14:creationId xmlns:p14="http://schemas.microsoft.com/office/powerpoint/2010/main" val="3909898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CB6ACC-6F05-4A07-B9BA-84B56524CF08}"/>
              </a:ext>
            </a:extLst>
          </p:cNvPr>
          <p:cNvPicPr>
            <a:picLocks noChangeAspect="1"/>
          </p:cNvPicPr>
          <p:nvPr/>
        </p:nvPicPr>
        <p:blipFill>
          <a:blip r:embed="rId3"/>
          <a:stretch>
            <a:fillRect/>
          </a:stretch>
        </p:blipFill>
        <p:spPr>
          <a:xfrm>
            <a:off x="0" y="35952"/>
            <a:ext cx="9143608" cy="7065456"/>
          </a:xfrm>
          <a:prstGeom prst="rect">
            <a:avLst/>
          </a:prstGeom>
        </p:spPr>
      </p:pic>
    </p:spTree>
    <p:extLst>
      <p:ext uri="{BB962C8B-B14F-4D97-AF65-F5344CB8AC3E}">
        <p14:creationId xmlns:p14="http://schemas.microsoft.com/office/powerpoint/2010/main" val="2182770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109537" lvl="0" indent="0">
              <a:spcBef>
                <a:spcPts val="600"/>
              </a:spcBef>
              <a:spcAft>
                <a:spcPts val="600"/>
              </a:spcAft>
              <a:buNone/>
            </a:pPr>
            <a:r>
              <a:rPr lang="en-GB" sz="2400" b="1" dirty="0">
                <a:latin typeface="Arial" panose="020B0604020202020204" pitchFamily="34" charset="0"/>
                <a:cs typeface="Arial" panose="020B0604020202020204" pitchFamily="34" charset="0"/>
              </a:rPr>
              <a:t>Changes to disclosure – Terms of Business and scripts for Commercial AND Consumer Customers</a:t>
            </a:r>
            <a:endParaRPr lang="en-GB" sz="2400" dirty="0"/>
          </a:p>
          <a:p>
            <a:pPr>
              <a:spcBef>
                <a:spcPts val="600"/>
              </a:spcBef>
              <a:spcAft>
                <a:spcPts val="600"/>
              </a:spcAft>
            </a:pPr>
            <a:r>
              <a:rPr lang="en-GB" sz="2400" dirty="0">
                <a:latin typeface="Arial" panose="020B0604020202020204" pitchFamily="34" charset="0"/>
                <a:cs typeface="Arial" panose="020B0604020202020204" pitchFamily="34" charset="0"/>
              </a:rPr>
              <a:t>You must disclose whether you are acting for the Insurer or for the Customer</a:t>
            </a:r>
          </a:p>
          <a:p>
            <a:pPr>
              <a:spcBef>
                <a:spcPts val="600"/>
              </a:spcBef>
              <a:spcAft>
                <a:spcPts val="600"/>
              </a:spcAft>
            </a:pPr>
            <a:r>
              <a:rPr lang="en-GB" sz="2400" dirty="0">
                <a:latin typeface="Arial" panose="020B0604020202020204" pitchFamily="34" charset="0"/>
                <a:cs typeface="Arial" panose="020B0604020202020204" pitchFamily="34" charset="0"/>
              </a:rPr>
              <a:t>You must disclose whether you are a Broker or an Insurer</a:t>
            </a:r>
          </a:p>
          <a:p>
            <a:pPr>
              <a:spcBef>
                <a:spcPts val="600"/>
              </a:spcBef>
              <a:spcAft>
                <a:spcPts val="600"/>
              </a:spcAft>
            </a:pPr>
            <a:r>
              <a:rPr lang="en-GB" sz="2400" b="1" dirty="0">
                <a:latin typeface="Arial" panose="020B0604020202020204" pitchFamily="34" charset="0"/>
                <a:cs typeface="Arial" panose="020B0604020202020204" pitchFamily="34" charset="0"/>
              </a:rPr>
              <a:t>In both cases you must act in the customers’ best interest</a:t>
            </a:r>
          </a:p>
          <a:p>
            <a:pPr marL="566737" indent="-457200">
              <a:spcBef>
                <a:spcPts val="600"/>
              </a:spcBef>
              <a:spcAft>
                <a:spcPts val="600"/>
              </a:spcAft>
              <a:buFont typeface="+mj-lt"/>
              <a:buAutoNum type="arabicPeriod"/>
            </a:pPr>
            <a:endParaRPr lang="en-GB" sz="2400" dirty="0"/>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1789268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109537" lvl="0" indent="0">
              <a:spcBef>
                <a:spcPts val="600"/>
              </a:spcBef>
              <a:spcAft>
                <a:spcPts val="600"/>
              </a:spcAft>
              <a:buNone/>
            </a:pPr>
            <a:r>
              <a:rPr lang="en-GB" sz="2400" b="1" dirty="0">
                <a:latin typeface="Arial" panose="020B0604020202020204" pitchFamily="34" charset="0"/>
                <a:cs typeface="Arial" panose="020B0604020202020204" pitchFamily="34" charset="0"/>
              </a:rPr>
              <a:t>Changes to disclosure – Terms of Business and scripts for Commercial AND Consumer Customers</a:t>
            </a:r>
            <a:endParaRPr lang="en-GB" sz="2400" b="1" dirty="0">
              <a:solidFill>
                <a:srgbClr val="FF0000"/>
              </a:solidFill>
            </a:endParaRPr>
          </a:p>
          <a:p>
            <a:pPr>
              <a:spcBef>
                <a:spcPts val="600"/>
              </a:spcBef>
              <a:spcAft>
                <a:spcPts val="600"/>
              </a:spcAft>
            </a:pPr>
            <a:r>
              <a:rPr lang="en-GB" sz="2400" dirty="0">
                <a:latin typeface="Arial" panose="020B0604020202020204" pitchFamily="34" charset="0"/>
                <a:cs typeface="Arial" panose="020B0604020202020204" pitchFamily="34" charset="0"/>
              </a:rPr>
              <a:t>You must disclose whether or not you provide advice or just information</a:t>
            </a:r>
          </a:p>
          <a:p>
            <a:pPr>
              <a:spcBef>
                <a:spcPts val="600"/>
              </a:spcBef>
              <a:spcAft>
                <a:spcPts val="600"/>
              </a:spcAft>
            </a:pPr>
            <a:r>
              <a:rPr lang="en-GB" sz="2400" dirty="0">
                <a:latin typeface="Arial" panose="020B0604020202020204" pitchFamily="34" charset="0"/>
                <a:cs typeface="Arial" panose="020B0604020202020204" pitchFamily="34" charset="0"/>
              </a:rPr>
              <a:t>Insurers must disclose if staff have sales incentive schemes</a:t>
            </a:r>
          </a:p>
          <a:p>
            <a:pPr marL="566737" indent="-457200">
              <a:spcBef>
                <a:spcPts val="600"/>
              </a:spcBef>
              <a:spcAft>
                <a:spcPts val="600"/>
              </a:spcAft>
              <a:buFont typeface="+mj-lt"/>
              <a:buAutoNum type="arabicPeriod"/>
            </a:pPr>
            <a:endParaRPr lang="en-GB" sz="2400" dirty="0"/>
          </a:p>
          <a:p>
            <a:pPr marL="566737" indent="-457200">
              <a:spcBef>
                <a:spcPts val="600"/>
              </a:spcBef>
              <a:spcAft>
                <a:spcPts val="600"/>
              </a:spcAft>
              <a:buFont typeface="+mj-lt"/>
              <a:buAutoNum type="arabicPeriod"/>
            </a:pPr>
            <a:endParaRPr lang="en-GB" sz="2400" dirty="0"/>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3379348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109537" indent="0">
              <a:spcBef>
                <a:spcPts val="600"/>
              </a:spcBef>
              <a:spcAft>
                <a:spcPts val="600"/>
              </a:spcAft>
              <a:buNone/>
            </a:pPr>
            <a:r>
              <a:rPr lang="en-GB" sz="2400" b="1" dirty="0">
                <a:latin typeface="Arial" panose="020B0604020202020204" pitchFamily="34" charset="0"/>
                <a:cs typeface="Arial" panose="020B0604020202020204" pitchFamily="34" charset="0"/>
              </a:rPr>
              <a:t>Additional requirements</a:t>
            </a:r>
            <a:endParaRPr lang="en-GB" sz="2400" dirty="0">
              <a:latin typeface="Arial" panose="020B0604020202020204" pitchFamily="34" charset="0"/>
              <a:cs typeface="Arial" panose="020B0604020202020204" pitchFamily="34" charset="0"/>
            </a:endParaRPr>
          </a:p>
          <a:p>
            <a:pPr>
              <a:spcBef>
                <a:spcPts val="600"/>
              </a:spcBef>
              <a:spcAft>
                <a:spcPts val="600"/>
              </a:spcAft>
            </a:pPr>
            <a:r>
              <a:rPr lang="en-GB" sz="2400" dirty="0">
                <a:latin typeface="Arial" panose="020B0604020202020204" pitchFamily="34" charset="0"/>
                <a:cs typeface="Arial" panose="020B0604020202020204" pitchFamily="34" charset="0"/>
              </a:rPr>
              <a:t>The Customer must be given a clear choice to receive all documents on paper (and free of charge) or by electronic means (email, PDF etc.)</a:t>
            </a:r>
          </a:p>
          <a:p>
            <a:pPr>
              <a:spcBef>
                <a:spcPts val="600"/>
              </a:spcBef>
              <a:spcAft>
                <a:spcPts val="600"/>
              </a:spcAft>
            </a:pPr>
            <a:endParaRPr lang="en-GB" sz="2400" dirty="0">
              <a:latin typeface="Arial" panose="020B0604020202020204" pitchFamily="34" charset="0"/>
              <a:cs typeface="Arial" panose="020B0604020202020204" pitchFamily="34" charset="0"/>
            </a:endParaRPr>
          </a:p>
          <a:p>
            <a:pPr marL="566737" indent="-457200">
              <a:spcBef>
                <a:spcPts val="600"/>
              </a:spcBef>
              <a:spcAft>
                <a:spcPts val="600"/>
              </a:spcAft>
              <a:buFont typeface="+mj-lt"/>
              <a:buAutoNum type="arabicPeriod"/>
            </a:pPr>
            <a:endParaRPr lang="en-GB" sz="2400" dirty="0"/>
          </a:p>
          <a:p>
            <a:pPr marL="566737" indent="-457200">
              <a:spcBef>
                <a:spcPts val="600"/>
              </a:spcBef>
              <a:spcAft>
                <a:spcPts val="600"/>
              </a:spcAft>
              <a:buFont typeface="+mj-lt"/>
              <a:buAutoNum type="arabicPeriod"/>
            </a:pPr>
            <a:endParaRPr lang="en-GB" sz="2400" dirty="0"/>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3773484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1484784"/>
            <a:ext cx="8229600" cy="4525962"/>
          </a:xfrm>
        </p:spPr>
        <p:txBody>
          <a:bodyPr>
            <a:normAutofit/>
          </a:bodyPr>
          <a:lstStyle/>
          <a:p>
            <a:pPr marL="109537" lvl="0" indent="0">
              <a:spcBef>
                <a:spcPts val="600"/>
              </a:spcBef>
              <a:spcAft>
                <a:spcPts val="600"/>
              </a:spcAft>
              <a:buNone/>
            </a:pPr>
            <a:r>
              <a:rPr lang="en-GB" sz="2400" b="1" dirty="0">
                <a:latin typeface="Arial" panose="020B0604020202020204" pitchFamily="34" charset="0"/>
                <a:cs typeface="Arial" panose="020B0604020202020204" pitchFamily="34" charset="0"/>
              </a:rPr>
              <a:t>Changes applying to Staff</a:t>
            </a:r>
            <a:endParaRPr lang="en-GB" sz="2400" b="1" dirty="0">
              <a:solidFill>
                <a:srgbClr val="FF0000"/>
              </a:solidFill>
            </a:endParaRPr>
          </a:p>
          <a:p>
            <a:pPr>
              <a:spcBef>
                <a:spcPts val="600"/>
              </a:spcBef>
              <a:spcAft>
                <a:spcPts val="600"/>
              </a:spcAft>
            </a:pPr>
            <a:r>
              <a:rPr lang="en-GB" sz="2400" dirty="0">
                <a:latin typeface="Arial" panose="020B0604020202020204" pitchFamily="34" charset="0"/>
                <a:cs typeface="Arial" panose="020B0604020202020204" pitchFamily="34" charset="0"/>
              </a:rPr>
              <a:t>Al firms must maintain records to demonstrate that those directly involved in Insurance Distribution or its Management:</a:t>
            </a:r>
          </a:p>
          <a:p>
            <a:pPr marL="649224" lvl="3" indent="-256032">
              <a:spcBef>
                <a:spcPts val="600"/>
              </a:spcBef>
              <a:spcAft>
                <a:spcPts val="600"/>
              </a:spcAft>
              <a:buClr>
                <a:schemeClr val="accent1"/>
              </a:buClr>
              <a:buSzPct val="68000"/>
              <a:buFont typeface="Wingdings 3"/>
              <a:buChar char=""/>
            </a:pPr>
            <a:r>
              <a:rPr lang="en-GB" sz="2200" dirty="0">
                <a:latin typeface="Arial" panose="020B0604020202020204" pitchFamily="34" charset="0"/>
                <a:cs typeface="Arial" panose="020B0604020202020204" pitchFamily="34" charset="0"/>
              </a:rPr>
              <a:t>Have no serious Criminal Convictions relating to </a:t>
            </a:r>
            <a:r>
              <a:rPr lang="en-GB" sz="2200" b="1" dirty="0">
                <a:latin typeface="Arial" panose="020B0604020202020204" pitchFamily="34" charset="0"/>
                <a:cs typeface="Arial" panose="020B0604020202020204" pitchFamily="34" charset="0"/>
              </a:rPr>
              <a:t>property or financial crimes</a:t>
            </a:r>
          </a:p>
          <a:p>
            <a:pPr marL="649224" lvl="3" indent="-256032">
              <a:spcBef>
                <a:spcPts val="600"/>
              </a:spcBef>
              <a:spcAft>
                <a:spcPts val="600"/>
              </a:spcAft>
              <a:buClr>
                <a:schemeClr val="accent1"/>
              </a:buClr>
              <a:buSzPct val="68000"/>
              <a:buFont typeface="Wingdings 3"/>
              <a:buChar char=""/>
            </a:pPr>
            <a:r>
              <a:rPr lang="en-GB" sz="2200" dirty="0">
                <a:latin typeface="Arial" panose="020B0604020202020204" pitchFamily="34" charset="0"/>
                <a:cs typeface="Arial" panose="020B0604020202020204" pitchFamily="34" charset="0"/>
              </a:rPr>
              <a:t>Are not undischarged Bankrupts</a:t>
            </a:r>
          </a:p>
          <a:p>
            <a:pPr>
              <a:spcBef>
                <a:spcPts val="600"/>
              </a:spcBef>
              <a:spcAft>
                <a:spcPts val="600"/>
              </a:spcAft>
            </a:pPr>
            <a:r>
              <a:rPr lang="en-GB" sz="2400" dirty="0">
                <a:latin typeface="Arial" panose="020B0604020202020204" pitchFamily="34" charset="0"/>
                <a:cs typeface="Arial" panose="020B0604020202020204" pitchFamily="34" charset="0"/>
              </a:rPr>
              <a:t>One Senior Member of Staff must take responsibility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for maintaining these records (are they going to undertake searches?)</a:t>
            </a: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4281597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a:xfrm>
            <a:off x="395536" y="260648"/>
            <a:ext cx="6784975" cy="338137"/>
          </a:xfrm>
        </p:spPr>
        <p:txBody>
          <a:bodyPr>
            <a:normAutofit fontScale="90000"/>
          </a:bodyPr>
          <a:lstStyle/>
          <a:p>
            <a:r>
              <a:rPr lang="en-GB" altLang="en-US" sz="2000" b="1" dirty="0">
                <a:solidFill>
                  <a:srgbClr val="FF0000"/>
                </a:solidFill>
              </a:rPr>
              <a:t>Alan Chandler, Chartered Insurer</a:t>
            </a:r>
          </a:p>
        </p:txBody>
      </p:sp>
      <p:sp>
        <p:nvSpPr>
          <p:cNvPr id="3075" name="Content Placeholder 4"/>
          <p:cNvSpPr>
            <a:spLocks noGrp="1"/>
          </p:cNvSpPr>
          <p:nvPr>
            <p:ph idx="1"/>
          </p:nvPr>
        </p:nvSpPr>
        <p:spPr>
          <a:xfrm>
            <a:off x="467544" y="764704"/>
            <a:ext cx="7920880" cy="5472608"/>
          </a:xfrm>
        </p:spPr>
        <p:txBody>
          <a:bodyPr>
            <a:normAutofit/>
          </a:bodyPr>
          <a:lstStyle/>
          <a:p>
            <a:r>
              <a:rPr lang="en-GB" altLang="en-US" sz="2000" b="1" dirty="0">
                <a:latin typeface="Arial" panose="020B0604020202020204" pitchFamily="34" charset="0"/>
                <a:cs typeface="Arial" panose="020B0604020202020204" pitchFamily="34" charset="0"/>
              </a:rPr>
              <a:t>I have trained more than 1,000 individuals to become ACII qualified</a:t>
            </a:r>
          </a:p>
          <a:p>
            <a:r>
              <a:rPr lang="en-GB" altLang="en-US" sz="2000" dirty="0">
                <a:latin typeface="Arial" panose="020B0604020202020204" pitchFamily="34" charset="0"/>
                <a:cs typeface="Arial" panose="020B0604020202020204" pitchFamily="34" charset="0"/>
              </a:rPr>
              <a:t>I have trained over 50% of the individuals in the last 8 years that have gone onto achieve the highest ACII pass in the whole of the UK. </a:t>
            </a:r>
          </a:p>
          <a:p>
            <a:r>
              <a:rPr lang="en-GB" altLang="en-US" sz="2000" dirty="0">
                <a:latin typeface="Arial" panose="020B0604020202020204" pitchFamily="34" charset="0"/>
                <a:cs typeface="Arial" panose="020B0604020202020204" pitchFamily="34" charset="0"/>
              </a:rPr>
              <a:t>I train to a pass rate of more than 96% in all CII qualification levels. Certificate , Diploma and Advanced Diploma.</a:t>
            </a:r>
          </a:p>
          <a:p>
            <a:r>
              <a:rPr lang="en-GB" altLang="en-US" sz="2000" dirty="0">
                <a:latin typeface="Arial" panose="020B0604020202020204" pitchFamily="34" charset="0"/>
                <a:cs typeface="Arial" panose="020B0604020202020204" pitchFamily="34" charset="0"/>
              </a:rPr>
              <a:t>I deliver the Allianz scholarship and academy programmes in both the UK and Ireland and I have been a </a:t>
            </a:r>
            <a:r>
              <a:rPr lang="en-GB" altLang="en-US" sz="2000" dirty="0" err="1">
                <a:latin typeface="Arial" panose="020B0604020202020204" pitchFamily="34" charset="0"/>
                <a:cs typeface="Arial" panose="020B0604020202020204" pitchFamily="34" charset="0"/>
              </a:rPr>
              <a:t>Cii</a:t>
            </a:r>
            <a:r>
              <a:rPr lang="en-GB" altLang="en-US" sz="2000" dirty="0">
                <a:latin typeface="Arial" panose="020B0604020202020204" pitchFamily="34" charset="0"/>
                <a:cs typeface="Arial" panose="020B0604020202020204" pitchFamily="34" charset="0"/>
              </a:rPr>
              <a:t> examiner.</a:t>
            </a:r>
          </a:p>
          <a:p>
            <a:r>
              <a:rPr lang="en-GB" altLang="en-US" sz="2000" dirty="0">
                <a:latin typeface="Arial" panose="020B0604020202020204" pitchFamily="34" charset="0"/>
                <a:cs typeface="Arial" panose="020B0604020202020204" pitchFamily="34" charset="0"/>
              </a:rPr>
              <a:t>I have trained students who have won national prizes in almost all ACII subjects including Insurance Law (MO5), Liability (M96), Commercial Property and BI (M93), Personal Lines Insurance (P86), Business and Finance (M92), Underwriting Practice (M80), Advanced Underwriting (960), Claims Practice (M85), Advanced Claims (820), Marketing (945), Advanced Broking (930) and Advanced Risk Management (992).</a:t>
            </a:r>
          </a:p>
          <a:p>
            <a:endParaRPr lang="en-GB" altLang="en-US" dirty="0"/>
          </a:p>
          <a:p>
            <a:endParaRPr lang="en-GB" altLang="en-US" dirty="0"/>
          </a:p>
          <a:p>
            <a:endParaRPr lang="en-GB" altLang="en-US" dirty="0"/>
          </a:p>
        </p:txBody>
      </p:sp>
    </p:spTree>
    <p:extLst>
      <p:ext uri="{BB962C8B-B14F-4D97-AF65-F5344CB8AC3E}">
        <p14:creationId xmlns:p14="http://schemas.microsoft.com/office/powerpoint/2010/main" val="844162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1484784"/>
            <a:ext cx="8229600" cy="4525962"/>
          </a:xfrm>
        </p:spPr>
        <p:txBody>
          <a:bodyPr/>
          <a:lstStyle/>
          <a:p>
            <a:pPr marL="109537" indent="0">
              <a:spcBef>
                <a:spcPts val="600"/>
              </a:spcBef>
              <a:spcAft>
                <a:spcPts val="600"/>
              </a:spcAft>
              <a:buNone/>
            </a:pPr>
            <a:r>
              <a:rPr lang="en-GB" sz="2400" b="1" dirty="0">
                <a:latin typeface="Arial" panose="020B0604020202020204" pitchFamily="34" charset="0"/>
                <a:cs typeface="Arial" panose="020B0604020202020204" pitchFamily="34" charset="0"/>
              </a:rPr>
              <a:t>Changes applying to Staff</a:t>
            </a:r>
          </a:p>
          <a:p>
            <a:pPr>
              <a:spcBef>
                <a:spcPts val="600"/>
              </a:spcBef>
              <a:spcAft>
                <a:spcPts val="600"/>
              </a:spcAft>
            </a:pPr>
            <a:r>
              <a:rPr lang="en-GB" sz="2400" dirty="0">
                <a:latin typeface="Arial" panose="020B0604020202020204" pitchFamily="34" charset="0"/>
                <a:cs typeface="Arial" panose="020B0604020202020204" pitchFamily="34" charset="0"/>
              </a:rPr>
              <a:t>All Insurance Staff must be of good repute (see previous slide)</a:t>
            </a:r>
          </a:p>
          <a:p>
            <a:pPr>
              <a:spcBef>
                <a:spcPts val="600"/>
              </a:spcBef>
              <a:spcAft>
                <a:spcPts val="600"/>
              </a:spcAft>
            </a:pPr>
            <a:r>
              <a:rPr lang="en-GB" sz="2400" dirty="0">
                <a:latin typeface="Arial" panose="020B0604020202020204" pitchFamily="34" charset="0"/>
                <a:cs typeface="Arial" panose="020B0604020202020204" pitchFamily="34" charset="0"/>
              </a:rPr>
              <a:t>All Insurance Staff will need 15 hours of CPD, covering specified areas of training and knowledge</a:t>
            </a:r>
          </a:p>
          <a:p>
            <a:pPr>
              <a:spcBef>
                <a:spcPts val="600"/>
              </a:spcBef>
              <a:spcAft>
                <a:spcPts val="600"/>
              </a:spcAft>
            </a:pPr>
            <a:r>
              <a:rPr lang="en-GB" sz="2400" dirty="0">
                <a:latin typeface="Arial" panose="020B0604020202020204" pitchFamily="34" charset="0"/>
                <a:cs typeface="Arial" panose="020B0604020202020204" pitchFamily="34" charset="0"/>
              </a:rPr>
              <a:t>The 15 hours is a bare minimum and should of course be exceeded if a firm wishes to be professional</a:t>
            </a:r>
          </a:p>
          <a:p>
            <a:pPr marL="365760" lvl="2" indent="-256032">
              <a:spcBef>
                <a:spcPts val="600"/>
              </a:spcBef>
              <a:spcAft>
                <a:spcPts val="600"/>
              </a:spcAft>
              <a:buClr>
                <a:schemeClr val="accent1"/>
              </a:buClr>
              <a:buSzPct val="68000"/>
              <a:buFont typeface="Wingdings 3"/>
              <a:buChar char=""/>
            </a:pPr>
            <a:r>
              <a:rPr lang="en-GB" sz="2400" dirty="0">
                <a:latin typeface="Arial" panose="020B0604020202020204" pitchFamily="34" charset="0"/>
                <a:cs typeface="Arial" panose="020B0604020202020204" pitchFamily="34" charset="0"/>
              </a:rPr>
              <a:t>Records must be kept for 3 years</a:t>
            </a:r>
          </a:p>
          <a:p>
            <a:pPr marL="365760" lvl="2" indent="-256032">
              <a:spcBef>
                <a:spcPts val="600"/>
              </a:spcBef>
              <a:spcAft>
                <a:spcPts val="600"/>
              </a:spcAft>
              <a:buClr>
                <a:schemeClr val="accent1"/>
              </a:buClr>
              <a:buSzPct val="68000"/>
              <a:buFont typeface="Wingdings 3"/>
              <a:buChar char=""/>
            </a:pPr>
            <a:r>
              <a:rPr lang="en-GB" sz="2400" dirty="0">
                <a:latin typeface="Arial" panose="020B0604020202020204" pitchFamily="34" charset="0"/>
                <a:cs typeface="Arial" panose="020B0604020202020204" pitchFamily="34" charset="0"/>
              </a:rPr>
              <a:t>Employees are entitled to a copy</a:t>
            </a:r>
          </a:p>
          <a:p>
            <a:pPr marL="566737" indent="-457200">
              <a:spcBef>
                <a:spcPts val="600"/>
              </a:spcBef>
              <a:spcAft>
                <a:spcPts val="600"/>
              </a:spcAft>
              <a:buFont typeface="+mj-lt"/>
              <a:buAutoNum type="arabicPeriod"/>
            </a:pPr>
            <a:endParaRPr lang="en-GB" sz="2400" dirty="0"/>
          </a:p>
          <a:p>
            <a:pPr marL="566737" indent="-457200">
              <a:spcBef>
                <a:spcPts val="600"/>
              </a:spcBef>
              <a:spcAft>
                <a:spcPts val="600"/>
              </a:spcAft>
              <a:buFont typeface="+mj-lt"/>
              <a:buAutoNum type="arabicPeriod"/>
            </a:pPr>
            <a:endParaRPr lang="en-GB" sz="2400" dirty="0"/>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pic>
        <p:nvPicPr>
          <p:cNvPr id="4" name="Picture 2" descr="C:\Users\User\Downloads\woman_computer_file_share_400_clr_785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187505"/>
            <a:ext cx="2841104" cy="2130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499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1484784"/>
            <a:ext cx="8229600" cy="4525962"/>
          </a:xfrm>
        </p:spPr>
        <p:txBody>
          <a:bodyPr/>
          <a:lstStyle/>
          <a:p>
            <a:pPr marL="109537" lvl="0" indent="0">
              <a:spcBef>
                <a:spcPts val="600"/>
              </a:spcBef>
              <a:spcAft>
                <a:spcPts val="600"/>
              </a:spcAft>
              <a:buNone/>
            </a:pPr>
            <a:r>
              <a:rPr lang="en-GB" sz="2400" b="1" dirty="0">
                <a:latin typeface="Arial" panose="020B0604020202020204" pitchFamily="34" charset="0"/>
                <a:cs typeface="Arial" panose="020B0604020202020204" pitchFamily="34" charset="0"/>
              </a:rPr>
              <a:t>Changes applying to Staff</a:t>
            </a:r>
            <a:endParaRPr lang="en-GB" sz="2400" b="1" dirty="0">
              <a:solidFill>
                <a:srgbClr val="FF0000"/>
              </a:solidFill>
            </a:endParaRPr>
          </a:p>
          <a:p>
            <a:pPr>
              <a:spcBef>
                <a:spcPts val="600"/>
              </a:spcBef>
              <a:spcAft>
                <a:spcPts val="600"/>
              </a:spcAft>
            </a:pPr>
            <a:r>
              <a:rPr lang="en-GB" sz="2400" dirty="0">
                <a:latin typeface="Arial" panose="020B0604020202020204" pitchFamily="34" charset="0"/>
                <a:cs typeface="Arial" panose="020B0604020202020204" pitchFamily="34" charset="0"/>
              </a:rPr>
              <a:t>This will require employees to have a minimum necessary knowledge of:</a:t>
            </a:r>
          </a:p>
          <a:p>
            <a:pPr marL="603504" lvl="2" indent="-256032">
              <a:spcBef>
                <a:spcPts val="600"/>
              </a:spcBef>
              <a:spcAft>
                <a:spcPts val="600"/>
              </a:spcAft>
              <a:buSzPct val="68000"/>
              <a:buFont typeface="Wingdings 3"/>
              <a:buChar char=""/>
            </a:pPr>
            <a:r>
              <a:rPr lang="en-GB" sz="2200" dirty="0">
                <a:latin typeface="Arial" panose="020B0604020202020204" pitchFamily="34" charset="0"/>
                <a:cs typeface="Arial" panose="020B0604020202020204" pitchFamily="34" charset="0"/>
              </a:rPr>
              <a:t>Terms and conditions of policies offered</a:t>
            </a:r>
          </a:p>
          <a:p>
            <a:pPr marL="603504" lvl="2" indent="-256032">
              <a:spcBef>
                <a:spcPts val="600"/>
              </a:spcBef>
              <a:spcAft>
                <a:spcPts val="600"/>
              </a:spcAft>
              <a:buSzPct val="68000"/>
              <a:buFont typeface="Wingdings 3"/>
              <a:buChar char=""/>
            </a:pPr>
            <a:r>
              <a:rPr lang="en-GB" sz="2200" dirty="0">
                <a:latin typeface="Arial" panose="020B0604020202020204" pitchFamily="34" charset="0"/>
                <a:cs typeface="Arial" panose="020B0604020202020204" pitchFamily="34" charset="0"/>
              </a:rPr>
              <a:t>Applicable laws governing the distribution of insurance products</a:t>
            </a:r>
          </a:p>
          <a:p>
            <a:pPr marL="603504" lvl="2" indent="-256032">
              <a:spcBef>
                <a:spcPts val="600"/>
              </a:spcBef>
              <a:spcAft>
                <a:spcPts val="600"/>
              </a:spcAft>
              <a:buSzPct val="68000"/>
              <a:buFont typeface="Wingdings 3"/>
              <a:buChar char=""/>
            </a:pPr>
            <a:r>
              <a:rPr lang="en-GB" sz="2200" dirty="0">
                <a:latin typeface="Arial" panose="020B0604020202020204" pitchFamily="34" charset="0"/>
                <a:cs typeface="Arial" panose="020B0604020202020204" pitchFamily="34" charset="0"/>
              </a:rPr>
              <a:t>Claims handling (note claims handlers must be trained on the product not just handling procedures)</a:t>
            </a:r>
          </a:p>
          <a:p>
            <a:pPr marL="603504" lvl="2" indent="-256032">
              <a:spcBef>
                <a:spcPts val="600"/>
              </a:spcBef>
              <a:spcAft>
                <a:spcPts val="600"/>
              </a:spcAft>
              <a:buSzPct val="68000"/>
              <a:buFont typeface="Wingdings 3"/>
              <a:buChar char=""/>
            </a:pPr>
            <a:r>
              <a:rPr lang="en-GB" sz="2200" dirty="0">
                <a:latin typeface="Arial" panose="020B0604020202020204" pitchFamily="34" charset="0"/>
                <a:cs typeface="Arial" panose="020B0604020202020204" pitchFamily="34" charset="0"/>
              </a:rPr>
              <a:t>Complaints handling</a:t>
            </a:r>
          </a:p>
          <a:p>
            <a:pPr marL="566737" indent="-457200">
              <a:spcBef>
                <a:spcPts val="600"/>
              </a:spcBef>
              <a:spcAft>
                <a:spcPts val="600"/>
              </a:spcAft>
              <a:buFont typeface="+mj-lt"/>
              <a:buAutoNum type="arabicPeriod"/>
            </a:pPr>
            <a:endParaRPr lang="en-GB" sz="2400" dirty="0"/>
          </a:p>
          <a:p>
            <a:pPr marL="566737" indent="-457200">
              <a:spcBef>
                <a:spcPts val="600"/>
              </a:spcBef>
              <a:spcAft>
                <a:spcPts val="600"/>
              </a:spcAft>
              <a:buFont typeface="+mj-lt"/>
              <a:buAutoNum type="arabicPeriod"/>
            </a:pPr>
            <a:endParaRPr lang="en-GB" sz="2400" dirty="0"/>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2034609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1484784"/>
            <a:ext cx="8229600" cy="4525962"/>
          </a:xfrm>
        </p:spPr>
        <p:txBody>
          <a:bodyPr/>
          <a:lstStyle/>
          <a:p>
            <a:pPr marL="109537" indent="0">
              <a:spcBef>
                <a:spcPts val="600"/>
              </a:spcBef>
              <a:spcAft>
                <a:spcPts val="600"/>
              </a:spcAft>
              <a:buNone/>
            </a:pPr>
            <a:r>
              <a:rPr lang="en-GB" sz="2400" b="1" dirty="0">
                <a:latin typeface="Arial" panose="020B0604020202020204" pitchFamily="34" charset="0"/>
                <a:cs typeface="Arial" panose="020B0604020202020204" pitchFamily="34" charset="0"/>
              </a:rPr>
              <a:t>Changes applying to Staff</a:t>
            </a:r>
            <a:endParaRPr lang="en-GB" sz="2400" b="1" dirty="0">
              <a:solidFill>
                <a:srgbClr val="FF0000"/>
              </a:solidFill>
            </a:endParaRPr>
          </a:p>
          <a:p>
            <a:pPr>
              <a:spcBef>
                <a:spcPts val="600"/>
              </a:spcBef>
              <a:spcAft>
                <a:spcPts val="600"/>
              </a:spcAft>
            </a:pPr>
            <a:r>
              <a:rPr lang="en-GB" sz="2400" dirty="0">
                <a:latin typeface="Arial" panose="020B0604020202020204" pitchFamily="34" charset="0"/>
                <a:cs typeface="Arial" panose="020B0604020202020204" pitchFamily="34" charset="0"/>
              </a:rPr>
              <a:t>And also:</a:t>
            </a:r>
          </a:p>
          <a:p>
            <a:pPr marL="603504" lvl="2" indent="-256032">
              <a:spcBef>
                <a:spcPts val="600"/>
              </a:spcBef>
              <a:spcAft>
                <a:spcPts val="600"/>
              </a:spcAft>
              <a:buSzPct val="68000"/>
              <a:buFont typeface="Wingdings 3"/>
              <a:buChar char=""/>
            </a:pPr>
            <a:r>
              <a:rPr lang="en-GB" sz="2200" dirty="0">
                <a:latin typeface="Arial" panose="020B0604020202020204" pitchFamily="34" charset="0"/>
                <a:cs typeface="Arial" panose="020B0604020202020204" pitchFamily="34" charset="0"/>
              </a:rPr>
              <a:t>Assessing customer needs</a:t>
            </a:r>
          </a:p>
          <a:p>
            <a:pPr marL="603504" lvl="2" indent="-256032">
              <a:spcBef>
                <a:spcPts val="600"/>
              </a:spcBef>
              <a:spcAft>
                <a:spcPts val="600"/>
              </a:spcAft>
              <a:buSzPct val="68000"/>
              <a:buFont typeface="Wingdings 3"/>
              <a:buChar char=""/>
            </a:pPr>
            <a:r>
              <a:rPr lang="en-GB" sz="2200" dirty="0">
                <a:latin typeface="Arial" panose="020B0604020202020204" pitchFamily="34" charset="0"/>
                <a:cs typeface="Arial" panose="020B0604020202020204" pitchFamily="34" charset="0"/>
              </a:rPr>
              <a:t>The Insurance Market</a:t>
            </a:r>
          </a:p>
          <a:p>
            <a:pPr marL="603504" lvl="2" indent="-256032">
              <a:spcBef>
                <a:spcPts val="600"/>
              </a:spcBef>
              <a:spcAft>
                <a:spcPts val="600"/>
              </a:spcAft>
              <a:buSzPct val="68000"/>
              <a:buFont typeface="Wingdings 3"/>
              <a:buChar char=""/>
            </a:pPr>
            <a:r>
              <a:rPr lang="en-GB" sz="2200" dirty="0">
                <a:latin typeface="Arial" panose="020B0604020202020204" pitchFamily="34" charset="0"/>
                <a:cs typeface="Arial" panose="020B0604020202020204" pitchFamily="34" charset="0"/>
              </a:rPr>
              <a:t>Business Ethics (like unacceptable business practices)</a:t>
            </a:r>
          </a:p>
          <a:p>
            <a:pPr marL="603504" lvl="2" indent="-256032">
              <a:spcBef>
                <a:spcPts val="600"/>
              </a:spcBef>
              <a:spcAft>
                <a:spcPts val="600"/>
              </a:spcAft>
              <a:buSzPct val="68000"/>
              <a:buFont typeface="Wingdings 3"/>
              <a:buChar char=""/>
            </a:pPr>
            <a:r>
              <a:rPr lang="en-GB" sz="2200" dirty="0">
                <a:latin typeface="Arial" panose="020B0604020202020204" pitchFamily="34" charset="0"/>
                <a:cs typeface="Arial" panose="020B0604020202020204" pitchFamily="34" charset="0"/>
              </a:rPr>
              <a:t>Financial Competence (can you explain percentages can you explain has the parts of the premium fit together)</a:t>
            </a:r>
          </a:p>
          <a:p>
            <a:pPr marL="347472" lvl="2" indent="0">
              <a:spcBef>
                <a:spcPts val="600"/>
              </a:spcBef>
              <a:spcAft>
                <a:spcPts val="600"/>
              </a:spcAft>
              <a:buSzPct val="68000"/>
              <a:buNone/>
            </a:pPr>
            <a:r>
              <a:rPr lang="en-GB" sz="2200" dirty="0">
                <a:latin typeface="Arial" panose="020B0604020202020204" pitchFamily="34" charset="0"/>
                <a:cs typeface="Arial" panose="020B0604020202020204" pitchFamily="34" charset="0"/>
              </a:rPr>
              <a:t>Whilst there is no specific reference to testing the FCA T&amp;C requirements state you must test and define competence</a:t>
            </a:r>
          </a:p>
          <a:p>
            <a:pPr marL="566737" indent="-457200">
              <a:spcBef>
                <a:spcPts val="600"/>
              </a:spcBef>
              <a:spcAft>
                <a:spcPts val="600"/>
              </a:spcAft>
              <a:buFont typeface="+mj-lt"/>
              <a:buAutoNum type="arabicPeriod"/>
            </a:pPr>
            <a:endParaRPr lang="en-GB" sz="2400" dirty="0"/>
          </a:p>
          <a:p>
            <a:pPr marL="566737" indent="-457200">
              <a:spcBef>
                <a:spcPts val="600"/>
              </a:spcBef>
              <a:spcAft>
                <a:spcPts val="600"/>
              </a:spcAft>
              <a:buFont typeface="+mj-lt"/>
              <a:buAutoNum type="arabicPeriod"/>
            </a:pPr>
            <a:endParaRPr lang="en-GB" sz="2400" dirty="0"/>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1458323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1484784"/>
            <a:ext cx="8229600" cy="4525962"/>
          </a:xfrm>
        </p:spPr>
        <p:txBody>
          <a:bodyPr/>
          <a:lstStyle/>
          <a:p>
            <a:pPr marL="109537" lvl="0" indent="0">
              <a:spcBef>
                <a:spcPts val="600"/>
              </a:spcBef>
              <a:spcAft>
                <a:spcPts val="600"/>
              </a:spcAft>
              <a:buNone/>
            </a:pPr>
            <a:r>
              <a:rPr lang="en-GB" sz="2400" b="1" dirty="0">
                <a:latin typeface="Arial" panose="020B0604020202020204" pitchFamily="34" charset="0"/>
                <a:cs typeface="Arial" panose="020B0604020202020204" pitchFamily="34" charset="0"/>
              </a:rPr>
              <a:t>Conflicts of Interest</a:t>
            </a:r>
          </a:p>
          <a:p>
            <a:pPr>
              <a:spcBef>
                <a:spcPts val="600"/>
              </a:spcBef>
              <a:spcAft>
                <a:spcPts val="600"/>
              </a:spcAft>
            </a:pPr>
            <a:r>
              <a:rPr lang="en-GB" sz="2400" dirty="0">
                <a:latin typeface="Arial" panose="020B0604020202020204" pitchFamily="34" charset="0"/>
                <a:cs typeface="Arial" panose="020B0604020202020204" pitchFamily="34" charset="0"/>
              </a:rPr>
              <a:t>Firms must have a written Conflicts of Interest Policy which contains:</a:t>
            </a:r>
          </a:p>
          <a:p>
            <a:pPr marL="649224" lvl="3" indent="-256032">
              <a:spcBef>
                <a:spcPts val="600"/>
              </a:spcBef>
              <a:spcAft>
                <a:spcPts val="600"/>
              </a:spcAft>
              <a:buClr>
                <a:schemeClr val="accent1"/>
              </a:buClr>
              <a:buSzPct val="68000"/>
              <a:buFont typeface="Wingdings 3"/>
              <a:buChar char=""/>
            </a:pPr>
            <a:r>
              <a:rPr lang="en-GB" sz="2200" dirty="0">
                <a:latin typeface="Arial" panose="020B0604020202020204" pitchFamily="34" charset="0"/>
                <a:cs typeface="Arial" panose="020B0604020202020204" pitchFamily="34" charset="0"/>
              </a:rPr>
              <a:t>Identification of conflicts from remuneration or other sources</a:t>
            </a:r>
          </a:p>
          <a:p>
            <a:pPr marL="649224" lvl="3" indent="-256032">
              <a:spcBef>
                <a:spcPts val="600"/>
              </a:spcBef>
              <a:spcAft>
                <a:spcPts val="600"/>
              </a:spcAft>
              <a:buClr>
                <a:schemeClr val="accent1"/>
              </a:buClr>
              <a:buSzPct val="68000"/>
              <a:buFont typeface="Wingdings 3"/>
              <a:buChar char=""/>
            </a:pPr>
            <a:r>
              <a:rPr lang="en-GB" sz="2200" dirty="0">
                <a:latin typeface="Arial" panose="020B0604020202020204" pitchFamily="34" charset="0"/>
                <a:cs typeface="Arial" panose="020B0604020202020204" pitchFamily="34" charset="0"/>
              </a:rPr>
              <a:t>Identification of conflicts from other parties (like brokers receiving hospitality from insurers), related companies or members of the same group (a broker using their own MGA)</a:t>
            </a:r>
          </a:p>
          <a:p>
            <a:pPr marL="566737" indent="-457200">
              <a:spcBef>
                <a:spcPts val="600"/>
              </a:spcBef>
              <a:spcAft>
                <a:spcPts val="600"/>
              </a:spcAft>
              <a:buFont typeface="+mj-lt"/>
              <a:buAutoNum type="arabicPeriod"/>
            </a:pPr>
            <a:endParaRPr lang="en-GB" sz="2400" dirty="0"/>
          </a:p>
          <a:p>
            <a:pPr marL="566737" indent="-457200">
              <a:spcBef>
                <a:spcPts val="600"/>
              </a:spcBef>
              <a:spcAft>
                <a:spcPts val="600"/>
              </a:spcAft>
              <a:buFont typeface="+mj-lt"/>
              <a:buAutoNum type="arabicPeriod"/>
            </a:pPr>
            <a:endParaRPr lang="en-GB" sz="2400" dirty="0"/>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448714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1484784"/>
            <a:ext cx="8229600" cy="4525962"/>
          </a:xfrm>
        </p:spPr>
        <p:txBody>
          <a:bodyPr/>
          <a:lstStyle/>
          <a:p>
            <a:pPr marL="109537" indent="0">
              <a:spcBef>
                <a:spcPts val="600"/>
              </a:spcBef>
              <a:spcAft>
                <a:spcPts val="600"/>
              </a:spcAft>
              <a:buNone/>
            </a:pPr>
            <a:r>
              <a:rPr lang="en-GB" sz="2400" b="1" dirty="0">
                <a:latin typeface="Arial" panose="020B0604020202020204" pitchFamily="34" charset="0"/>
                <a:cs typeface="Arial" panose="020B0604020202020204" pitchFamily="34" charset="0"/>
              </a:rPr>
              <a:t>Conflicts of Interest</a:t>
            </a:r>
            <a:endParaRPr lang="en-GB" sz="2400" b="1" dirty="0">
              <a:solidFill>
                <a:srgbClr val="FF0000"/>
              </a:solidFill>
            </a:endParaRPr>
          </a:p>
          <a:p>
            <a:pPr>
              <a:spcBef>
                <a:spcPts val="600"/>
              </a:spcBef>
              <a:spcAft>
                <a:spcPts val="600"/>
              </a:spcAft>
            </a:pPr>
            <a:r>
              <a:rPr lang="en-GB" sz="2400" dirty="0">
                <a:latin typeface="Arial" panose="020B0604020202020204" pitchFamily="34" charset="0"/>
                <a:cs typeface="Arial" panose="020B0604020202020204" pitchFamily="34" charset="0"/>
              </a:rPr>
              <a:t>Firms must have a written Conflicts of Interest Policy which contains:</a:t>
            </a:r>
          </a:p>
          <a:p>
            <a:pPr marL="649224" lvl="3" indent="-256032">
              <a:spcBef>
                <a:spcPts val="600"/>
              </a:spcBef>
              <a:spcAft>
                <a:spcPts val="600"/>
              </a:spcAft>
              <a:buClr>
                <a:schemeClr val="accent1"/>
              </a:buClr>
              <a:buSzPct val="68000"/>
              <a:buFont typeface="Wingdings 3"/>
              <a:buChar char=""/>
            </a:pPr>
            <a:r>
              <a:rPr lang="en-GB" sz="2200" dirty="0">
                <a:latin typeface="Arial" panose="020B0604020202020204" pitchFamily="34" charset="0"/>
                <a:cs typeface="Arial" panose="020B0604020202020204" pitchFamily="34" charset="0"/>
              </a:rPr>
              <a:t>Details of procedures to be followed in the event of a COI</a:t>
            </a:r>
          </a:p>
          <a:p>
            <a:pPr marL="649224" lvl="3" indent="-256032">
              <a:spcBef>
                <a:spcPts val="600"/>
              </a:spcBef>
              <a:spcAft>
                <a:spcPts val="600"/>
              </a:spcAft>
              <a:buClr>
                <a:schemeClr val="accent1"/>
              </a:buClr>
              <a:buSzPct val="68000"/>
              <a:buFont typeface="Wingdings 3"/>
              <a:buChar char=""/>
            </a:pPr>
            <a:r>
              <a:rPr lang="en-GB" sz="2200" dirty="0">
                <a:latin typeface="Arial" panose="020B0604020202020204" pitchFamily="34" charset="0"/>
                <a:cs typeface="Arial" panose="020B0604020202020204" pitchFamily="34" charset="0"/>
              </a:rPr>
              <a:t>A gifts and benefits policy setting out the circumstances that gifts can be offered or accepted</a:t>
            </a:r>
          </a:p>
          <a:p>
            <a:pPr>
              <a:spcBef>
                <a:spcPts val="600"/>
              </a:spcBef>
              <a:spcAft>
                <a:spcPts val="600"/>
              </a:spcAft>
            </a:pPr>
            <a:r>
              <a:rPr lang="en-GB" sz="2400" dirty="0">
                <a:latin typeface="Arial" panose="020B0604020202020204" pitchFamily="34" charset="0"/>
                <a:cs typeface="Arial" panose="020B0604020202020204" pitchFamily="34" charset="0"/>
              </a:rPr>
              <a:t>There must also be an </a:t>
            </a:r>
            <a:r>
              <a:rPr lang="en-GB" sz="2400" b="1" dirty="0">
                <a:latin typeface="Arial" panose="020B0604020202020204" pitchFamily="34" charset="0"/>
                <a:cs typeface="Arial" panose="020B0604020202020204" pitchFamily="34" charset="0"/>
              </a:rPr>
              <a:t>annual report </a:t>
            </a:r>
            <a:r>
              <a:rPr lang="en-GB" sz="2400" dirty="0">
                <a:latin typeface="Arial" panose="020B0604020202020204" pitchFamily="34" charset="0"/>
                <a:cs typeface="Arial" panose="020B0604020202020204" pitchFamily="34" charset="0"/>
              </a:rPr>
              <a:t>to the board</a:t>
            </a:r>
          </a:p>
          <a:p>
            <a:pPr marL="566737" indent="-457200">
              <a:spcBef>
                <a:spcPts val="600"/>
              </a:spcBef>
              <a:spcAft>
                <a:spcPts val="600"/>
              </a:spcAft>
              <a:buFont typeface="+mj-lt"/>
              <a:buAutoNum type="arabicPeriod"/>
            </a:pPr>
            <a:endParaRPr lang="en-GB" sz="2400" dirty="0"/>
          </a:p>
          <a:p>
            <a:pPr marL="566737" indent="-457200">
              <a:spcBef>
                <a:spcPts val="600"/>
              </a:spcBef>
              <a:spcAft>
                <a:spcPts val="600"/>
              </a:spcAft>
              <a:buFont typeface="+mj-lt"/>
              <a:buAutoNum type="arabicPeriod"/>
            </a:pPr>
            <a:endParaRPr lang="en-GB" sz="2400" dirty="0"/>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2412381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109537" indent="0">
              <a:spcBef>
                <a:spcPts val="600"/>
              </a:spcBef>
              <a:spcAft>
                <a:spcPts val="600"/>
              </a:spcAft>
              <a:buNone/>
            </a:pPr>
            <a:r>
              <a:rPr lang="en-GB" sz="2400" b="1" dirty="0">
                <a:latin typeface="Arial" panose="020B0604020202020204" pitchFamily="34" charset="0"/>
                <a:cs typeface="Arial" panose="020B0604020202020204" pitchFamily="34" charset="0"/>
              </a:rPr>
              <a:t>Customers’ Best Interests</a:t>
            </a:r>
            <a:endParaRPr lang="en-GB" sz="2400" b="1" dirty="0"/>
          </a:p>
          <a:p>
            <a:pPr>
              <a:spcBef>
                <a:spcPts val="600"/>
              </a:spcBef>
              <a:spcAft>
                <a:spcPts val="600"/>
              </a:spcAft>
            </a:pPr>
            <a:r>
              <a:rPr lang="en-GB" sz="2400" dirty="0">
                <a:latin typeface="Arial" panose="020B0604020202020204" pitchFamily="34" charset="0"/>
                <a:cs typeface="Arial" panose="020B0604020202020204" pitchFamily="34" charset="0"/>
              </a:rPr>
              <a:t>Obligation on Member States to ensure that, when carrying out distribution, Insurance Intermediaries, Insurance and Reinsurance undertakings always act honestly, fairly and professionally in accordance with the best interests of their Customers (consumer or commercial)</a:t>
            </a: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2573364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109537" indent="0">
              <a:spcBef>
                <a:spcPts val="600"/>
              </a:spcBef>
              <a:spcAft>
                <a:spcPts val="600"/>
              </a:spcAft>
              <a:buNone/>
            </a:pPr>
            <a:r>
              <a:rPr lang="en-GB" sz="2400" b="1" dirty="0">
                <a:latin typeface="Arial" panose="020B0604020202020204" pitchFamily="34" charset="0"/>
                <a:cs typeface="Arial" panose="020B0604020202020204" pitchFamily="34" charset="0"/>
              </a:rPr>
              <a:t>Customers’ Best Interests</a:t>
            </a:r>
            <a:endParaRPr lang="en-GB" sz="2400" b="1" dirty="0"/>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Rules ensuring that brokers, and insurers do not either pay or assess the performance of employees in a way that conflicts with their duty to act in the best interests of customers</a:t>
            </a:r>
          </a:p>
          <a:p>
            <a:pPr marL="392113" lvl="1" indent="0">
              <a:spcBef>
                <a:spcPts val="600"/>
              </a:spcBef>
              <a:spcAft>
                <a:spcPts val="600"/>
              </a:spcAft>
              <a:buNone/>
            </a:pPr>
            <a:endParaRPr lang="en-GB" sz="2400" dirty="0"/>
          </a:p>
          <a:p>
            <a:pPr lvl="1">
              <a:spcBef>
                <a:spcPts val="600"/>
              </a:spcBef>
              <a:spcAft>
                <a:spcPts val="600"/>
              </a:spcAft>
            </a:pPr>
            <a:endParaRPr lang="en-GB" sz="2400" dirty="0"/>
          </a:p>
        </p:txBody>
      </p:sp>
      <p:sp>
        <p:nvSpPr>
          <p:cNvPr id="5" name="Title 2"/>
          <p:cNvSpPr>
            <a:spLocks noGrp="1"/>
          </p:cNvSpPr>
          <p:nvPr>
            <p:ph type="title"/>
          </p:nvPr>
        </p:nvSpPr>
        <p:spPr>
          <a:xfrm>
            <a:off x="457200" y="274638"/>
            <a:ext cx="8229600" cy="1143000"/>
          </a:xfrm>
        </p:spPr>
        <p:txBody>
          <a:bodyPr>
            <a:normAutofit/>
          </a:bodyPr>
          <a:lstStyle/>
          <a:p>
            <a:r>
              <a:rPr lang="en-GB" sz="3100" dirty="0">
                <a:solidFill>
                  <a:srgbClr val="3A1953"/>
                </a:solidFill>
              </a:rPr>
              <a:t>Insurance</a:t>
            </a:r>
            <a:r>
              <a:rPr lang="en-GB" sz="4400" dirty="0">
                <a:solidFill>
                  <a:srgbClr val="E82682"/>
                </a:solidFill>
                <a:latin typeface="Arial" panose="020B0604020202020204" pitchFamily="34" charset="0"/>
                <a:cs typeface="Arial" panose="020B0604020202020204" pitchFamily="34" charset="0"/>
              </a:rPr>
              <a:t> </a:t>
            </a:r>
            <a:r>
              <a:rPr lang="en-GB" sz="3100" dirty="0">
                <a:solidFill>
                  <a:srgbClr val="3A1953"/>
                </a:solidFill>
              </a:rPr>
              <a:t>Distribution Directive</a:t>
            </a:r>
          </a:p>
        </p:txBody>
      </p:sp>
    </p:spTree>
    <p:extLst>
      <p:ext uri="{BB962C8B-B14F-4D97-AF65-F5344CB8AC3E}">
        <p14:creationId xmlns:p14="http://schemas.microsoft.com/office/powerpoint/2010/main" val="833893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1484784"/>
            <a:ext cx="8229600" cy="4306292"/>
          </a:xfrm>
        </p:spPr>
        <p:txBody>
          <a:bodyPr/>
          <a:lstStyle/>
          <a:p>
            <a:pPr marL="109537" lvl="0" indent="0">
              <a:spcBef>
                <a:spcPts val="600"/>
              </a:spcBef>
              <a:spcAft>
                <a:spcPts val="600"/>
              </a:spcAft>
              <a:buNone/>
            </a:pPr>
            <a:r>
              <a:rPr lang="en-GB" sz="2400" b="1" dirty="0">
                <a:latin typeface="Arial" panose="020B0604020202020204" pitchFamily="34" charset="0"/>
                <a:cs typeface="Arial" panose="020B0604020202020204" pitchFamily="34" charset="0"/>
              </a:rPr>
              <a:t>Product Information</a:t>
            </a:r>
            <a:endParaRPr lang="en-GB" sz="2400" dirty="0"/>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The new requirements require the Customer to be given a standardised insurance product information document (IPID), summarising the main features of the proposed contract</a:t>
            </a:r>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The responsibility is on the Insurer or product designer(s) to produce this document</a:t>
            </a: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27196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1484784"/>
            <a:ext cx="8229600" cy="4306292"/>
          </a:xfrm>
        </p:spPr>
        <p:txBody>
          <a:bodyPr/>
          <a:lstStyle/>
          <a:p>
            <a:pPr marL="109537" lvl="0" indent="0">
              <a:spcBef>
                <a:spcPts val="600"/>
              </a:spcBef>
              <a:spcAft>
                <a:spcPts val="600"/>
              </a:spcAft>
              <a:buNone/>
            </a:pPr>
            <a:r>
              <a:rPr lang="en-GB" sz="2400" b="1" dirty="0">
                <a:latin typeface="Arial" panose="020B0604020202020204" pitchFamily="34" charset="0"/>
                <a:cs typeface="Arial" panose="020B0604020202020204" pitchFamily="34" charset="0"/>
              </a:rPr>
              <a:t>Product Information </a:t>
            </a:r>
            <a:endParaRPr lang="en-GB" sz="2400" dirty="0"/>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The IPID is a template document</a:t>
            </a:r>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There are very strict rules about how it is presented, which can be followed ( fonts, logos etc)</a:t>
            </a: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3726050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1484784"/>
            <a:ext cx="8229600" cy="4306292"/>
          </a:xfrm>
        </p:spPr>
        <p:txBody>
          <a:bodyPr/>
          <a:lstStyle/>
          <a:p>
            <a:pPr marL="109537" lvl="0" indent="0">
              <a:spcBef>
                <a:spcPts val="600"/>
              </a:spcBef>
              <a:spcAft>
                <a:spcPts val="600"/>
              </a:spcAft>
              <a:buNone/>
            </a:pPr>
            <a:r>
              <a:rPr lang="en-GB" sz="2400" b="1" dirty="0">
                <a:latin typeface="Arial" panose="020B0604020202020204" pitchFamily="34" charset="0"/>
                <a:cs typeface="Arial" panose="020B0604020202020204" pitchFamily="34" charset="0"/>
              </a:rPr>
              <a:t>Product Information </a:t>
            </a:r>
            <a:endParaRPr lang="en-GB" sz="2400" dirty="0"/>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The IPID is only required where the Customer is a </a:t>
            </a:r>
            <a:r>
              <a:rPr lang="en-GB" sz="2400" b="1" dirty="0">
                <a:latin typeface="Arial" panose="020B0604020202020204" pitchFamily="34" charset="0"/>
                <a:cs typeface="Arial" panose="020B0604020202020204" pitchFamily="34" charset="0"/>
              </a:rPr>
              <a:t>Consumer</a:t>
            </a:r>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The same product information still needs to be given to Commercial Customers, but there is no requirement to do so in the format of an IPID</a:t>
            </a:r>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It may be more convenient to use an IPID for some Commercial risks</a:t>
            </a: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1668875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2"/>
            <a:ext cx="8229600" cy="4882547"/>
          </a:xfrm>
        </p:spPr>
        <p:txBody>
          <a:bodyPr>
            <a:noAutofit/>
          </a:bodyPr>
          <a:lstStyle/>
          <a:p>
            <a:pPr>
              <a:spcBef>
                <a:spcPts val="600"/>
              </a:spcBef>
              <a:spcAft>
                <a:spcPts val="600"/>
              </a:spcAft>
            </a:pPr>
            <a:r>
              <a:rPr lang="en-GB" sz="2400" dirty="0">
                <a:latin typeface="Arial" panose="020B0604020202020204" pitchFamily="34" charset="0"/>
                <a:cs typeface="Arial" panose="020B0604020202020204" pitchFamily="34" charset="0"/>
              </a:rPr>
              <a:t>Understand the background and why IDD is being implemented and when</a:t>
            </a:r>
          </a:p>
          <a:p>
            <a:pPr>
              <a:spcBef>
                <a:spcPts val="600"/>
              </a:spcBef>
              <a:spcAft>
                <a:spcPts val="600"/>
              </a:spcAft>
            </a:pPr>
            <a:r>
              <a:rPr lang="en-GB" sz="2400" dirty="0">
                <a:latin typeface="Arial" panose="020B0604020202020204" pitchFamily="34" charset="0"/>
                <a:cs typeface="Arial" panose="020B0604020202020204" pitchFamily="34" charset="0"/>
              </a:rPr>
              <a:t>Who it applies to </a:t>
            </a:r>
          </a:p>
          <a:p>
            <a:pPr>
              <a:spcBef>
                <a:spcPts val="600"/>
              </a:spcBef>
              <a:spcAft>
                <a:spcPts val="600"/>
              </a:spcAft>
            </a:pPr>
            <a:r>
              <a:rPr lang="en-GB" sz="2400" dirty="0">
                <a:latin typeface="Arial" panose="020B0604020202020204" pitchFamily="34" charset="0"/>
                <a:cs typeface="Arial" panose="020B0604020202020204" pitchFamily="34" charset="0"/>
              </a:rPr>
              <a:t>Describe what the changes are</a:t>
            </a:r>
          </a:p>
          <a:p>
            <a:pPr>
              <a:spcBef>
                <a:spcPts val="600"/>
              </a:spcBef>
              <a:spcAft>
                <a:spcPts val="600"/>
              </a:spcAft>
            </a:pPr>
            <a:r>
              <a:rPr lang="en-GB" sz="2400" dirty="0">
                <a:latin typeface="Arial" panose="020B0604020202020204" pitchFamily="34" charset="0"/>
                <a:cs typeface="Arial" panose="020B0604020202020204" pitchFamily="34" charset="0"/>
              </a:rPr>
              <a:t>Explain the impact on general insurance firms and the impact on customers</a:t>
            </a:r>
          </a:p>
          <a:p>
            <a:pPr>
              <a:spcBef>
                <a:spcPts val="600"/>
              </a:spcBef>
              <a:spcAft>
                <a:spcPts val="600"/>
              </a:spcAft>
            </a:pPr>
            <a:r>
              <a:rPr lang="en-GB" sz="2400" dirty="0">
                <a:latin typeface="Arial" panose="020B0604020202020204" pitchFamily="34" charset="0"/>
                <a:cs typeface="Arial" panose="020B0604020202020204" pitchFamily="34" charset="0"/>
              </a:rPr>
              <a:t>Describe what firms should be doing in preparation  for the changes  </a:t>
            </a:r>
          </a:p>
        </p:txBody>
      </p:sp>
      <p:sp>
        <p:nvSpPr>
          <p:cNvPr id="2" name="Title 1"/>
          <p:cNvSpPr>
            <a:spLocks noGrp="1"/>
          </p:cNvSpPr>
          <p:nvPr>
            <p:ph type="title"/>
          </p:nvPr>
        </p:nvSpPr>
        <p:spPr>
          <a:xfrm>
            <a:off x="395536" y="0"/>
            <a:ext cx="8229600" cy="1143000"/>
          </a:xfrm>
        </p:spPr>
        <p:txBody>
          <a:bodyPr>
            <a:normAutofit/>
          </a:bodyPr>
          <a:lstStyle/>
          <a:p>
            <a:r>
              <a:rPr lang="en-GB" sz="3200" dirty="0">
                <a:solidFill>
                  <a:srgbClr val="3E2D57"/>
                </a:solidFill>
              </a:rPr>
              <a:t>Objectives </a:t>
            </a:r>
          </a:p>
        </p:txBody>
      </p:sp>
    </p:spTree>
    <p:extLst>
      <p:ext uri="{BB962C8B-B14F-4D97-AF65-F5344CB8AC3E}">
        <p14:creationId xmlns:p14="http://schemas.microsoft.com/office/powerpoint/2010/main" val="3248738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1484784"/>
            <a:ext cx="8229600" cy="4306292"/>
          </a:xfrm>
        </p:spPr>
        <p:txBody>
          <a:bodyPr/>
          <a:lstStyle/>
          <a:p>
            <a:pPr marL="109537" indent="0">
              <a:spcBef>
                <a:spcPts val="600"/>
              </a:spcBef>
              <a:spcAft>
                <a:spcPts val="600"/>
              </a:spcAft>
              <a:buNone/>
            </a:pPr>
            <a:r>
              <a:rPr lang="en-GB" sz="2400" b="1" dirty="0">
                <a:latin typeface="Arial" panose="020B0604020202020204" pitchFamily="34" charset="0"/>
                <a:cs typeface="Arial" panose="020B0604020202020204" pitchFamily="34" charset="0"/>
              </a:rPr>
              <a:t>Product Information </a:t>
            </a:r>
            <a:endParaRPr lang="en-GB" sz="2400" dirty="0"/>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Currently a Policy Summary is used for most Insurance Products to provide this information, so in effect, this will be replaced by the IPID</a:t>
            </a:r>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Pure Protection Products will still require a Policy Summary (and no IPID)</a:t>
            </a: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826668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83476"/>
            <a:ext cx="8136904" cy="6642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2737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014828"/>
            <a:ext cx="8947449" cy="5235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9441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109537" indent="0">
              <a:spcBef>
                <a:spcPts val="600"/>
              </a:spcBef>
              <a:spcAft>
                <a:spcPts val="600"/>
              </a:spcAft>
              <a:buNone/>
            </a:pPr>
            <a:r>
              <a:rPr lang="en-GB" sz="2400" b="1" dirty="0">
                <a:latin typeface="Arial" panose="020B0604020202020204" pitchFamily="34" charset="0"/>
                <a:cs typeface="Arial" panose="020B0604020202020204" pitchFamily="34" charset="0"/>
              </a:rPr>
              <a:t>Complaints</a:t>
            </a:r>
            <a:endParaRPr lang="en-GB" sz="2400" dirty="0"/>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Firms should have complaints procedures for all customers (not just eligible complainants)  </a:t>
            </a:r>
          </a:p>
          <a:p>
            <a:pPr marL="109728" lvl="1" indent="0">
              <a:spcBef>
                <a:spcPts val="600"/>
              </a:spcBef>
              <a:spcAft>
                <a:spcPts val="600"/>
              </a:spcAft>
              <a:buSzPct val="68000"/>
              <a:buNone/>
            </a:pPr>
            <a:endParaRPr lang="en-GB" sz="2400" dirty="0">
              <a:latin typeface="Arial" panose="020B0604020202020204" pitchFamily="34" charset="0"/>
              <a:cs typeface="Arial" panose="020B0604020202020204" pitchFamily="34" charset="0"/>
            </a:endParaRPr>
          </a:p>
          <a:p>
            <a:pPr marL="365760" lvl="1" indent="-256032">
              <a:spcBef>
                <a:spcPts val="600"/>
              </a:spcBef>
              <a:spcAft>
                <a:spcPts val="600"/>
              </a:spcAft>
              <a:buSzPct val="68000"/>
              <a:buFont typeface="Wingdings 3"/>
              <a:buChar char=""/>
            </a:pPr>
            <a:endParaRPr lang="en-GB" sz="2400" dirty="0">
              <a:latin typeface="Arial" panose="020B0604020202020204" pitchFamily="34" charset="0"/>
              <a:cs typeface="Arial" panose="020B0604020202020204" pitchFamily="34" charset="0"/>
            </a:endParaRP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3191778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109537" indent="0">
              <a:spcBef>
                <a:spcPts val="600"/>
              </a:spcBef>
              <a:spcAft>
                <a:spcPts val="600"/>
              </a:spcAft>
              <a:buNone/>
            </a:pPr>
            <a:r>
              <a:rPr lang="en-GB" sz="2400" b="1" dirty="0">
                <a:latin typeface="Arial" panose="020B0604020202020204" pitchFamily="34" charset="0"/>
                <a:cs typeface="Arial" panose="020B0604020202020204" pitchFamily="34" charset="0"/>
              </a:rPr>
              <a:t>Product Oversight and Governance</a:t>
            </a:r>
            <a:endParaRPr lang="en-GB" sz="2400" dirty="0"/>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New rules covering the design, approval, marketing and management of Insurance products including:</a:t>
            </a:r>
          </a:p>
          <a:p>
            <a:pPr marL="603504" lvl="2" indent="-256032">
              <a:spcBef>
                <a:spcPts val="600"/>
              </a:spcBef>
              <a:spcAft>
                <a:spcPts val="600"/>
              </a:spcAft>
              <a:buSzPct val="68000"/>
              <a:buFont typeface="Wingdings 3"/>
              <a:buChar char=""/>
            </a:pPr>
            <a:r>
              <a:rPr lang="en-GB" sz="2200" dirty="0">
                <a:latin typeface="Arial" panose="020B0604020202020204" pitchFamily="34" charset="0"/>
                <a:cs typeface="Arial" panose="020B0604020202020204" pitchFamily="34" charset="0"/>
              </a:rPr>
              <a:t>Setting up and maintaining a product approval process so that new products are tested before launch</a:t>
            </a:r>
          </a:p>
          <a:p>
            <a:pPr marL="603504" lvl="2" indent="-256032">
              <a:spcBef>
                <a:spcPts val="600"/>
              </a:spcBef>
              <a:spcAft>
                <a:spcPts val="600"/>
              </a:spcAft>
              <a:buSzPct val="68000"/>
              <a:buFont typeface="Wingdings 3"/>
              <a:buChar char=""/>
            </a:pPr>
            <a:r>
              <a:rPr lang="en-GB" sz="2200" dirty="0">
                <a:latin typeface="Arial" panose="020B0604020202020204" pitchFamily="34" charset="0"/>
                <a:cs typeface="Arial" panose="020B0604020202020204" pitchFamily="34" charset="0"/>
              </a:rPr>
              <a:t>Ensuring that a target market is identified</a:t>
            </a:r>
          </a:p>
          <a:p>
            <a:pPr marL="603504" lvl="2" indent="-256032">
              <a:spcBef>
                <a:spcPts val="600"/>
              </a:spcBef>
              <a:spcAft>
                <a:spcPts val="600"/>
              </a:spcAft>
              <a:buSzPct val="68000"/>
              <a:buFont typeface="Wingdings 3"/>
              <a:buChar char=""/>
            </a:pPr>
            <a:r>
              <a:rPr lang="en-GB" sz="2200" dirty="0">
                <a:latin typeface="Arial" panose="020B0604020202020204" pitchFamily="34" charset="0"/>
                <a:cs typeface="Arial" panose="020B0604020202020204" pitchFamily="34" charset="0"/>
              </a:rPr>
              <a:t>The distribution (Intermediary) channels are selected appropriately (e.g. it may be certain complex products should only be sold  via a broker not online)</a:t>
            </a:r>
          </a:p>
          <a:p>
            <a:pPr marL="603504" lvl="2" indent="-256032">
              <a:spcBef>
                <a:spcPts val="600"/>
              </a:spcBef>
              <a:spcAft>
                <a:spcPts val="600"/>
              </a:spcAft>
              <a:buSzPct val="68000"/>
              <a:buFont typeface="Wingdings 3"/>
              <a:buChar char=""/>
            </a:pPr>
            <a:r>
              <a:rPr lang="en-GB" sz="2200" dirty="0">
                <a:latin typeface="Arial" panose="020B0604020202020204" pitchFamily="34" charset="0"/>
                <a:cs typeface="Arial" panose="020B0604020202020204" pitchFamily="34" charset="0"/>
              </a:rPr>
              <a:t>These rules include redesign</a:t>
            </a: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1047775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109537" indent="0">
              <a:spcBef>
                <a:spcPts val="600"/>
              </a:spcBef>
              <a:spcAft>
                <a:spcPts val="600"/>
              </a:spcAft>
              <a:buNone/>
            </a:pPr>
            <a:r>
              <a:rPr lang="en-GB" sz="2400" b="1" dirty="0">
                <a:latin typeface="Arial" panose="020B0604020202020204" pitchFamily="34" charset="0"/>
                <a:cs typeface="Arial" panose="020B0604020202020204" pitchFamily="34" charset="0"/>
              </a:rPr>
              <a:t>Product Oversight and Governance</a:t>
            </a:r>
            <a:endParaRPr lang="en-GB" sz="2400" dirty="0"/>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Staff involved in producing new products must demonstrate that they have the necessary expertise for this role</a:t>
            </a:r>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New products (policies) come with appropriate information and details of how they were approved</a:t>
            </a:r>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There must be </a:t>
            </a:r>
            <a:r>
              <a:rPr lang="en-GB" sz="2400" b="1" dirty="0">
                <a:latin typeface="Arial" panose="020B0604020202020204" pitchFamily="34" charset="0"/>
                <a:cs typeface="Arial" panose="020B0604020202020204" pitchFamily="34" charset="0"/>
              </a:rPr>
              <a:t>ongoing</a:t>
            </a:r>
            <a:r>
              <a:rPr lang="en-GB" sz="2400" dirty="0">
                <a:latin typeface="Arial" panose="020B0604020202020204" pitchFamily="34" charset="0"/>
                <a:cs typeface="Arial" panose="020B0604020202020204" pitchFamily="34" charset="0"/>
              </a:rPr>
              <a:t> Management Information on product performance including for example claims ratio’s</a:t>
            </a: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2527968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109537" indent="0">
              <a:spcBef>
                <a:spcPts val="600"/>
              </a:spcBef>
              <a:spcAft>
                <a:spcPts val="600"/>
              </a:spcAft>
              <a:buNone/>
            </a:pPr>
            <a:r>
              <a:rPr lang="en-GB" sz="2400" b="1" dirty="0">
                <a:latin typeface="Arial" panose="020B0604020202020204" pitchFamily="34" charset="0"/>
                <a:cs typeface="Arial" panose="020B0604020202020204" pitchFamily="34" charset="0"/>
              </a:rPr>
              <a:t>Product Oversight and Governance</a:t>
            </a:r>
            <a:endParaRPr lang="en-GB" sz="2400" dirty="0"/>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Intermediaries (if used in the sales process) must have sufficient information about the product, the approval process, and who the product is suitable for</a:t>
            </a:r>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In some cases (for example where an Intermediary negotiates features to be included in a policy), they will share some of the governance responsibility as if they were the Insurer</a:t>
            </a:r>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1200647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spcBef>
                <a:spcPts val="600"/>
              </a:spcBef>
              <a:spcAft>
                <a:spcPts val="600"/>
              </a:spcAft>
              <a:buNone/>
            </a:pPr>
            <a:r>
              <a:rPr lang="en-GB" sz="2400" b="1" dirty="0">
                <a:latin typeface="Arial" panose="020B0604020202020204" pitchFamily="34" charset="0"/>
                <a:cs typeface="Arial" panose="020B0604020202020204" pitchFamily="34" charset="0"/>
              </a:rPr>
              <a:t>Sales Practices</a:t>
            </a:r>
            <a:endParaRPr lang="en-GB" sz="2400" dirty="0"/>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There are new requirements when Insurance is sold alongside a non-Insurance Product</a:t>
            </a:r>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There are two circumstances to consider:</a:t>
            </a:r>
          </a:p>
          <a:p>
            <a:pPr marL="603504" lvl="2" indent="-256032">
              <a:spcBef>
                <a:spcPts val="600"/>
              </a:spcBef>
              <a:spcAft>
                <a:spcPts val="600"/>
              </a:spcAft>
              <a:buSzPct val="68000"/>
              <a:buFont typeface="Wingdings 3"/>
              <a:buChar char=""/>
            </a:pPr>
            <a:r>
              <a:rPr lang="en-GB" sz="2200" dirty="0">
                <a:latin typeface="Arial" panose="020B0604020202020204" pitchFamily="34" charset="0"/>
                <a:cs typeface="Arial" panose="020B0604020202020204" pitchFamily="34" charset="0"/>
              </a:rPr>
              <a:t>Where Insurance is the main Product, or</a:t>
            </a:r>
          </a:p>
          <a:p>
            <a:pPr marL="603504" lvl="2" indent="-256032">
              <a:spcBef>
                <a:spcPts val="600"/>
              </a:spcBef>
              <a:spcAft>
                <a:spcPts val="600"/>
              </a:spcAft>
              <a:buSzPct val="68000"/>
              <a:buFont typeface="Wingdings 3"/>
              <a:buChar char=""/>
            </a:pPr>
            <a:r>
              <a:rPr lang="en-GB" sz="2200" dirty="0">
                <a:latin typeface="Arial" panose="020B0604020202020204" pitchFamily="34" charset="0"/>
                <a:cs typeface="Arial" panose="020B0604020202020204" pitchFamily="34" charset="0"/>
              </a:rPr>
              <a:t>Where a Non-Insurance Product is the main Product</a:t>
            </a: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3986753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537" indent="0">
              <a:spcBef>
                <a:spcPts val="600"/>
              </a:spcBef>
              <a:spcAft>
                <a:spcPts val="600"/>
              </a:spcAft>
              <a:buNone/>
            </a:pPr>
            <a:r>
              <a:rPr lang="en-GB" sz="2400" b="1" dirty="0">
                <a:latin typeface="Arial" panose="020B0604020202020204" pitchFamily="34" charset="0"/>
                <a:cs typeface="Arial" panose="020B0604020202020204" pitchFamily="34" charset="0"/>
              </a:rPr>
              <a:t>Sales Practices</a:t>
            </a:r>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Where Insurance is the main Product:</a:t>
            </a:r>
          </a:p>
          <a:p>
            <a:pPr marL="603504" lvl="2" indent="-256032">
              <a:spcBef>
                <a:spcPts val="600"/>
              </a:spcBef>
              <a:spcAft>
                <a:spcPts val="600"/>
              </a:spcAft>
              <a:buSzPct val="68000"/>
              <a:buFont typeface="Wingdings 3"/>
              <a:buChar char=""/>
            </a:pPr>
            <a:r>
              <a:rPr lang="en-GB" sz="2200" dirty="0">
                <a:latin typeface="Arial" panose="020B0604020202020204" pitchFamily="34" charset="0"/>
                <a:cs typeface="Arial" panose="020B0604020202020204" pitchFamily="34" charset="0"/>
              </a:rPr>
              <a:t>The Customer must know if the Non-Insurance product(s) can be bought separately</a:t>
            </a:r>
          </a:p>
          <a:p>
            <a:pPr marL="603504" lvl="2" indent="-256032">
              <a:spcBef>
                <a:spcPts val="600"/>
              </a:spcBef>
              <a:spcAft>
                <a:spcPts val="600"/>
              </a:spcAft>
              <a:buSzPct val="68000"/>
              <a:buFont typeface="Wingdings 3"/>
              <a:buChar char=""/>
            </a:pPr>
            <a:r>
              <a:rPr lang="en-GB" sz="2200" dirty="0">
                <a:latin typeface="Arial" panose="020B0604020202020204" pitchFamily="34" charset="0"/>
                <a:cs typeface="Arial" panose="020B0604020202020204" pitchFamily="34" charset="0"/>
              </a:rPr>
              <a:t>A description of the Non-Insurance Product(s) must be given, including any interactions with the Insurance Product</a:t>
            </a:r>
          </a:p>
          <a:p>
            <a:pPr marL="603504" lvl="2" indent="-256032">
              <a:spcBef>
                <a:spcPts val="600"/>
              </a:spcBef>
              <a:spcAft>
                <a:spcPts val="600"/>
              </a:spcAft>
              <a:buSzPct val="68000"/>
              <a:buFont typeface="Wingdings 3"/>
              <a:buChar char=""/>
            </a:pPr>
            <a:r>
              <a:rPr lang="en-GB" sz="2200" dirty="0">
                <a:latin typeface="Arial" panose="020B0604020202020204" pitchFamily="34" charset="0"/>
                <a:cs typeface="Arial" panose="020B0604020202020204" pitchFamily="34" charset="0"/>
              </a:rPr>
              <a:t>Information on the costs and charges of the Non-Insurance Product(s) must be explained</a:t>
            </a:r>
          </a:p>
          <a:p>
            <a:pPr marL="603504" lvl="2" indent="-256032">
              <a:spcBef>
                <a:spcPts val="600"/>
              </a:spcBef>
              <a:spcAft>
                <a:spcPts val="600"/>
              </a:spcAft>
              <a:buSzPct val="68000"/>
              <a:buFont typeface="Wingdings 3"/>
              <a:buChar char=""/>
            </a:pPr>
            <a:r>
              <a:rPr lang="en-GB" sz="2200" dirty="0">
                <a:latin typeface="Arial" panose="020B0604020202020204" pitchFamily="34" charset="0"/>
                <a:cs typeface="Arial" panose="020B0604020202020204" pitchFamily="34" charset="0"/>
              </a:rPr>
              <a:t>Examples: Telematics, Fitness Devices</a:t>
            </a:r>
          </a:p>
          <a:p>
            <a:pPr marL="365760" lvl="1" indent="-256032">
              <a:spcBef>
                <a:spcPts val="600"/>
              </a:spcBef>
              <a:spcAft>
                <a:spcPts val="600"/>
              </a:spcAft>
              <a:buSzPct val="68000"/>
              <a:buFont typeface="Wingdings 3"/>
              <a:buChar char=""/>
            </a:pPr>
            <a:endParaRPr lang="en-GB" sz="2400" dirty="0">
              <a:latin typeface="Arial" panose="020B0604020202020204" pitchFamily="34" charset="0"/>
              <a:cs typeface="Arial" panose="020B0604020202020204" pitchFamily="34" charset="0"/>
            </a:endParaRP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3515927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spcBef>
                <a:spcPts val="600"/>
              </a:spcBef>
              <a:spcAft>
                <a:spcPts val="600"/>
              </a:spcAft>
              <a:buNone/>
            </a:pPr>
            <a:r>
              <a:rPr lang="en-GB" sz="2400" b="1" dirty="0">
                <a:latin typeface="Arial" panose="020B0604020202020204" pitchFamily="34" charset="0"/>
                <a:cs typeface="Arial" panose="020B0604020202020204" pitchFamily="34" charset="0"/>
              </a:rPr>
              <a:t>Sales Practices</a:t>
            </a:r>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Where a Non-Insurance Product is the main Product:</a:t>
            </a:r>
          </a:p>
          <a:p>
            <a:pPr marL="603504" lvl="2" indent="-256032">
              <a:spcBef>
                <a:spcPts val="600"/>
              </a:spcBef>
              <a:spcAft>
                <a:spcPts val="600"/>
              </a:spcAft>
              <a:buSzPct val="68000"/>
              <a:buFont typeface="Wingdings 3"/>
              <a:buChar char=""/>
            </a:pPr>
            <a:r>
              <a:rPr lang="en-GB" sz="2200" dirty="0">
                <a:latin typeface="Arial" panose="020B0604020202020204" pitchFamily="34" charset="0"/>
                <a:cs typeface="Arial" panose="020B0604020202020204" pitchFamily="34" charset="0"/>
              </a:rPr>
              <a:t>The Customer must be able to purchase the primary product or service without the Insurance product (if it is given free the customer can technically refuse the insurance but there would be little point!)</a:t>
            </a:r>
          </a:p>
          <a:p>
            <a:pPr marL="603504" lvl="2" indent="-256032">
              <a:spcBef>
                <a:spcPts val="600"/>
              </a:spcBef>
              <a:spcAft>
                <a:spcPts val="600"/>
              </a:spcAft>
              <a:buSzPct val="68000"/>
              <a:buFont typeface="Wingdings 3"/>
              <a:buChar char=""/>
            </a:pPr>
            <a:r>
              <a:rPr lang="en-GB" sz="2200" dirty="0">
                <a:latin typeface="Arial" panose="020B0604020202020204" pitchFamily="34" charset="0"/>
                <a:cs typeface="Arial" panose="020B0604020202020204" pitchFamily="34" charset="0"/>
              </a:rPr>
              <a:t>Examples: Insurance with a Car or Mobile Phone</a:t>
            </a: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1704449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7910264" cy="3951337"/>
          </a:xfrm>
        </p:spPr>
        <p:txBody>
          <a:bodyPr>
            <a:noAutofit/>
          </a:bodyPr>
          <a:lstStyle/>
          <a:p>
            <a:pPr>
              <a:spcBef>
                <a:spcPts val="600"/>
              </a:spcBef>
              <a:spcAft>
                <a:spcPts val="600"/>
              </a:spcAft>
            </a:pPr>
            <a:r>
              <a:rPr lang="en-GB" sz="2400" dirty="0">
                <a:latin typeface="Arial" panose="020B0604020202020204" pitchFamily="34" charset="0"/>
                <a:cs typeface="Arial" panose="020B0604020202020204" pitchFamily="34" charset="0"/>
              </a:rPr>
              <a:t>The Insurance Distribution Directive  (IDD) is one of the most significant changes in Insurance regulations in 10 years</a:t>
            </a:r>
          </a:p>
          <a:p>
            <a:pPr>
              <a:spcBef>
                <a:spcPts val="600"/>
              </a:spcBef>
              <a:spcAft>
                <a:spcPts val="600"/>
              </a:spcAft>
            </a:pPr>
            <a:r>
              <a:rPr lang="en-GB" sz="2400" dirty="0">
                <a:latin typeface="Arial" panose="020B0604020202020204" pitchFamily="34" charset="0"/>
                <a:cs typeface="Arial" panose="020B0604020202020204" pitchFamily="34" charset="0"/>
              </a:rPr>
              <a:t>Firms need to understand the changes and have plans in place to implement the changes</a:t>
            </a:r>
          </a:p>
          <a:p>
            <a:pPr>
              <a:spcBef>
                <a:spcPts val="600"/>
              </a:spcBef>
              <a:spcAft>
                <a:spcPts val="600"/>
              </a:spcAft>
            </a:pPr>
            <a:r>
              <a:rPr lang="en-GB" sz="2400" dirty="0">
                <a:latin typeface="Arial" panose="020B0604020202020204" pitchFamily="34" charset="0"/>
                <a:cs typeface="Arial" panose="020B0604020202020204" pitchFamily="34" charset="0"/>
              </a:rPr>
              <a:t>It comes into force on 1 October 2018 </a:t>
            </a:r>
          </a:p>
          <a:p>
            <a:pPr>
              <a:spcBef>
                <a:spcPts val="600"/>
              </a:spcBef>
              <a:spcAft>
                <a:spcPts val="600"/>
              </a:spcAft>
            </a:pPr>
            <a:endParaRPr lang="en-GB" sz="2800" dirty="0"/>
          </a:p>
          <a:p>
            <a:endParaRPr lang="en-GB" sz="2800" dirty="0"/>
          </a:p>
        </p:txBody>
      </p:sp>
      <p:sp>
        <p:nvSpPr>
          <p:cNvPr id="2" name="Title 1"/>
          <p:cNvSpPr>
            <a:spLocks noGrp="1"/>
          </p:cNvSpPr>
          <p:nvPr>
            <p:ph type="title"/>
          </p:nvPr>
        </p:nvSpPr>
        <p:spPr/>
        <p:txBody>
          <a:bodyPr>
            <a:normAutofit/>
          </a:bodyPr>
          <a:lstStyle/>
          <a:p>
            <a:r>
              <a:rPr lang="en-GB" sz="2800" dirty="0">
                <a:solidFill>
                  <a:srgbClr val="3A1953"/>
                </a:solidFill>
              </a:rPr>
              <a:t>To start…</a:t>
            </a:r>
          </a:p>
        </p:txBody>
      </p:sp>
      <p:pic>
        <p:nvPicPr>
          <p:cNvPr id="4" name="Picture 2" descr="C:\Users\User\Downloads\question_mark_card_pile_400_clr_186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5667063"/>
            <a:ext cx="1547664" cy="1211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684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spcBef>
                <a:spcPts val="600"/>
              </a:spcBef>
              <a:spcAft>
                <a:spcPts val="600"/>
              </a:spcAft>
              <a:buNone/>
            </a:pPr>
            <a:r>
              <a:rPr lang="en-GB" sz="2400" b="1" dirty="0">
                <a:latin typeface="Arial" panose="020B0604020202020204" pitchFamily="34" charset="0"/>
                <a:cs typeface="Arial" panose="020B0604020202020204" pitchFamily="34" charset="0"/>
              </a:rPr>
              <a:t>Introducer Appointed Representatives</a:t>
            </a:r>
            <a:endParaRPr lang="en-GB" sz="2400" dirty="0"/>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Introducing is exempt from regulation if all the Introducer does is pass on information to a Broker, where that information is already held on the introducers own records (for example customers Name &amp; Address)</a:t>
            </a:r>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This area is complex, and you may need advice</a:t>
            </a: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899758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4882547"/>
          </a:xfrm>
        </p:spPr>
        <p:txBody>
          <a:bodyPr>
            <a:normAutofit/>
          </a:bodyPr>
          <a:lstStyle/>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Understand the background and why IDD is being implemented and when?</a:t>
            </a:r>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Who is applies to? </a:t>
            </a:r>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Describe what the changes are</a:t>
            </a:r>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Explain what the impact is on general insurance firms, the impact on customers</a:t>
            </a:r>
          </a:p>
          <a:p>
            <a:pPr marL="365760" lvl="1" indent="-256032">
              <a:spcBef>
                <a:spcPts val="600"/>
              </a:spcBef>
              <a:spcAft>
                <a:spcPts val="600"/>
              </a:spcAft>
              <a:buSzPct val="68000"/>
              <a:buFont typeface="Wingdings 3"/>
              <a:buChar char=""/>
            </a:pPr>
            <a:r>
              <a:rPr lang="en-GB" sz="2400" dirty="0">
                <a:latin typeface="Arial" panose="020B0604020202020204" pitchFamily="34" charset="0"/>
                <a:cs typeface="Arial" panose="020B0604020202020204" pitchFamily="34" charset="0"/>
              </a:rPr>
              <a:t>Describe what firms should be doing in preparation for the changes  </a:t>
            </a:r>
          </a:p>
        </p:txBody>
      </p:sp>
      <p:sp>
        <p:nvSpPr>
          <p:cNvPr id="2" name="Title 1"/>
          <p:cNvSpPr>
            <a:spLocks noGrp="1"/>
          </p:cNvSpPr>
          <p:nvPr>
            <p:ph type="title"/>
          </p:nvPr>
        </p:nvSpPr>
        <p:spPr>
          <a:xfrm>
            <a:off x="395536" y="0"/>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Recap …</a:t>
            </a:r>
          </a:p>
        </p:txBody>
      </p:sp>
    </p:spTree>
    <p:extLst>
      <p:ext uri="{BB962C8B-B14F-4D97-AF65-F5344CB8AC3E}">
        <p14:creationId xmlns:p14="http://schemas.microsoft.com/office/powerpoint/2010/main" val="18867218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47664" y="548680"/>
            <a:ext cx="5221419" cy="5606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data:image/png;base64,iVBORw0KGgoAAAANSUhEUgAAAOgAAAGQCAYAAACkryxgAAAgAElEQVR4Xuy9CZhlVXku/O4zTzVXdVXRswjNJAioTAKCDNIEiI2gtAEjBgz4Y6KGOEWNGjUOMTfJvfrfmJiruQ7RhDhEDCKoCDKJIKgMCl0NPdTUVaeqzjzt+7xr7+/UOrv3maprOFV91vPUc07ts4e1117vfr9pfZ+BdmuPQHsEWnYEjJbtWbtj7RFojwDaAG1PgvYItPAItAHawg+n3bX2CLQB2p4D7RFo4RFoA7SFH067a+0RaAO0PQfaI9DCI9AGaAs/nHbX2iPQBmh7DrRHoIVHoA3QFn447a61R6AN0PYcaI9AC49AG6At/HDaXWuPQBug7TnQHoEWHoE2QFv44bS71h6BNkDbc2BBI5D92tdMxOPqWG8iCWQy1nnSGRiZDIqFIrw+L3Z3RbB5JqU+N0U6UYxF56/X3Y3gNde052CNJ9AenAVNz8PnIAGid/IAjP1jwMQkjGJBDYDp9ZUHQraVgcpfQiHrj+DlJ4+xP+XAYiwGD0EbDqHY3we0QVsxudoAPXyw1tCdZj/4YdNbyKOUSMJLhpyOw0gm5hkyXwSKecDrtz6lpbPz3wsWgOGbBzDCwfnfBaQCYPuT4DV9PhixaAXjBm+66bCdp4ftjTc0Ww+TnQrv+wvTGB0D5hIwDkwCc0kLfAQjGwFn/xnyXcYmXwD8PoCfZVosAGRXMq3Gsupn7qs1xaj8I4Dle3e3tQcBy++hoMW84RB8H/iLw2rOHlY3e5jgraHbLHz6M6bx5NOWyEqGJFuSBW1dUgGRLW3rlrZY29DJdXDqIHU7hwBYA24ZtD1dMKMdMDqiFlApIg8NorhxPbLHbUPnueev+fm75m+woQl1GO1U+OhfmcZDj0AxJlsiASORmGdKMqEASdjxUMaHABQdVM7rBLB+fifz+n0WOHu6lH7KPwHr7sEevOhDH1nTc3hN39yhzKu1dqwC5uO/hvHs74DpGZQZkkwpFthqN62LsQ4Rteo4CdB4rOic1RhUWNbJtsKu3C7iLkVhJfaGymA1t26G79Y/W5NzeU3e1FoD16HcT+rP32sGd43AGNkNTE5awHSCUvRHAV89QFZj1kYZV8DrxpxuN6vvL9ZggnR40AJuNAYM9MMcHlxzOmoboIcy+1v42DJj7t0D7B+bB+ZcYt6oI8YdnRWrgdV5r25gbBSgznPpAHR+5746w4rbhvqoLvpqjOr93D+smXm9Zm6khbGy7F0r3nyLaTzxa2DPHguYomPqllYdnM7t7LGTRZ3WWifb1rrLhQK3EYb1+mD2dAMDfWUrMBnV+82vrYm5vSZuYtkR0MIXLO281sQTv4ZBq6wA0w1wzm383wlaNxDqYHOyLa3Aur9zqcapipW4AqhDQxjZtnXVG5HaAF2qSbTM56WuGfr5z4Fdu1WoXdnwU40dnf1z+jKd4m81RtWBrp9zOcDqIg6bHbEKi2/pmG3wffyvVu08X7UdX+b539KXUyLtY4/B2LXbEk2ps+nArNZ7NzHXDZg6u8r3ajqpAFkAWku8PRTR181VY1t9yyAVvXTLFqxWvbQN0JaGXv3OFd/5Z6bx459YcbKc8G4uk1r6pi6mun13ir7VRONqXXWzCDuBuVgGJ51RYzHLiNQRtSy9BOkXv7Dq5vuq63D9KXv47KHE2nvvhfHMs9ZNN8KcTlG2lqir66D6fm66ajWgu4nAh8KcjTxejV3NgX5LL452wHz5KfB+9jOras6vqs428mwOl30Y1O7/0U9g/O532lKvLODzug9BLWDWEnWrMahcpZ6uqvemGnPWsxA3C2iHbqqMR2TS7m6kL3w1ou99z6qZ96umo4cL8Bq5zzI4R0YsSy0ncKFYHZxuJ63HpNWYtRqYnaJvPf22lhun0WilRgaL+9AVI0w6NIT02WetGpC2AdroQ26h/UrnX2gav312HpyH2jcdrNWsubVEYTc2dWPFZkHppr8u5F7JqBLTGw7CXL8B3u/+56qY+6uikwt5Jmv1mOJV15ieBx5U6zSXtVVj3GaYuFrkUrPbRexudgBoOIrF1DpV8+WnrgqjURugzT7kFdxfibb/+W0Ye/a4u1Eo5rJV00P5W7OicDP3W+vc9UReEZFrge9QXTZk0nDIWlva3Y3S1TtaPsi+DdBmJuAK71u8cLvp+dWv1MJq1RYCtoUc4xRh5UUg2wtaZgXnGPn8AH/nZ72XRzXrcDMM28AzKq8tPfss5HdejdBrLmlZHLRsxxoY58Nql+J1bzY9P/rJwaKtzppOBm2EUcsgq2NkknPpYNRB5/chSfERQDktGBd70y/rBLRck0zvdOXUAqkcV8uP6gxFdC4E4P/0i5JFYzGLRVs4S0MboKsA5rm3v8P03f+g5VIRf2M1JnTbLtsWyp48Tgcmw+moz23ZgklmPRgeAoIhTHR3w59NoysYxkw2je74DKIEKdefxuOI0OpM3VmCKQhwXRyvF24oYrAzRrgRUDqfM/tPXfSE45F4y3Xo+v3XtiQWWrJTqwAzy9rFxGU7zOhjj1mT240VnSwqk74RENcCrQ5MgikWRepFW5DYsgUTx2xDobcT6VBYjUWpu6s8JqWIJc56UvOib+90HJt3PY/E6Cj6GS+sg9WR6a8iaF/XTUU/dQZF1Avqd2NeXpMAJVDPO7dlQwHbAF1WqDV/sbJhaNfI/MFujFgPaG76Xy0AKx3XAlgyHELyyBchftrLEd+6RYHxQDCMnnAABOPZl7+u4Xn05Ne/Zvbs2o3Yk08j8uTTllRAnVpn01pMWg2cOpDric0CdFskpySQ33kVWjF7YMMD2/zUah+xGCNQ4VbRgSmA00Hm9ruzE9UYmKzrPJ7HxqKYOOWl2H3cMSgcczQSUT8i/gjOesOhJ5we/eCHzYH7H4TnqaeAiQPWC0FnUzf/rJt4K4DTReBGo49skJYuuxTFN+1E4LQzWgoTLdWZxZjQa+0cpZefabrqnk7DixvAZJvOnm6AVmxpG4lErPX5kRzow+7zzkXiuGMw1duFzs6uRQGm8xkdJMK76aXV9M56ARE6ePULy3GyAubYY5C/+YaWy3TfBmgLI5rGIfo9y7qnDkIdVPJd7kUHps60+u/y3QlYEWuHh7B3+8WYOvmksji7GKxZbbgT173ZjDz8iLVkzk0cdx7YTAywzqzO7/zfDgUsXX8dJs8+C0Ontw6LtgHawgAtXvZa03P/g7VdFdVEXeckd+qtbv8roOeRtMEp+uZcTzcuev0blnyuJK7eaUbvf8ASd6X/bpFK1bbJs3SuhXXqpLKfnIdWaRq6XnkWin/29pYSc5d80Ft4/rd015jt3fPd262oIS5+doqwuqXWyZLVmLaWtVdGY6AP42ecjpFTTsLs+n5ceO1blnWOqJfSzx9RrpmGXDBuT7EeIN2svvSN9vcj/75bW0rMXdbBb2lEtFjnitffYBpcTjYx6e7od4qxTiZtJoBB9g0HMfHyl2H89NMwd8SgstYupVhbbchLZ56tcvhWREo1yqQ8aS19VX53BuLbbpfSVTtQfOv1CGw7riWw0RKdaDFstER3KsL63MCm99JpDHJjSt2oVM1iO9CHZ3ZejamtW5S1drnZU26J+mjULWpKB5dTTK0HYKdFWHRRHdChEEonnIDE225omcCFNkBbAo4Hd6J09vmmwbhbvWqYczc3FnVjUqc4LOfRjw8HkXzlK/Hrs05TzHnGH//xis6N5NnnmxG5/1rB//WeX73lc7qxiWIuw/9uvL5lguhX9CHUG9vD9Xelf955N4wnn6oUb6sBzQ1wtURgp87KJNAb12Pikovx3HHbVky01Z93OfaYBiM3gNYCXj1QOplYB6nXh/zO1wNvu6ElxNw2QFvwLZC48SYz8tP7YLywp3qg+UL7XQXkXB/5m/POxcxxR6+I3ul2O0qKePgR66dDYVG3k9cQiUuXXIzszW9F5LxXrTg+VrwDC51na/k419jbajdcz1jE46qtJpFzxqJInv8q/O7MlyM5NNQ6AN15rWn89L5Kt8tCH7zbelTnuex9zGOPQe6jH2iJZWhtgC70gS/hcaUdVykLboV7pd71qumjbsc5WZSuldde0TLirXR59N3vMdd95/Z5SaLeIoAqgDtoCNxCCEXspbhPd8tHPoCZc8/CuiM2rShGVvTi9ebc4fq7suAyS3wtA5Gb3llvwNwijDght25RAN21gq6Val1X+ZceemRhi9PrjUc10dfrQ+7mt2J6+0UrHlXUBuhCHuISH6N0r0cfqy+aNtuPKu4Y87ijMX7VlXh26+aWEW/l1pSx6M67rMCFpdBF9THU/KelHVeg+LYbVzyqqA3QZif5MuxfF6B6ChFnf5oRde0Jb578Ujy98yqkogGcet3yRg7VG86xt95kDvzgLitzvlvwf70TNPu76KEnvxS599+64npoG6DNPsBl2L/CerkY16vlL+V6z/NehRe2X4ipnu6WY1DevlrRw3KKTgZ1WzrHfRaaOUIba2aJoB4avObQl9UdyiNsA/RQRm8Jjp360z8xu+/6KQwu0K5nfa3FpI32zecF3QrPnH8OikcM4oQrdrTcnChtv8w07rmvckmc0+2yCKCsGLKOGHIffC+mzjsHw8ccv2JjsmIXbnT+HG77jb39HeYAY3BrAbQaMBcCWAHolZdjssnsCMv1bJRVm6t69AB6t/Wwbh2ql2mihn81984/wdTO17UBulwPejVcRzHoHT+ady0sBHRyo40c6/Miuf01eOG8s1uWQV2XoVUDYzVDUrMM6/ehdM3rkX3rmxE56ZQVI7IVu/BqAMtK9FEx6PfvgPHC3sYv7wRiI8DUJnJyxxV4+oJXItjV05IibjmySl/M3Uyql2bBaY+8suS+/9YVDflrA7RxGCzLngToOmZRkEXL1a7aKAhr9ZriHfPZXngBUpdchPHezpYEqKqBythk1qOR5ha04AStm1Gp2rpal3EqnXcuin/x5yvqamkDdFlg1/hFFFswB65MRh2I1b4ry6WWvV3/vx6QWUzovHMxdvUOjHR344wWzbKuLLmyeMAJzmoL0dU4aAm5G2FSLdME45MLn/lYG6CNT1/g5488bsr+Hp8XAU8JmVx5EwIeE7mS9d552aknrroXkApvu/MuGL95xn1Y6gHODazVBtie6KUzTsf4jstwoEWtuOy+Wn7mDN5wyxwhrFktxYuAttp+MlaFoiqwtNK+0JaewD974BEz4PcjqKVi9PkDKORz8NqTyzC8MM0i+MnG72zFQhH5Qh4l++2ay+dx5umntvT9ytxw9YO6sadke5cSDLUYthpwfV6YrzgVY1ftaGmAVqyPrbVA3fkyquYrdXtpOdjW3LoZ+Q++d0V9oS03YQWUXn8APq+nAojWS89THtpQOIhMOgtfIKC2eQrZMnsWiqUyYAlWo5RVTEuglopFvPKsV7TcvbsCtB7ommHMKkxqvuR4jF1/Laa3bsZxr9nekuOiYnIf/WVlfHI1BtXvU3ej1Moq4Ral1NON3Kc+hrGXnYRNR61MCpSWeRgUXUMBA6YnCLKkgJFMaXgsdgwGfMjmCupTmuHxwSwVwE/FoKWC2scsFeH3+xSA2cimBKqZSysQtzJQVeIsrmaRCVXPSrsQ/VOOIYNu3YL09ddh14s2taSRiM9PBSvQF6ovIHBjUjegVUsB4wZeXb8d6EPufbeuaLDCigJU9EmKsAqItpgaDPorQMkHJAAMBiywurWizZryWz6fR7FoibxOoJJhc8kZFA1fy4m+CqD33jdfZtBNhBXmVG8yu7SfgM4NsLKf8zcCdKAf4zdej8njjm5ZgKoxeeyXB1u33Ragu63aqZWnyWnZlQl0uAL0/oceM0O2XimfFF1FVCVDCiB9XgNeW6z1+wPl742ANJ/PgaAlUNVbOJ9GOmsZlMiohVRCsWkmk0Exl8a55527oi8suaeK9aC1wOYchEb0VOcxnJw93ci/9gpMbb8IUzBbUswtl8DQ3U/VgOjmStGNRjIG9VwuFHEPNwYla4p+SVHWDZgCSgKSTQAa8nuRyRehfzrnG3+XRnAapRzSOUsfFUYlm5JBaVBKJZLqN4q8xXwaZ5/9yhUHqQIoY0/j8Up2rMaWbtuFYYVd9f+dBXUZNfPaKzB+0fkt62pxBai67yo1ZZwgdNu3lrGJgLYZ9LlXX4Jjj96yIvNi2S4qrKkAqQFT9EkyJsVXN1BWY8t62wWsOlCFTfOpJFJ5U1mExYAkTJovGbjg1ecs29g47+OgyVhPB9VP4Cbm1jpeXC3nnYvxN16N6e6u1cOg+n27rdipBkC341z2ZSK1/DtvWfs6qLCmU5yd/98AvwtTcvzIkovRGgVp1i4qS5Dyj22lQKqCFRgwz3C/WoEKB4mrDl3UCdwyq2hl6W2Ack3o2M6rWtaSW5VB3UT2WquAahmWnL/ZIu7YxRdg04uOWpEX9pJe9N77HlK6JkVafoo4KzqmMOZSANNN9HUTeamXziZzFRbe5Oy0JfYW8rjwwguWdIzcXkKqJuh//ReMZ561LLk6K1a8/W1AOsVZ5/66mOsErW0LEEvu3LHbMNSC0UQNA7QWYBvRTTWQKgb9yAcw8tJTsO3Ybcs+D3grS3ZRgjPa0WmB0hZp6bf0euk2mRdndf1yMRiz1jnIpgLSfKGAdJb/F1HKZpDMFRRIyaQ0GFHMnUuk1OkuuXj50y+WsyqQzQkwp+hazyBUbX9ncINYQXu6Ubx2JybPOQu7gJYL+atqxXXqmm6irtukaGA/AejUySeu2JKzJQGoHmxA5gyFQ2qIRKSNRcMVhp+lBqZ+foLUMPM2OC0LL0FKw5Fu2aXRKJVMopizxN2LL7loScaq2r1XJA5zY9Bqxh+eUAe0XKAaoKWytd8H85KLMXb59kPWQ1N//l4zEI/DiEVh9nSrHvg+8BeHNH7lUhiSm6jawDUAvKrzzXEsczXNffB92L35RTjx5JMOqf8LneOLflERa+nbJHPq4HSKtIulZzZ78wJSMiYtvMVsGoUiQWuWQZrOZBSLUh/NF0rLzqINGYrcdEpd3BW21EHrBmBOTAL0hBNUEdtnew7NUES2M0bHlBXUjMZg8NwUpbu7kPX5EfnUJ5qed01lOlT3aFt3K1QCx7Y6YGYsbuYjH1zRBNZND1Q9MOgGIdE5W4E53Vi0UPKikEuhUPIoIIqo6y0VMJfKKlFXAbRkKCZdThZVS6xYflA3FFXTLevpqG5AdQY3MGBh4wakr9uJXYcYsFCOm43FVK0T8K8jqsrbE7BgPc7uLhx4yQlY9+Y/bGgOugbL15uMtcDZwG+ly7aveL3Qhgan0XGgK4VRQH6fX4mz0VhkxfTNen2up49ms3kFTkYbEaBk0UI2icsuv3RRx6xaP5Of+Gsz/OWvzlecdtMp6zGjU990Y1cBKpeddXejcNmlhxSwwKrgPueCc2Ho7m6gpwsYGlJg5V9py2ZMbFyP4ZtuqjquymjGczpr1dR7yG6/NyoCMxXMjiuQfdctayOjguidkVhUhexRtCVInb7NlRJrnc9KxFyyqEQcUdTNZqyAe4KTBiPqovl0AplMFslsHn4Plg+krzjTjPzmKavCthOMTlFVB2M9A5ITqKKHkuFOPB75G65fsJhbkcfW6X/ldcNBi0k3bFAvBKMjqj53bx7Giz70EVeQFm++RZWAcF0jWw2kbtduFNA8lknDbnnb2shJ5HSnCDg5Hq2id7o9m2IhjYISX9NIF3zlqCMRdRkKmMybKOZzyqLrKeUUcK947eXLwqJKD2XQvB3tpCy5bjqkm+hba1/nYAiL2kYdBs7PnXzSgtwtVXP6OgEjQB0ehNk3YAF1aAiZjesRfe97Ksa3roulHhjr/e4cD+4/PITi22/G5NlnrWh2+UWZaBIl5LTY0lrLRldKqzCn81lkcxnlXskVUY7bZZQRWbSUS1foomRRWQWzHCBVot03/+NgMVcY0I1V5QbFkiv7OI9xE3epG1LsfOVZGL/yckwfMYjjzjm/4TlS7i+rsunuIb0P0j8BjS1ao79fMSl1Uwz0I3PUkYi+40/VtZsyEDULRrc3dyGvVvjQB7r7pBNw9HEvaXgMGiXpRvc75Av/6J4HVDBCLBopW21bzShUbTAo5vqNHDI2e4pvlMELxXxJ+UYlVpfBC6mciWLBYtHXXblMLMo6Lfc/cPCEd4LT6SutBl4ncHWmpX5G8ZPLz3ZejeIpJ6Lz3MYBqsTb2+9wZ3y3F4T+YAjU/n5l+UV3t2VM2rgehVgH/P/57cp8RG7hjI3OeP3FVOOY0tlnIf+uW1Z3ZnmKth6vF+FItBwpFOvsVLfdyqKtPBeKuHnTCshnAAMtusVCAck5K0CBbTaVVbqoRBcRpOlMFqVCdllAWi5ku3/04OnkBrZqANQBq++jMy6/C6OdcRrmrt6Bvb1dDbNoRd6gWiByYzmdUWlEojGJQPX64LrMrFFANsqoen9DIRR3vh6T11+3ouItb/GQGJQAlTA+EW+tkL7K2NpWFW8VMEUPVSlSCuqxZ/IGcgmrWI8ANG+vHxWAekvZZdFFyzmKaoX91WNP3aWiT2zndvm/pwvm8CBGrrgE/a96VUMsqqqCf/O2ebeQ8zpOi7KbhVk/hvrwQL8F1P1jVm2Wanp1g6x4EKarvShaRP88JIA6wUmfpxt7tjI4LTBay9NKectSSpBm01mUPD5QFxVrLo1F4nJJJ+eQtY9bDlFXFfS99975bALVAhB0lqzFME4GdbKusOjWzSpXUfS4bXVBqhJuP/QLS1+eS8zHELsB1S0Kqlp/aUxi0zMpuFmp5fhqwG9ULKb+efJLMXnzjZg+/YwVi8GV21kwg1bTPXXRttXBWQ2gZFCmTpElacXsHEqFEqbjceUTJUCZ14jgff01Vy94DBuV0spiLhcrO1mkFlNVYy1drK0yccmgKsDgqCMxedmlKDGI/vQzat4rc/pidAzReByRXSMwEgkLrOImcr5AnEH8yrDknV8D6zZA1cBZjQ31a1ZbNCAMbO9bunoHJnZevSArdqPPtNH9FjS5CE5eoLu7uxxf29UVU0EJuuWW+7Q6SMVQpNwttphLPbSQZ+C85RPNpmaQK3mQT9EfyuVoWSRzJvKpGXgDoSXXRSsc9fpkd3vKtXRQ5/5uuqhMaDsVihIxjzkG+cu249n1jVt1KZoPPLcbmd27EaH+PB2vBKpcR2c+Zwyx2wumEfatx6ICSOe5uH14CLk3v6kliveyO4sC0FYPSqj1thKAZu2sC3S3UNw1PQGkZuLqUIKSFl0BqNJD00nk01Y2huVgUYq5xoMPIjJL8dHFH+rGLE5RWJ+Y1c6hs6sd/qdAumUL8mefiWwD4q5zvMeu3mnGRkYQnpiEMTF5MKPypSOpVfXvTvC6/d+I6NqIocgeD/OM05Vx6MCxR+PY089cED4aZcdG9ltQB0S8VYYhe7WKRA2Ji2U1sCcNRF5fWBmKxNXCfgcTs5gwLN1H9FBmXyBQfYkZTDJ4wXa3MEZ3OVh09BN/ba677TtWuFu1yCIdXI3oqbVcLi5WVXP9BpVDN3nUkej6/dc2PXcS173ZjPzud5aeylUpvAbXu2p5j9UtOEFXy8DkBF+tY2uJwZZIiNJ1OzFx0atbQrxdEIP+8K571DrPsoirLSXTl5GtBoAqdrR9obqIy+B5LkMjONkEnIwoortF9FBlQLKNRX/wxqXXRTnBo4ws0nVRERV1QLq9mmuJs9WO1URApZPyb2hIBRSYx25bOFCv3mlGnvgVjNFRy/gjLxwdqNUkAmeQv5NVm2DLimyITNlqs+cLxx2NU09befZcMEDpWhH9k+KtZEhYyXWejYgLbvuIFZdrRHUdlPtyKRrD/qiHpmenKzIAzs4llKFoLsUF3hm86c3XNc0oC+lzxULuRsGpX6gaUKt1RtcL6foYHrKCCQSoWzcj67NyEkvkT737eu7DHzS3PL0LeOopy31CgBKo9UR3YVe5b/1C9QBd79iOGJJXXYnEjstbhj0XDFAyKAGqWNIRFL8c6UvqTYBGf6doq56bbSDid7pZyKDMBpgrGopFy8HzqVkF4qnZtIrLJThzBRPFbALXXvfGZQHo2FtvMgd+cFelX1BuuF7ggnNgFmJQYqQR/ZNkU84B/m/PBYbpcXy8zFZRKCDs81mftn8ZhYKy7JpzSRjJOUvMpSGE2QsFpAKkWr7dav7bepZcJ6C1/1VOpuuvxcy2Y3HM+cufQaPanG1qUlG81dmTvk+mMfH5g6sicqgagzLcrwzSUg75kqciokgAyqz0XMjNtaJcfpZLzSqQmsU8DK8fyyHm8h7Ksal0YTTTGhFzq0UZOSe/hAUSrHTHUDzlmk+Kisxa4fdan8X8vAirgVC5YNIZ6zc9yVc9HVJnT33fWqxazRos24eHkLzkYoxcemHLJe5uCqDfv+PHpt/nQd/AOvUgGH9bLbRPsesiZeZrZg42uq8YiJxWXJ1BdVcL9U0BKL/TkptMzCrxlv/TULRcAFVBAXf9FMaukYNdFzJRnZNXH5hGgKqfp9qxupuCAQVeuySHbZewxBMrOks10TXzhUpQyu/1wOnUP6vtL+dz+j2dYrB9j8ycwIyGI1u3tFwupqYASgaNRKOusbdO/2crA1RE2/K8KBnwMDBBLcxm8rCCEm+5jb7QfIFZ/0qKOSV3LgFKBhV/KM+1XHoor6UsolwjqYfANfp2qrVfLR3VLWRQt8K66YEKpLZbyMlyje7v9rKpJc47xWM3/yq32Vn16ff87akvaTn25HA1DFCCkwfoAK237lOywC/GvFmKc0iwvBiIeA1hUFm8bW1jdnpTMaiE/EmwgkqJkrJ0qeUEqAIpQwAfe+xgq261wXIL8XMCyHlsPaOS2znrMWG9h+kWjOB2zmrAq7WvvCTo46XBi8aurZthHnUkki85fkHuo3q3cyi/NwzQO+/8oWl4Ak0B9FA6thTHCnOK75Ofsh5UricpNyne5k2jbMXl2o40zsUAACAASURBVFAGKzAVCmNynQDNl4A/esvyWHL1sUlctN2MPvErgAEAh9LqAVE/t5sBR5hU2NKNWZ3unHpGLTeRVvpRjSUFgPUALTo0QUq3kVpmtxnZY7c1bI0+lOFu9NiGAUr9UxjTGaCg11JpVSuu6JwcGF3EZQSR32OWxVvrdyvUj5n+ZF2onjNXRRZlCyqSSNwsBGjQ7102a6484NEPftjs+O87UJEaxQ1Mjc4IJwD0CV/rHASMRAEJOCS2thYru4nNbi8AJ/B05j8UcdcWc026jqIdVibCLZubSmjW7NA2s/+iAJQXlLKAeiQRt9cqdNRMRxeyrx4pxON15pRlZhYgiwqkqVwRnlIeybxH6Z+SipO1Wxj+N5s2y5n+BKAEK0FKq+6A38Drrn9Tw2O6kHtyO4ZB6gP33mtloq8Xq1sLLPU6VAs41QBTD9TVjFm1gFuNJaUPjRiTnAYkPfY42gFzaBC7TzgK69cNI1gjoVm9ITvU3xueTGLB1X2g3XZSYgGnFD5ip6IhrSzBofZyAcfr4BRgcnE2XSrqOZasWxdwJvMGOtKzmPEFKgxE3EfPOi9GIoq4wp6WVbeESMCz7HqoDM34dW82+x/9ZXXL7gLGcEGH1GJSN9DJRdxYUAei3plGz+M8d70XDPfnUjsuGGfKUPp3N65XaVgyA/3wnnzSsmdYaAqgIuIySMGZ81bP3qfYyutRYCAoxN0iRiM3XXBBk8FxkC66OtlSBye/0zAkllueRnISMUDBqX8y43wpl0KGKU/sPEVWtj9rvagwaCzsX3YRVx8CMmnsgQeri7uLMchugHKeV/ya9I3q4q7832g/qhmgGgGe09AkYBeWdftf3yYLxiWnr0RODQ+i+OIjEbzmmoax0+jtuu3X8EUa0UF5ARbA9vitUg96I0idrCa/6/phrW2N3Kgbc+rHlQpFeJjz1J5EdK3ADk6QCCJd/xQXi1Q/Y4YFlS/XLg0h1dAo4q4kg8o9cplXx88eQuRXv5qv0N3IwDn3acZoJBObYNSNQ7oOKswqtWDqgc+tz9UYUL++83uj/wtwnaKv5EqiIUmSmoWZNnS9Knw8+ZLjlzQ0sCGAEpzsvx6kIKtYJA7XWQnb5ynCNCwxl0xKRpNctD6PVeWajdsbAaXTyCMMKedw+jbdnm8FKGUHhvQpRrX8nxKcID9Ldj/dgktQE6DJ2bgKlpesC7FIaMVEXP1+aTgauP9BeJ56CnDLZdQsYGuBVX5zAlNnS6fYq1+/FujcXho6kKrF7spxtXRRAa7s6/TVOqOPJE0oQcoMhKGQShWau/H6JRV7mwYodVDdilsNoOr+PfPVrglWipXWdgugOsj0/3Xx1A28uojM35sBJ/dXrMlmM6d1DivihQBl0wMUyKLMqMAwPykFMTs3p6KIWGCJ+mepkEOrAFTGrGk/aSPAdYJVF2f1VSm6RVfA4GTUWgEIvA7ZlqlAnVkZdAA6XTdyLbftzt/cWFwfAze3kDqHlf2wtP1iFN92IwKn1c400ciwVtunaYBKmJ8bgyqQUfe0S9cToMzcrgPV2RE3Nq0GQKde6QZy/fzCmLKtDExtJz0wQT9WsinQ/8nlZlxqRv3Tk85gKmtlVGCQPAFKFwtFYBaMWglfaK0JkODSLqYfYVggE2BXm7iHMosqJnXRmsA6KJ26Zz3xeaAf5nnnqgXi9FF69+yF5zu3w3j0MfdcRwdNKrtcYz1A1jpOP9aN5YeHkHrn27HngnOw7SWnNISjhQxxQycWEdfpB3UW5NXFXOqi0pidgCClUYbJuORTjYEm7la7gWbF2bIoy8noCVh+Tvs7Aen3+RTY2CK5vLLcsjnFW13/lIB5qXamx+GSQQuZFDo7Yy0h4jrHUWUG/O2zwBO/hkGRV5hO2E8Axf/le6OzyU205bE6mzb6UvD5YZ5yIvK33IzMheci0tlVlrJSt/8AHe/9kLXY28m8zvtwA571gA+uteoEsdv/TrByQcD552DuxuuXPPKoIYD+1/d+YHp9AaWD6iIu+62vB1X34TUQDnjUEHE9Jb/TQqoD1uvzKpCyEbAEqbg9GgGs29w5iC0LeVXEiU0MQQQrxdqMHZyQQ1AtK+O2QtGr/J5sDE4Q3ZOfDPETgEoJCFpuLZdLBgkuO8vn0dvV0ZIAlfFSQfaPPAFjZMQ9R1CjoHTu57TaNnMeYSeKjJdcrKqJGSefWLZNiDR14O570PGxTyPCJN7StBdKqrcHiSOGEdu3vzItjBNw1YxT9Vhd/92u2zK9/aK6idSaGQq3fRsGKNc9dsbCqpy9LNYWBrWY06qcze8+T0mtqRRw0gBD1nJrZDdhVf5OC6vexOrqPFbfroOTTElgKsbUGv2dJY9f6ZqhgKe8pIy7iNVWwEnmVN8LJauAkl2/RRKGWTmKTJW8WgxEJa57jMVaTsR1G3NmCTSefNrKaOCWzKvZWSXGmGqRQ9XOJwBjHtpLLla5gPpOqQQnx390/xgO/Od3ccJn/x6RVFrVMlXL2/IFtTZ1or8fk1s3gyDdtG8UA08+Vd8f3Ijhq4q/lWtH8++8ZVlcLQ0B9LZv32GGQ1aOHgYniJFIvZy8HlVmUJqAlP/rADUNn7KUsrmBVcLtyGbU5RiCFwx4UMpliVrr9Dbrlv+Xbcxh6yJGcV2n31NSjMlGYMp363wWcyqQ2uzJIr6MHGIWP/o+aRzSxVsyJquciQ+U4m0mnYTHLCHa2bUqACrPiitiwtNxGCO7rQlNwOjj2KjIW0vEdMbo6mANhZDc/hoUd16FyOmvAHq7K5iTZTcmDsxg18huDP/0PgzE4yqhtsn6LWqh94yqBj7iNVCMRvB7b7RioZU/+NFfIkJJwZkeRr++01fq1DXdAOrzo3jdTqTeeFXdXMHNvufc9m8MoN/6ngnDB4KUIm1HNKKY1Moiby3aLhRNlfpEDZzNpArAHgsctRpBpJotgnoD4bKOKDokwZmHX+mTbAJIv8e6hXxp3nXD/4UxGbpHEbf8ArCBaYGyEpwUbYU9yYxsEpyQK1j1QvPMsqDF4FK0pYjrMwzc8ic3NzSe9cZjuX/nhI7u2q0mtDE5eXDiaR2obmDUXS1uOqwcL58E5vAQQlftQOlNO+E76piKW86n4phLpRGfnsH+8Sk17r2dEXR0dCDCGkCBKHx+rypuFSdIZ1JKVWF01zmvvqD8DJh9QgGVxZwkSdmhDu4yZ51vaEJRB6WIKwAtu1lsgFKnNDxeJd5S1GXz+/1q0Ly2aMtk0CE/s+EVyttkrAhQlSojEFasJq0MVAJXmva721hbeYXy8AYiKObma6wQ6BRlfV4GwXvhMXOKGaVluLrfFmutFwB1VRMs+eApWqKslH2QJWZiveX/HJO3ve3GhsbzUOfIUh3PzIEWm+5G/+QEwNQkzHxgpyYps6ueAaFaZ3RLLvexg9JLLz0J5jlnIfeyl8H78hPhj1ipc6SlUkkk4xPYNzmD/aNTCIc82Dg8CG8wjHAwrJ6fxHvzWXON7tT4KNLZErKpOYwdmMFVV19Zfg5PfuIT5sZHn0A5SZlbFgo3K20V/2zpvFch8bYbltw4JOPR8IQSMVc3FCkd1B8Aq2pboPTBb1g6JVvAa7MaQaWDzPFQdXbT9UP5Xgaw4+3MB6TAZEcDCQO7zRkBZckIlMVZ2U9nTuqdumGI1l7xfUr2hHL0UAlIJxLIUa9dAwB1jtvT736P2b3reZUziNnimaLEpGSRycDIZhEJBq2MCcyQUCwgWSggykdOHZGxrAyTU5kW/Eht3QL/ay+D5/QzUBheh2CgMtosn0lgLjGHuVQOu0b2oZhPI9YRxcZhK3uHNL/XUJIUrfHJmWlMz6YU07IxiVu1spC8l/WPPq7Y1JDyiG4TpZZu2hFD+oa3AG+8atmqbi8IoBRvKeZSVyRACVRhUb+Rh8dvRQfp7hR9LAJGdv5fF+CKrshPxaw+b9nyKuJqBTDtsxGEfMPqjQYkAi7gMSsYUz3QnMWatDKzEZwSlCCGIW4X4xDFWUYOEahTsyzoa4m9hZK5JgHqnL/MxpdP5TCbzSEyNW2N2YwFDrahdAaj4RAGhwYR27IZhWO3qTni4aKK7q6DRFlrzFnVPIP4dBxTB6ZwgIm5AQz0dKG7uwsEZKpggAvoM1ZWccyls5idnsOBmTmlbrDCHl+QOnO6YY/blNj7m6ct/bRatvsqARRc1J1/360YOWHbkvo+9b43DNCv/tu3zR4OmM9T1j+dxiICKeAtqazs0ijmCmAJzJwZhABU/24h2nKDlL9bKJq3ysp5NTFXgZK5j7RtAkprBuUAr11iMF+C10/jTwaeQAgUa2kMCigRe545eRgzJ4hoy5eCir8tWOUeZPUKo4dEV2WmiZv++C0Nj2e1CdTK2z/9yc+a+fgkvB1dNDQg5jGRTKZRyGfRlU5j06kn4MiBYcSO3IJIzwC6Oi3joR7OKfdHYNIAKLrmgak5TEzNIBr1l0VagpKsyDBLjjNBSQMdQywLJevFSVWK87DZfFAEKvXuKBOBC1BrGcV8frBmS/It1y6LcaiMn0YnBAHKgaAeqou5PF50AhF1uS0S8CJdYByu5e4QViR4BbQslMv/g7AYteCNlMGr94uWVx7v1ghQo5iC6Y2gkEsqAwI/8yZX05TKnzyW56E/VhhzfrLoxiGrL8xJRDGLYNdrgnJysIn1lhOI7V3vevuaBee/f/1r5vS+ceTyWQwODKJjeBjD/TEVQZVMWHp+77pBDA32ooMFd0Mx12elQGnbCGihnZ5J48BMAsm5aWUt7+zpQKyjD4FSAlPJLBJzSWTS88v6JEm4nHwxFsirtbS/+hVSL+xFVA/i0O+AwN24Hrn33YrnTj5pWUtCNDypqIOyz+Ju0aOKCEzDsIxDoYAJ09AY1GMbjUpJ5D1RBViJ5qn2ctBFXAGn+D11N4mcx4888sV5K64OTl6DQK1wr9gXFvaTfiiXSiGvwEngSfoTY2YaSbOAdM4KjJfIIeqexZlpBHt68SfvuKXhsWz0pbiS+zHFDV+8AZ8fs4k51ZXOWIfygUc7IojGYspdplxhXPBug7JWXLQSZZXOGMdcMoEDB+ZUylJ6AahvqpdoJoPEbMqKcc7mUSzS6FdSpMBGUC5FilMRfcOTk646KrPO595/65IGxrs976YmlYi5Coi2u4WBBQSnG0gNM1cBVoq/UiSXD1e+S8fK/lGKpTT+mNZDiQa8lv5YzKnrisVV30eAKOA8CJCl+cAFpctoTXydFJOp8xKk6k2vsvwxSN6qqC2RQzTn53J5ZRxii8Q6cdNb/7CpsVxJ8NW7NsFJMNKKHgpYxZgpefDFSxWB/9Owpz5DMdfFCsKUZXdV2gLndHwGM7MpBUy2gN+vorBUwAfzQOVtUObzlhvPFpyWApRu40Cg0mrNYk9l9wyXJ954PSauvnLJI4ecfWpqUpFFOZBuuihPLFZd0yyWGZWM6fX7UMwX1Get5i0V4PF6ysCsN5H4uzefRtEfLn9yG3UXvRGQoQANTZXA5D5MZULG5J/XtFJvmqWcCpSgMYhinFht1eoVqYKWmlMg9fh8a068vf+B+82OaKysuhCcWTOIcNBQKomEchJAlDJCtv9bfNFqvLjCJ5fBTNqEUUhgJh7H1ExagVASfUtccyGbVDqlgNEXCCES9C9L1bhac4xZKqJPPY2wCeSvvxZjF5yLTUcd1xRmGpnDtfZp6mK3fet7ZiZbUACVxsgiP624tjWX28O+AlScqy32ih6qd0SBNptW/i1pOojrAVqO5X6qaQwp5ysDUn7z2LG5xQL4MiAoFaA1v175jU+WzOdtI4WJQDKOuGkoiyPD+gqmqcQwGofe8adva2ocD/WhLfXxAlBeR+wLfp/Fnor1GJ5p0HpfLC98FwmnVCxhNplRL76ZZBapREplnJibm1MAJBPqqoWAlf5zLtdrxBK71PfvPP/+z3/eNE5+6bKzJ/vR1MRiwMJsIl0BUBF1FZvJMjOv9SBp1ZVGS6lYTJljluF0nkAEAWQVs+nfyXawweQGvDIAMxklIvHtHqSFuAiYHgbAa24c2ZkuEZv9ZFO+mIfH9KBklJBL51QcsEweiRhSqU1Mn7Leiu5JcBayWZRKRXT2Dqwp8ZbPuLevD53RgBJHmWq1uzOsgMqxJTgJVKVmqDG1pBICktZWBoMkUgWQFefSBbUkj5FW1OnpDuG4UecMMzFXMa+e33LUV11uUC/W9ZoCKC9KPZSfwqIEqLxpRQ9VhiDTYiuKvXojePigBcCMd2U7CKC0pCKo4mEJWPmeLxbQQee3ssoeLLI6Ac3cttKK9mJsASZ1TTW5bAaltdbnKSjLISeUiLci2tKtIqxaYIwwgHe/99amx3CxHt5SnIf656YNG5U/eP/oGKYmp+APR7FuYACdkSA8PsYzm9Zi92JeWVql+LGuCnDsqL9zzChxqLkQDCq3CFurrZtdirFcjHM2Pbm4NpRvVgGpAJT/BwN+9UZUgLPZk8wpjaB1E3f5O4HHKCQyJwFJZ7Tf6yt/Jyi5TQenOob1QBhvaxrqeAEkwchIJhodchpIeS3JmiDgJFALJa5TnQcgJ5hEDslkY1A8gcsJR/YMhCNrSrz97ne+Zw4PD2JoeBCZ5BzGRkexZ9+kElHZdL+3GHlEpxQXiIDS4wuoRQScDwxWWAyXyGJM+NV2jqYB+u//8R0Vl8umlp/5Asqyqjea4pmBQEDqtObK//qnHC+AU6B1AMttcAlEr9+rdEqC0RMMg9v4dmcLGKYCaCbH5GCVxiMBK6246no2KJ2fysqYziqrrYBT3f8aEm8JToqeW7dsRndXpByozqVeM2RJO1GaYkLDUMYxiqziB5Znw/Hhb9ZLOoCOWKTpIILVBqKl7G/TAGVnRMwVAwJ9o0q8tX2eSl8hw5BNtThcr7eIor2CRL7zUxp/U9spinoC6nutlp+dhidsVfsmIP1efxmYAj4uIxOQyrnSmZIKwmbLpbnaBUofMmnRhb9svSWD6uBU58xlVWjfWjMOKfZcvxFbNvYpXZ0B6M/vn8Yo14xqTTeSCVADfm/ZCksjEFtbhF0c2B4SQNkFiS7idx2kFHfdWjmAvkb/yYi6vijXkUMITH9nD/hZ5AoYR6MIS3G1xBUsNpMKYGU7P1PZ+eAGEdVE9xQXi0xIYU9+Bnw+xLp714xxiODs7unC1q2blRGI1cMnpmcwOT6FsYkD6IiE2oacxcFb02dZEECFRbOZNIIhy8LH1t0VK7Oo3hMBq1jyDORgIgD9k/sLg+rHUjTt7gyWwcj/Ga3Ea8Zns/AZBSsWl8Ye2/8pOqfomvydrElLrw5KMqevmEHWJmoJhBdGzeUtfZOgFObkddYae9Jyu2XTsArVo3WWAQWM9EkmrQCC37v0ogXPk6ZnZPuAihFY8MDruqjOcCLuylXKYm/AVCBho3ipi5lqnSbFJPuz2jPSj+E+uj9NF2MJVLKn6Ja0zAowCT71MrBXsihg2xZbirnCpNyeSqaUOEtw+gJBJGZmEOvqQld395oR4cie/et6sXHDBos9k1Ydmky2hPGpGSXib3/Nqxc8T9p4O7QROKSB/79f+Ybp8VkuD71oUsBnKOORHjxfr5t+WlztwAEBsGwj09ZrumVWgTfN9YpGBTDJlrl85bmY2IyNwIwWM0jAC505+RuBKW3d+o1rRrTlPbHuK9mzMxq0Q+4svzTDGafjcVx44XyGgnrPoP374o/AIQFUWNQp6irABu30Jwbz4haUG4OfXnutKFeKyHfu3wgI3W6frEogO3VK2Vf5MrN04RSsDH52k4yD/CSDWv5NJjtjMrB5sZa7KxblAuVoFLe++52HNGaL/wgXfsY7vv8Ds6+/V7lVZL0s3SsE6Oj4dFu8XfjQLtqRhzzZCFKmomSjPipsShZloyleAdAO+yNIhSm53WuyVoplUZXtBJz8L9ZWMfykC9YKCjrHGVLIpuuVMjJkxADyFYyZQ6As2tKzUqgQcy1wiq5ZBmnWCkigaLvWguLvve8hc8uGPuUmY7CGWgSQzysDEQMQ2uy5aDhb8IkOGaC8Mt0uZFEuCXITebmPAFbvKcFLgBYN61Oa/M9PASt/c4qtFGEZjM3GMFHqpLGAgWTRpyZawBaNRYzlfrbL8yBwMvCdwQc6SNX+2ax6yXR2dqypJWUi2tLnyUaAUv9MzcVVXh+O9WWXX7oo82PBs7N9YHOxuNXGS2dR7qMzqdsxBCuDHSh2SmO8K8VicXzTYBPkKooqrlAx9qj988lyFgddjJ3LlMorJCrWfmYz7KQCq8TUWuC1wK7vy++dsdiaEm0Zzjc8NGilULUXwtN6S6MYwckcP21wtsbbYdHekMKiOkCdt0hgisjLNJ5gnlyDicYKKiBdfdpWVjKi87ts00Es1yAwnUzJxb4Skibs6cvb6TRLBoJmFmnT0pXdmJNB8bFIeM3F2/784Z+b1Dt9Xn95RUommcDeAzNqEXXbrdIa4GQvFg2guqhbLDDdZqDMpHK7ijnzeQVKfhfwMPpElh3Jvvzfa2d+010i/J3AFfGV/wswZU2hM1MCshlkbEAmMZ/tQYmvPl85fE8YlNsJTrYj1q9fU7mGfvbAI+a6vk7FnpZsa5XCYJaDkef3q+fQZs81ClDeFl0vDJjWm4i8apudXV5nUGYrEN1VP07prfkkaNwRQPI7o3tkca/sL5ZY/XjqUYrRzSycwNT3KxXzKJhGWd+UTAnr+vtXbTJqtynGdZ4Dff0KnHomf0kQ3RZtWweYZclwKbr0r1/+iimrG8ikzib5ZbidwCRAyyxr5pEzmEHe2kLGJZOSRYUh+emxjUqKkR1NgMnNwoTqu22RdQOn/C77M+B/LSUC++lP71VZGRktxDhnldKUWfWSabywf7wt2i4FEBbhnIsq4ur9IZOKqOkGUtmXYBXG5XcRe0XPLNnuGQVmswj+79QtFbhsgw8BFrWtt2RNJyjJlnpjUALFXF2sXWtGIVpse/v7QNFWLRnTwMlctAyK57N63ZWXL9l8WIS5elieYkkfiIBUz8qmSkMQZNRTvRbY3BqPiagqZJW/6kYfAaY3M4usYUU0EaBlcNsLheUMBKfH64eANJUrqBU34vPkfpzA73//ny/puCznTLv7x/eZjBLqG+hDBzPxMSOCzwumvWRQ/MieSUwfmGjJVCPLOU6teq0ln4i07s7Ep5WPVAeqfHfqq86BYvZ2tpJRmZlBdE4ueRJguomwOjjdHoLongT2WgMn3SlMZ9k/sB49XVy764OnkFaFpuhWoWi7d++EGpY2e7YmRJccoLztr379P0xVKt5hPKo3JEyX4VwULOkzhCklz00Xgxa05WP6uYU5nUzK/2kQonjHJWQf+ND7lmU86t33YvxOcIYjnRha16MWYDv1Toby7d8/pvIG7Xz9FWvmvhdj7FrpHMv6YP7lS18v66VlsBCEPq48mf90DpCs0tcNQm4r+d1EWYq00ghi6qVkSrItc+QwEJ4A7e3vX/XVyeQ+CU7GOa8f7FdJpnW9M5srqIzu+8b2qfWe9D+3AdpKkKzsy7IClJfW9VLJWeNmiZ0Hm6WjuqXXUKIv05AU8/AFwyhk00rHlEYAiggcYl3RoLVutceuGcJIo9npKRWksFYstrf/910qI7z4OstpMz2mck/JYmyKtnwxNVvTpHWn8trs2bIDVIaRQGWuVBqMCNRqTWdKYVIRcxVAbcOPkyVjXqDgtzKT9wasoAMzFEVPj5XTl7mLDoyOYv/Y9JrxdXJ1Cl1StNjSTdTJtQuegOXzLORVjtrZuTlVFJeVq+nKasU8tGsTagu7qxUDqHT3n/75yyqwQQdpPB5HZ0dHmTUFkJJuhMcm0mm1jw5WMiZdLOFeq6YkM6BHQ/Z61e4etU0Yheyx5/l9ikVuuHH1VyVjVgSu8ulbN4zOSECt7/QEwlZF8lJB+Tu5WmV0MqGstkwE1mbPhYFmOY9acYDqN/v5//1/TMk9Sx1RQMi3PlssHC7XQ+H/NOywEZgEHjOTE5TBSKdarE2WZOsMB9X3iBQUBlT1rN898xyuve6NLTUGC3n4BCdVALImRVsFTp8Xfo+hLLZWQILURoljYiqpgkPaAF3IaC/vMS07OQlWDoUwqwBW8u7KMFF/HRoaUgDt6wiho68XUY+pkooRkBT5WF4i4tOqnxVNjI2OYdeu3XjdG65p2TFoZCpQrOWyPEoTQ/0xhKId1goVu9aqqpWazyMen0EylVc1OPnC2/mG+TLxjVynvc/KjMCqmpxlA1M+r6ywFHlldQzZY9Nwj2IRJkpmdWYl0to5exWbwE4DCuCFfeN49tkXVr3/j+zJQrkM49OXj/Hey+CcTSnxVpX+i8dVtFZb91wZwDV71VUF0Go39/n//58VPW7esgXDQ70KpB0RKwaYwPQGLD00X/KgaPs9Z5M57B95WmVjWK2rNwhOVqTu6lmn7jnmtyzeZsnONCGl4zOZctl4ArRdC6VZmKzc/msCoBw+BkMQnAM9XYh29cwD1OdXoW0KnHYdGC6vIkBnpscxHU+pQPzVBlKKtkwV09O7zipuFA6pvEICThY0JmvSCMaSGUwZQ92TxYza7LlygGv2ymsGoLxxlkfcuuUIbDzCsuLmzKCqz6K+Fw0EDGvVzFwqp+qVzqZySM5Ol2uBcsIvNA/Pj378I5O5fhVra8YoydkrGfVZe5QVw/h59tmvXND4MxDBF4yhq6tDWWzLpTfswsfsA19Cxcwc6Otl1v3Z6Tmle7bB2SxEVnb/BU2Qle1y9atz4vYPWD5AeMMIBnxlUBKspfx8bRZW9yZIyTAsi8jYVH6X7IKSLVC/moBNthGQTGomwLRYrKSqt4UDhipYXCh6FbOxsRYNSyWywpus9JFr83e+TPgiYcZDvTGZmp5LOBjuRGfIUIWmeA2/wcyGBhRrMo1oKa+kAoKTtU8Vi6aySCfbAG3VuVutX2sKeacZqwAAIABJREFUoIyiER2U5doD3sqlMB5/WIGUVaIVYFjNrOhRJQ5V7VK7Vim/E0xsZD5aQQkQftertgkQrdKJVq1S+h7ZGJjuZ2U3CRQoMVcwV/FoydFyDFxnUScrq4FiPtbdJOOXPFaR4ZJRLogcDnrg97Him7VwoFzvtJhDKZdVdWWYdJpGIK4CEtF2LplFcjaujmkz6OqC6JoCKMVMsmco0qOSZgtAZUIrkZdirg1QVdjJtnZmWRHcBqwcR/ASqGSovGmBg+AOghkgWGQ4UM6GL4CkUQoelkQswBPgYnSuN50vZOw2PWQfqVNK0Er0jw5wbuO5CEb6N5OzM2XWJDDZCE4yJ++FBYfJnjPKitsO61td0LR6u2YAKjGoPd0RS8SlLihl8Oxk2RXgrPe0tKpswoi0ABOI6txa3VMBkQK7h3VGWYKvNijrXb7W7wJQBiBMJbLIpxJl1mS8rWLXTMYCaDoLtZKohHZgwqEM+godu6YAGo5E0d/Xi1jUCpgPB8PlwkoyvgKwWuNdAT7uaDv9hXlV+BzdNoW88rkqYOayijEbbfr+wpzlY203Sfl/m5H1c9NdwpZNZ5DOZFTpCpag9xYLql/FQkklU6NhiL+1o4YafTKttd+aACjZkzqi8n9GY8qqyZSSbLphR0RdBa6Sp5IF9ediA1JC5fw+v5r0/FQiZgNiq346grGZ5kmkkWJ9m0BQhek5mxiYdFcKmdMyCGVV+Xpm4Od+NAythXDGZsZvLe276gFKcLKsBF0OjEOlVZMW3I6wJWLqjCkib0VRYRpucpbVVNhQHrCwnDCciK3l7Q7WdLJoNWA604JGCqYCJNtBKUNdZhuBqYxCrDtj+zlZ0Y3fiwVTJfvmd2WV9vrb7LmKEbsmAEq9k8wZ6ewtL7ESYJrMwWtoFc00qypFVeqMPq6VzJVUzRedHQ8CHC2wYvyxwamDlfNAGYZcWE9YUeZKKJVGnAalKgCk20QxvQ3GDKuO20YgJdqKrpkrKnYXcKZzVuwt/6do2650vYrRudqNRMph7/eCuV6jHTH4AhG1muUgcNpWWycAnY9OMaUNwAoR1d5eBqC4Spy6og1Q7icgdTKi838C8CDGzmVBQEqCNBp41LpYOyOhqthmA5S6JkVaMudMMgMzl8Fstoig39sWbVc3NlXvVy2DSjTNQE9UMaff70OsHH9bmtcxNXCSdahHuoGw1rMsM+LUNIrTMyjE4wikszCmLUONtOwRg+prcOtmoNdafyqipuxDQEpQQRnEGhgVa9ru21IuU/7uBCTLOZayCcWwItL6MklV35RibZs51wA6VytAJayOqzd6uiIqnaT4IcvGH4coqz+uhlwgU3GYMzMo7doN3xO/xvOpWWx+9gVg/xiMAxOAnbUeTO1J10vYtuBu2QJzaAiFlxyH7HHbYB5/jCVupjPwF00kDaOiQJRiR7sMYrn6dzaDvAlliRV2LOazCoxSgJjVw9P5+bqmit29HhUs8aY3X7dqX7xrA1aLdxer7kG6gZPBAz5Pqez3lLIGjNyhftmo1ZWMZuwdhfmLX8L38CMwRnYDIyPA9AyMuQTpENAigdT/Tn8n3S6hEEzWPjnqSJTOOxe5i87HVHeXCixQGfftSJ8iq6yRMU3GDRugoYeiqg5GJxClwLASo0tF+AJBBPxetR62ba1dPGC0yplWHUCZiJnMqXLuRK0SBnpkkBJhtVYvcEDpnZMTMH/zDHz33AfPAw9aLDkxCSTsXEmFfCUweX4Ck8fKp75NvhOsPd0oXfhqFN96PZ7y+1RpPwXKQg45CeszfchnmeXAkm2LqSSm8lZCtHLMrpaE2+cxFCCjnV1tUbZVkLRE/Vg1ACUw6euktVYtTA6FLLHWjuwRtlTMUiiWrbPV2FOAifsegu/Ou2Hc/+A8KAlINmFLYUknIOWh6CB1gpcvDPpOr74SE1fvwEPJlDLmlA/NJDFbNOAp5FQFNhW8z0yFKlvhfNwuF6bznrsjQdxwy9tWzXNbonl72Jx2VTxoirUqt2ukR4GTPk6dOWmdFWDqT67st3QEFpRGR4Hv/QC+h38B40c/gbF/zAakxpQ6KHUg6sDVL1Zrf+7XEUPxphtx90kn4Ml9VjZ3VvVm0y27epU26pOhUEClFF0raUEPG2Qt0o22PEAJTnjCSqRlMAKNQvRtRv0mcggi5CsoH6aE3+lB6vzOwHU9wCD7yGOIfOWb8Nx5l8WYTr3SjQ3dQKnrnrpe6gSqJgqbR70YY2+/Cf80Pg1vJoFsMOpacY3FnFg4ONbZtWaSaS/SfD3sTtPSAKVYa3i8Kr52oLcTwXDQEmntVSgSgscIoIPiWVVpw/mAdWFN/xe+CGPXboBGn2oi60KnQTVRV8TeUAjJna/Hl046Gfv27ClfpVRkbiW+SCxg9vb1rolUoAsdxvZx8yPQsgClnzPa0YOOjo4KcFKcLZSMsnWWtyLLs2w511ruZcm86oOWWc+XvgrP175hibO1jD66OKsDuJYeWg+Ymi6bOuN03HHpa3Df+KQCZY8PyPvDiESjuPXd72zZ59EGzcqMQEtOCDKnMogoa20XwkHmeC3Bay+G5nIut6YC2iV8zl4BQnB6P/m38HznewBXgOiGH100dQNmhY5pW4fdDEi1jEciHtsAN489Bo+/5VrckS4oF0lbt1yZib9artqSAP3ZA4+YDHyPxTrU0jEBJn2abCoiyE7KrA90efWJnWLTPzUO3//4PDxf/uo8ON2MOTwJXSJ2+Jw6J/fr7oZ59JHAli0o9Pdbm/fsQeqJXyP6wl5r/3o6q66r0qI70IexN78JQx/5UEuO/WqZuIdLP1tukhCcItaytqXuPpGHIiFyzCqgNy634v4EKi2j0c9/Ed7P/SNAY5AbWwoQnb/1dME8+SSkL7sUc8duU0CdiVqRQl3JLMxHH8Pgv34Vxi8ePxjUwpg6I+vbNq7H2M6rMfTJv265sT9cJv1qus+WmiT33veQ2dXdjcGeEHzRHuX38xs5eH1Wnp9iIV1O9yGDLKCsWDfp8SF0x13wf/zTMJ58qjl/Zne38lkmX/9a7O+1MjN0+i1wzuazKs6VQewbfngPwn//Ocvg5GTRasDn9o3rkbr5RkTf+56WGvvVNGkPp762zCT56U/vNWNd/RjojSLSQV+n5dskOAlMnT1VvZEaK0r8e0cR+vAnYFDvrMacbk85FkVyxxUoveVajA8Nge5VrioJ+b0qa4HeuvaOYd2nPgvjnvvqRxSJjgogdewxeP7mG3DsTTe1zNgfThN+td1rS0wSGoVYW8Qqm9epjEKibzoHVGUOsJNmKVbNZVXmAYq1LE7LVJuhb34bgY9/GqCeWC8kTy7A+NlTTsTY229G/tST1GJopq4Mh0IKnPIpDFqcjuOYv/5bGD+4yzqD80XgpuvyGi8/FZ6f3t0S477aJuvh2N8VnyhisZWCs6xMxuADJ3tKoiwBpcoW4PGVM6nzO1v3C3vh++RnK9nT6SJxA1Qsivz1b0LmysuQHByEJxbGgedGEBseUqtQKN5S1OUn2/BUHLG/+CsY9z9Q358q16e/dscV8H75X1Z83A/Hyb4a73nFJwr1zoHeLnT09qmyeW5GIQ5sKpFUmQMEoDLY+oJnbhv42UMI/Pn7Lfas13QLa3c3dt3yR/DtfEP5KAEmNwg4hUl7fv44+iniPvl0fUsuT+DzgpFE49ftxFBb/6z3ZNq/2yOwogCl3hnt7MHAQL8qSy8xtfrTYYSQpPRghehgwIoOklQgsq+kGjni67fB+8nPzq9EqbbaxAZN+Vo2QPM7fl+Js9IIUjZhToq4nbMJ9H/xy/DSfSO6aY0QP3UCnx/Jc85C7Ae3r+iYt2f+6hqBFZssItoODQ9hXU9I+Trd9E4RbSnSTk1OqdGl0UZy9Mj//KSu+OJP/wM837ituo/SbYmYvUStdP11ynobP2JerCVYCdK8nSNIAfaxxzH4sU/DeOLX7uzpZpjauB7jr70Cg3//tys25qtrarZ7yxFYsclCf+fAwACGB6Ku2fTKImyJVboyqiTCxPSs2twRDlasAPF7oNwfZLZ1H/m4ZbipFyXkjCiiCHrsMci/71ZMnXxieXYQmMFwSGVEYOveN4rY330exu0/qM6ezrlF6/B5r0Lsu7et2Hi3p/vqHIEVmTAEJ8P4aBjqiFjl2qU5k21JMAIBuntktwKmWnoWCoEZCbzBUBngnpk4jvnLT8y7PuSkbn5KEXF1oNLKes5ZyF+7U4G0GA5VZOgjOKPfvh2ef/nyfLC987k7rca27jlx4avb7Lk6MbKivV52gIq/c3CwHwM9VgCCGzgFmBKAMJfM4IX9Y9jz/D70sx5mt5WUqzMcVPVSWBnMl5jDto9+Bp4f/bgxBnUBE9dtmmecpkBaPG4b5vq6FXv2pzIY/da3sOX/fB3GC3sai+llBwf6kTz7lYh946vLPtYrOrPaF1+UEVj2SfPzRx43hwZ70Nffh2AgVA5C0OuNqEAEO7esWGmZMX33yAgef3IXNg71oqenC55gGAHDVJn6VDZ5ApQ66J13HxyCVy9gQQcrQXrsNpQuuRipc86Er7sbgR/crWJ6VWQSm4uIfFAGhu5uTGy/GL/dfhHOesM1yz7WizJD2idZ0RFY1klz/wP3m4PDm7Bx2Aqh05lTQFn+tK2nBCazDFC03b1nHL/51a+wddMGhDu7EQlauXlKngAiAQ/C2Qw2/d9vIvrFL9WO7qkmlorYy0+Kuxs3wLzkIuzuimDL178F47e/q2TmWiF+sSgmdlyBhy4+D5lQN1535eXLOtYrOqvaF1+0EVi2SUN/JyOFhgd7y/lrdX1Trzci21Ut2qKVWjI1E8fz+8bw9LMv4Ij16zHUHUYgbOmiBCgbQbr+tu9g8B+/qDLxVW1u0UUCTp0Zad3t6bJOw/O5rSPVj9MCEmgUGvmjP8D+SCfoHmK74rVtkC7azD1MTrRsAP3VE0+Y6zduOAicUqVL92vatWwVayr2TMxhJlvCM888h/GJCWw4YkilQCE4yaKBSGcZoBt/8wz6P/4pGLtG5kVRN13TmaakmshabXmaPkF0JrUttnNvvAp7jzxKuX5YQDeftjIEtkF6mCBrkW5zWQD66ONPmcMD3Vg3uK6sc6ZYfNbWNfX6I1IdmsAsenxIzUwroB6YmMYTTz+rst0NDQ1heLAHKiwwHFRADXpMFYWkxNz/+U+I3vat6qkyZfAaWYVSJaa2Yu2onI9sfvZZSLztBjx/1PEwc2nkCnkFUrIo74PZ+S67/NKa4/6be+42e1NZ6IqAymIfj6OQycIXCiLYDrZfJAi09mmWHKB0qWzasA6D63rVypR8Ko5MzqphKeXemdBZgtBVYmdmukvMqYTOiVQBczMHsHvvBEZGRhDw+zA0OIT+wUFwaVo06EckFikDlBbd9T9/GEMMlt8/6q6L8gK1MivUij5yPk/Z1w6En3vXLZg5fhvSBa/KfcvK17miAXMuialsVonrbATp/q9/zexloJJd69PLPLyMMSYYM1nrOyOV+Md9+On1I739ovZytdbG1aL1bkkBSnCqSKG+TkQiUeQzCWRSiXIpBH0JlwBzbm7OAqgdQjc9PYPpiSk88/xeTO19Af6OTgwOH6FYlIEOHZEQPD4PuLibze/1I3JgHJtu+y6iX/0395A/t+GrlVdIZ1wBtx7Hy6pjR70Y6et24vnzzoGfWeWZEon6M+sx5TNI5DxIzk2rDIS8t+F8Eqd/5RswknbGejvjPOaSYDkJBcx8gYtg58tM8DpbN6vMgMNtBl00ELTyiZYUoL95+llz0/p1Vlk/VuxS+hjrWFqWWRFn83bZAwElP2fSJgqJOGam4xjZN4bZREKNYz6XRTQaxYZNm9Hd04f+ng7EOiOqYC+NRGRQlTN3ZATH/s9/goerTfTUmo3E5tZzyTj1T59fAQfMwvDyU1UWBnPLJsyaPng9RWRyRQVSVsDOJ5OYzZTQ98JzOO3v7AXfcj4935HbC4PXOe5oeH7x8JI+t1aesIdb35bsQdModMSmLWrhNcE5l0orkZbg5DpLYcx8Pq8igijOqqzq6QySmSyS6TymZuYwOTaGA1MHFCj/5rOfMt7/3g+a/F+x6PB6DA4OoCMarGBQBi2wDTzzO3T+ry8g8vAj1S2w3LFRXbSaWMzjbYuvuWEDzJccj8LLT8H0yS+1UqX4okrcVdWvi3kkk3mc8NDPMMh0LI2sutF0XPPMV8Bz951L9twONwC0+v0uyYMmONf1daGnv0/d//TkAczOJcqsSXBSx1SMqBUOor7JGiUUaeOpLKYOTGJ6xnKXrD9iPT7wofep/t566/tMFqTesHkL1g30obcrrCy5rBVKEVdK3ZOlCVK6XYyHHpkXd52gbETnbDQ5GFfCMNBBAyqrnDF9SqpooJgvqmwQm7/1n427g2QW9XShdNml7fWkrY6qRezfogOUkUKWv7NHRQpNTe5XzJlKppSBhKARPVMqeglr5mfnMJkuIJWcw/jkASSTlmtiYN0gPvrRD5b7+slPfNqcnJpWrpZNG9dj3cCAMhQJQHmME6Qdt30Xxo9/gsj4pPvwVYvXrTfY1YDrACojk5JHHYn00BCm4tPY9NVvIiqrbpwiczWmHh5E8c3Xwffxv1r051bvNtu/r8wILPqDfuLXz5jrNwwr0ZbpSWihnZhOwo88EimKuJmKUnuzc7NI03AyE1esSb8o9U3qmmx9vX342Cc+clA/P/SXHzN9hoHhDRswONCn9FCVZMxmUL4I6NKQ1r9/DJ1334PQ9++A8dtnK0MB6439oYCXom8sCnPTepW+s3TMNiAcguc7t8N49LHGcybZQfeeJx9f9GdW7/bbv6/cCCzqwxaXCpmN1svUXBzx6bgC51ymBKOUw2w6i7xd4Yv/T8+mFLvOzs4hlUyURdpa4ORvf/M3f2+mEgmsWzeAgeEjDtJDyaA0PvkNU7E2wdr35NNY95VvwPOjnxxck8XJYvzfLc9QvRjcascQ5B0xJPv7EemIwnh+b2Ui7WpzQHfjtPXPlUPKCl15UQEqAQl0ecwms5ga34+5pOVWYVA7RVqCk6xJI1AuMYepuQRm55LIZDNlkTYaDGLd0CDe/b531+zfRz/8cbO3vx/D69crgJJBRcwVQ5GMK3VRBc77H3QHRiNL0uRktVwytdhWXDNkVT1ssFakk/zGCKXtr2mvilkhoKzUZRcNoIy1HVrXg951Q/D7AyjkUpieSSmQzkyNK7cJGy24qWQS4+OTCrgUZ+dmLUOQP2CB7NOf/nhD/fr0Jz9rsuAQATrQ16WODfj8KqKIACVrkj2P/Ml9CN/2HUukFJfLQsXWlXhSFG+3boHnt79paFxWoovtay7NCCzaA5egBKbNJFDY6PujTjk6No3pqXFVXVrpmIyqmZys0DXpRlnX31eXNfVhoJjL/wcZtNDbDX84imjQpwDKFi3msOlH9yD8zf+A8ZtnmtM7a4m8zvC/ZsDeyL7O8zNKqS3eLg0CWvysiwJQqURGJuvv64HX6ynnDSoWS0jHxzB+YAb7R8cwPTaGXc/vwZ79Y+WgA9bB/PBfvr/pvnzhH//ZJNjpaqElNxD2IxKMoGSU0A0TPT+6B+u4htO5TKyRh9IIkJznacSf6gR+I8WcOmKYftM1yJ5+OqaPGMRx55zf9Fg1csvtfVpvBBblQesJwMigFHGjIX85MD5T8CGbmMTo2BQOTE7h+Rf24CmmqwRcLbSNDtO/fvkr5vjEAfT29amwv2iUFalD8BYLOP6e+xCm/1PPftAooDpi1p5SQ1SOWwho3W6mmfNw34F+awH5i1+sSkcUX3wkMuEQjJ4udJ7bBmuj82U17rcoAL39v+8yw5GoiuphucBQyNIlmX2PjaUbGINKi+3MgXGMjk8rUTeAPC6/8spD6gPFXAK0v7dbuVqiHhOb7ntoYczp8yK5dQtyl16IfDqHgYd/DuOZZy1rrrPsoBsT1gNePYatZagSv2p3N9DfD/OoI1V4YbG/D5nhIYSHh4DuLgS2HXdI47kaJ/Fa7vOiPMz/+t4PzCiD2AcHQKB2dUYrWFTqqxCkSifdP4bpeByZdLbu0qt6g0+ARmLWtXu6Izjmyacw+LkvNO7r1IPeO2IYv/pKPH7BWeqyA3snEH7yGRxFoOpVuet1qtHfndbbWkyt70srcDgIxGIwN9r+1S2bkR3oby9Fa3TsV8l+iwLQ2759h9ndFYPUV7EYtJJFdSYd3T+KeHxGgZSLmXf8fu31kbXG8m//x/9SxX5pKNo8O4pjvvCV6rG31RiMF/D5MX75pXju/HOQ6LNFXGZpKHoRHR3F8JPPYOCe+2CMjlqrSxzFlFQf67lY3HLy1iqLyHO66aguYDWFWc8+E97PfmZRnusqmcNrupuL9iC/f8ePza6uDvT09qkEXgRNLBpWdVakfCBHMpVKKvcKAxgmDkxidnoOyWx+wSAVBj2yO4Qzv3cHord9++AlZvWAw36d8lLcdekF6Dn5ROWT1VsoaFml1z/6OKL7JhB79JeIULdlGhRn0d9a+XgbBfFCphwtvS85Hp6Hf7Zoz3Qh3ViuY3IP3m8WQkH4MlnwM3LSKWvyvhftpsiinbEwKOqqdCThUIWoqz846qQz8Tj2TySRmDuAyXErY3y9TANuD18Y9Ox9e3Dcv36ltlHI7QS2EWbXH/8hfv2izYr5qzUBasdzL6BzZhrRH96LdSMjwMSBhbtwdNDWCoBwgtu5LzPXb78Yg//784v2TJcLbNWuM/uTu01mVCxL/jYY3fZvA7TO0yJAQ0Gf0kEJULKpLuo6C/EyTjc+m1JMOn5gVummCxF1CdBYqYAr/vsOJYK6ip7lJ+w9OHwvFMLEOWfhwWuvLN8h+82lYTpYCU6dWXsp5gLo2bUbsUeeQP+TT8OQDA5u4m+1l0Mja0/rGZ9CISQvfDV++carkOjqw8WXXLRqQJr65S8qyqT7QiEUGh0/ahXa/msRpIv6IAnScCgIZo0nSGOxcDkLvFPUVZZdW9QlUMf2vYCpmTSuuro5q+4//N3nzNN3/Q4v+7d/r13qvtoLpr8P039wFe47db7cA3d1A6mcQpiU/3tSeYRyKUT2jsMz8jw2UPx9bsQSs93E33qW3EZoy3EOumCevu4a7DvlJKQLVhlGtt+7tHWAKiJpQ7dnB7oQqE7AUqRly2TSCKSzVnoYtnh8TeZpWlSA0pqbK5gqqbRk3evqiqnJTt8oAxicTDpjsyj1UYq6XCvaTA7Z2/76U+bRt38fx//il7UD4KvMDE7ukTf8Ph7dvAkBu0BSGYhVxF0nm8r+NCh54jN4yc8eRPTOu2qn6qw3U+sBWazPZM+dr8fzOy7DXFcfCrkkUrkSSoVS+QrLxahOvVD0w1q3ehAACc74jAIgG0HIF3mItXHicXgnD5RzNhnxOMy5hEobY/b1I3PKSWsuV9OiApQDShYN+IyyLkpRl2JvR9gLj3/eNyoPjXmK5hJzKohhZmpCsWgzuujY299hDtx5lxUtxNaIyKjNmNQrTsVT/99bMFIyDwKoc2I59VNhUiX6UiTu6lKGpC0/vNeK+yWLLkXTrLjmyS/F2LtuwYHjT7BAaeZUahW2XNrK4sC2lCClmEqgqeHXWE/fxt8O+j/DNDgHM+He8f3qXJvHpkEQqoRpzNWUnGPdSZWzSSVUYyCJLaUwVrlw3rkIrLHqcYsOUAGpiLqxaASxzk7LosvgBYdVtyzq2kzKcMD07EzDAQxjV+801935w+rFjOoAhGXvR664xJVB9UPdjEfCpPykqDv89JMWOCXFygJeGOVr6gxajU27u5F619ux5/cugjcwX9O0WJrPKDibZhkNK/0nAbzYQGWK0BcHwypIgsxHi6reyKICQm6X9KEqg+F0HKVEEt5EYh6IBJxtHTcIRBuMKoGaBIw4cxrzxAP9KL3sVIxvv2hNJVRbEoA6QSosygAG1t9lhj+9ZXMZzEzPIpGYU6GA4xPWSpdG9NHS9stM4+57FmxFZTTOyB++QVlwc3a5CSVaOcRdbiuDlKykTUSKtgqcd/wIxuO/XpCo7QpMt5eLxp6l816FiY9+AImeLgT8/oP2ZgYLgjWbnkU6a2UTJFAvvPCCRXvutLQ6LxzcN2aJo24glBSiZESyoJ0MTjGhDkI5qfiO9Zed7geW/ZhQjdFVF56/pvzAi/agnA9J9FG6XqiPKvdLT7eqkK0yHxi5Cv8oRV26XhhUPx2fUStfGhF1S2eebap8Q02KtuX+xqIoXX0lnrnofOzJpzCZLqIbJaQCPkRyBRTClRPfyaQbil5s/sXjCH33e1a0URMWSL0PXMytYn/1DIQVVOSwQG9cj7Gbb8TM712kKoKzwrjfa6jK4wSrWSogDz/X96FULJUX0JNRSxkri8VisOnoA/eb4dFRxGhBj8+oezCYKpSuJ4qkNOQQhGRCAlDy/Or35pblX1/R4/bd7eW1Bll0yQDK8fvud75n5k0fCNK+gXUKmASpmz7qFHX3Pf+8euPXi9UtHXuiuaDVKtoDpqEofeP12H3qidi7exdmbSYlQAlUYVMKkQxh6O7qQo/pQd++MQzeeTcMLgKfsHMdNfui4AvikouROfM0ZHfvQvczzyE9eQARumxUAuuMq2uodNl2PH3LDfD1D6iYZwGo4Zm34vIWWXu1VCgiVzJQymUUk5JRuVZXiZylPM559cIZlQDtv/MueL76DQuINObouXxlYbqbyC7bqL8693OyZDUmrXiJ2Sx69lnwfu4flnRu19GcFu3nJb8JMRoRnASp+Ec7o0FXo1EqMa18o3v3TSpRtx6Llo46zlR1WBoBhh53a5e9l5GkLpq+6koUTzkRv5yZUjrlVN6axAQkDUHUNY8KRGHuGkHfk8/Ad++9za8z1SdqTxeSF16AxPXXYnxdP/y5PHriMzDjcXTuHysDlmyk7tGe+BTlxm6+ARP6GSoQAAAgAElEQVSnvaxiUQIrgQtAgwGfKq3h91iPmN8LRWvxQi49p4BK41wykVyw2Pub/77d7IWBgW/cpgBaVXpwE0lrPa9q4NRB6hR55UEOD6H00pOQOf9cRN/xp0s+vxcNiVVOtCw3QJDy+uJ+oeGou6cL4YBHJbXWQwFVlNFsCgcmpjA6OoqZqcmaLKoAyiRg9ZodMWSefBIyJ5yAADPRpzPw/Pgnlt7o96nVIearzkXh5acie8SgOiPN/LlwENSr9j7zJDbv3g/jiV9bgKF1sZEXg1vf7BSaEzuvxsz6QZSSGauid7EIFK3yED6yUSoDIz6jAiJ4vdiu55HYugnTr70c+YAfQb9Xlc3QWVQWzEcKJlIBTUQvFUipFotmsjDMHGaTGSTtujHN6qdPPvAz84jRMXR86rNWWlMny1UTTfX9+KKklEAW5Wc1MNcSc/V4ZYY8bt2CzCUXI/KpTyzL/K439Q7l92W7Aeqk7Ch10f6+3grLLteO6o3xuowsmhofVTVB2aoxafIlp5gRFtWtBhRm1Dv2GJQuPB+Fc86CcdzRQP8A/KGYKkVh3nMfAre+3yrMKxn4jj4SGBoCA9DLtVEYJL9/zLI2OteJNvMEONG6u5HccQUSOy7H5PCgEj2l+YtA3guVjV6AytzBfgMopiyXiWrU6wO+MkCZ3kX5m23jloCUgFStVFBsy7o4bJFcHgdMi1ETs1NIpfJq8UK+ZOCCV5/T0LygeNuzawT+j3yidu3UWvpkNVCzYzrw9DGutl324frZM07D2IXnr3qLbkMPopn5V2tfZyBDf38PotFIeWmafuxcfBITNBi9sA+7p2eqBi8kLtpuRt1C/Ozg8dLl21G66NUwTj6xgqnlWvk9uxD/2Gew7ktfnX+DE6i6OCyTxU2famZw7NSZ8YvPw+iOK2AEQvBEQ8oRX+5PCSrTPlsmbwUb+JlPOBxUdVBD+SJSBgknhHDQo/Iu+T1QLBrhWGrW52hnF4KpDLKRUFnU5fko7kpjJXP+n8mVkJxLNSz2Pnz3T8yNuRT6H34E3s/+vfXScoJIByZ/c+qhbmPnFGNl7Osxq34uPvujj1QqS/S971nWOd7MdGhk32XvPEHq9QVUMD0LIDEckCCl+8Up7jLpNQMYaDCaSR7sdnn84Z+ZG77ybwh8705EWUKBAOLDOfYYZM47F74rL0fxpJNUAu1qjSw69aWvYOgDHwUmDxy8mxgw9Dd6IyOr78PJRTcA9dzLLsXus16BQjiEYMgdnGTMYqGkykWwRUxbj9RcKQQ3rbdMjqaLudRDpQmLltnUpd+qBKTNSCL6ziVmldg7m5ir6pIhe1LkHvjnL8Pz3dsPzlKoA8t5Xbdld8793YDaKKC5H3XR00/D+JWXY/gN1yz7PG92ilTbf8U6Lou8Ke72dIUR6eh2ZVKCdGT3fuUfFbcAE5RxWdvGI/oQ2PsCzK98E/7v38HSZsoiSsbk0iuKsbWAyRKIiWQee+/8HrZ99G8QddNlDxWgPL6nS601LZ13DuJbNlewJkVaM5eB8A/F2BRTlKYzymVCRvT8v/a+BUqWsjp3V7+f0z3vGTzAOYIPhAgmKkHAk4MBLiRgQCU+EiMx6uWSmOsTiblxmXWXJiYxK/EqCUQMKKggJEAgijwEFTBqNIIYEOUcDuc1c2amp6ff1d1117erds8/NdWv6ekz3fL/a83qnuqq6upd/1fffv17hxPcwS3sIyrXiV8l3BMJwYMLhrR/KUCLIUBlcELNdVTcdfJQVGBpCwmvL8qmoq7xcr7MXuCdu3aumSsN9favPmnb8G61UwWhF3N2Et90n6MV6N0/zGk0NewsumUAhTzVUilqOiCq0rvXkMImLZYtioYN7mCGMT4+xs4RqMPGo49RZGaGjB3Heqqycv/cSfq8kuaRb9PpX7qJpn746OY8+GRCToxT4YQX08r559Di6a8k/2h6jTorXyZ9UqHSIjWPEwpMmz3jkTADFAXR6mU7PxWgg7qLEqMBX42CwVVnEX+uhF1UFsV5W7GpL1ekeiLK3y+d5pazeQYrWkWeeeYZjfmC9D7/409Q6IMftvuwqqMb8DUDnZed2cqL68W4iIuecTrl3nIJpX7roi2d6xudWFt+0bLQG/FRgBThAbCDV8ZRY0KbNa7IgFCNOyupmSDcwEQyBLzFK/t2U/Srd9Ovf/0+zp2Nr8uL6VC0rhBO4aUn0squVxPt2klL6VSDNaHW1pYyrOLCxJTOblBpAU6o8qi4j0QCMGUyEaUQvLvOQwmFuatmjVstBp0awNJyUWxRqQXlpe4KwAWMXr9OgIxXtk+d3joL2Rzn975wdoLGDYN8N91K/r/85Gp4pZnq2kyEXoBz2/7uY1s5lbxY9JdOJPO8cyn85x/Z8rne4Uxas9tAXDRAmkzE7I7ZCdQzCpDf8UqqxcfUK8+XTDLNCqWdxr1ePx6ghHoGVVbWnqrAXHz8JzTz/R/ScQ89TMc7jpOOAeqokuz4CAaI/AHuuVKYnaHyq17RKJEprCneWTdrir2pMieKq2GMjsRoJDlC/oDBAPXVK/wK4GLADgVQMQBOUXWRl4vNkrwgoHTLyM2mbtAyi/qQUWXSUr3GD5BifoVGgmEGaODKj5Bx193e4ZFugNROHe4U4F77wRbdtZM95sPIogMBUMj1nnsftGLxOLMo4qQoPt2ws7DG1AOImZV8U6ZVM5OWlouUWZyjQ/v20qE9e6n2ve/T8w7O0Y7de8i3fz/NGrYY4jXba9oSpAAkHFFw5aMMJpLE0fl6NE2HdxxLSzuOJfO4Y7lVPZw3GNwLVYltFp0SKgAAloZZlTIVK7VG68V6IEQ+v28NQHEeYVEANRgIMUDBqGirgQF2VllUBaiANII+rbFoRw9zDsuUSuQPhdmRhAcdRjIWJePHT1DgD9+32gCqk9S8ZnZqR1fjhF28vOutWBe26C+dSPDmB/7Pnw7MfO/0Jw/UBQOkmBSIlQb8sEP9ZBj+RvkUN5uWTLtzNYaoulLiEzYrgHno4EFaPLCX5r/3PWbL4J49dMy+/WvkA4C2BKdMANzso5/HT+TarleT8csnk5GyAbrsI1YF4Z3GgPe5XrJ7oKqD45tgv3KdipbZsDkB0OzKClc6xJiIBig+Pk7hWJICvipV6wF+FSYVO5R/u8OiACgGcnERfnE2s8NIHE7qtQgAWa4tgAuAIiNJ7NJILEF03Q0U+thf2Q2I1RCIFxt6hUiazdCNJDu4z+VOhJgc53vGK12GzKM7UACFnOE4QnVAf9B2BGGEw0FOuEdRbJVJBYzYJ+iz+AkPryxWxWDZGsp7Zp59lirP7Kajb71tHTDl/E0ZVDy4ksDw0hPJfMPF5LvoQvJPza6bYkiwOLhvL/nDUVpAeh6YzlFHsbOAE2y6XLaZkx0yxRItF5weqhXTyVlO0cRIlPzBMFm+tYkc8OiyXHzQrH3kC0e57SJ/n+Mwwueqqosu525GbYYRbE/D9oxF1wAXmUlwIvG5P/ZJ8l91tb00TGWwVnFMHOgFwHaJB60utJPPhEUvuZgCH3j/wM35Vj9hYC8W1erlwstlk5kJIN22bZYSMXgvLarWDfJh1UbdebrXK7SwkKNnnt3LTAQmMRcPUmXvQTIOHCBj717yfe8/1wCV2TMapXixRPlohOJQRx27kktZzk7T/LajydpxDMXOP4eip526zkss6vTuPft5JY5ZMyhslCkZW41JquCEt5Z7osIJU85zp7ds1u4CV6+ZNJZM0OjkGNufGAJQJLbjvQAUzAd1FwAVNRcAZfZ0sSjOA4DKkJUvamJDs4myhmnh5PrZbop89ONk3H5nJ/BYC0qvIzqNecqxne6v7jektujAAlTYVO5JqVwlVGp43tHH0PT0RMPTa1arFPTVORMGSfZgzlyhSscf/3yaGoX3M0jlYpkOz+2npT0/p/nHf07HP/wIBZ7dRxNz8xRz1EIDmTlEhECGNTtD+R3HctxyfMd2smanyEynKZYY5Sr5EgJiJ1SlTPOZPM0fPkzPPrOfQTaWinIzJ3UIQG1nUJn85SotVQqNNoxoXgxwYoyMTdDzJtNkBFdVVjmXgNPNoPgfIAVA+TMnR9eqmRwbRZhEYqSNczlL1Oq5IucBtwMrq8Kwv7/1HQq95woynPYdDQbt1IvrFd/0Al+nzNoJYJ0ElmGzRQcaoAJStCvEQL0jTJCpiVFCq0Owqi8YpUCtQHUjxKot4pqzM2M0OTHBNqyaRQRAHXh2P+178ilKZzIECBlKWUd8x+FykZ6PTtjHvcAzhINzYKBKPh4OsHWf3r2fFubsWODE1Bi3n4il0lRYzjRe4a3FYMdQ2SLLLHFIBZ3Fs5UaVZ0Y52gsROHUOMFhBqBj31jYWPOKFheIiYI5ZeA7gyOj/C+aFotqjRRAGQi/BGsWrdTrjbYcjQ+xn/OAgM1aLpYayQ6yz1ggzCqu/6pryf/Rj61v5eh2FLWKW+KknQBrzWOuh39gpji2qP/6zw38vJdfOhQXKjm89WqZQco1jxIjNDkxxp7LkM9iWwwjkUjSaCpGhUqNWRaqsJr0sJFbLKwpYRucO5/LUWZhnpfFAaQAFMCZREsGqJPLGaomklTK2Y4iABQNjAEsMHw5v8J2Z65QokohRwUniR1q/DHpMBnpWYqS7TCq+sJsT6K3KsBatsIUjSjGrcOesdQomdklBipASo7tig7nGG6wVurUcCQ1kwsAbYZCvNAeALWWl8n/d1eR79rrV/vVqAdvJLaJ46Wp8UZuUKfHgEVfdgqZu3YOTVx0KADqlv+NX76NC5OBTQEM2Fu8GDwRoPT4JKVGYpQrIBRh9woFi6qqaaf3U9gSti5AJGGGzHKBmRrL4QAaAHMkisqFNlsBlAAJwIhEhHzdYPVT2LNcsDuMw+4soOoAKttXqhQwDJqYnqbJdIxCwRCrnACnOgBU2Lf8EHAYlD26DqOKmltD/NJv0zaACVVXfVXPKYkN8IrLe/kcdqu/WOK4Z2V2mnxP76HIH76fjIcfWT1Fp6poK8HLAgWvihStVOJOb6bs59iiw8KiQwlQ9Z7c+q93WmQESIpmT47GKZ6e5F2iAaJEEtlJq2yj2o/S1MlrW8MBVTXZvmWHTrVKBw4uUn5liZ1QkWiYUmGfrWqHnLWczsWpzAkgFZaXWE0FOFdKdaquZKiA7KFiocGeiWiUpqYmKB4Nki9iO4hEVUXWUSpqq7oYYFIBKNTbWsguyobhr1fZUWSjOEhgUBzPpVAUoKrgZXm1sFVxbGokQXTH17zT+3CCdipts32cxQSNcI10kusEfN2qyUPGokMPUNxDBqkT/+MJ6qyWQcezkXiI0iMxvtUSJ+TsorrBoRmUBOHlXr5QI1Rj1n1Uq1apXilS1llGNb+EWq2lBlOBMeWcvMgaaqxpMqDUFD5sx3GIYyLOiVAIMoUAcGFPNCEOhMPspT56ZqyRa4xjBXSBeplT/sQmFTUXjKkyqd8scpIEY9Pv5wXgqhcWhcTkGtUQkGBB1GA3k06Hw/ZD6DP/RKFP/t3a6gndZA01Ax1CIbPTZKB0DM7XDUg7AbLsM2S26C8EQEX2AComJCYhnvhQfzHpp0aj5IukaCSKWORqQWccV6n5KOS3HT4YQcP2CANU2XyFyqXsmtsvwAQooEJylpAyoFrCDlSdQvgYdidCKpk8UhRNguPLToo3qVouM0C3jac5vILB+bVOJg8/dJQVK/hftUUFpPKqMiiDkYKNhA6vudxgW4exRRVWvb6zyRQvLA+8709Xl5fhZN0ymFyA+zjHy8rd41BwrBeAtrNnh4hFf6EA6p58X7nldk4fFBYyfLbaFwlZnHCOeCWcLaWKQQHDBqg950yyCDagxal0YuOBgU3H0QOAwu4TuxPHAXiwOaFuStYN9kE7BuSwyioRYc+KifxWOxNqJBmnqaO22U4vsleyyKodcRAJSMUOxTUE/EG+Rv5d6C6OsiZeAx5a8ejWbJVXhvob3OEZ7ANH0UQ6TdaeZ9qn93l9t2qjNgM0UidfdjKDk6tbbKQ6ovcvX791iFj0Fxqg6p35wg03WQBQOJrgKoMALoZ4Q5GJ4x4RxXbFZ2AQAKhQWxUbA8I14QV08Nqa+cJqnq2j2tr1aau2ylytMnvC/oSDCINXvFRKXLNJQArwQc0Vjy4cRZKgwAn0VqXhmMI58BmurVIzeFE3rrFCIVaxMWSRtvxmrCsFgKVCA7YLk2KlEYdY7n+QQu+9YrWCYaeAaLefAphiqUzxb35r877Dzaby/+wMWQinIUd3gLOLnjMA/fIXb7IKZZMnP1IJxfuLCQmQBrEaxRkmquc58UT33BL7DdvBpghnQCUGCNBywV+rsrcXy8ewuBpsyd5bVmnLlEPOK2zSsu2JhYoLgE6MjnIhNX5oOA8GOJMajBq0HyiSgM+ZQgEfs6ewKFRcPBRkyP+4Joxy3WAgywoahKZwnQxGeId9lhNbRqUG+ywM2FCcjooGyPrYX1Pw2uuas9tG1V3YnzuOpdIFv0FZw6IptPJ4/Mne1Fz3jfMC6hDERZ8zAMX9+tw/38DOpNToBKEjOAbn/fprDYCCSRpJ4Y5XVP2fvbkOMNU5IHWFsDoF6XfSwAgALGYzHPOEM0hYE7Zy1bKYQaHejk1MMGNhmV2tVmsAEfhBiFe1QeW9ClIBo6T8eZGWPDTwGdpAIHUQA+mD8lDglpFOwj8eBviuY1MpO/75/g+TD5UrNmsIoJ1c2bnzzqWZP/+IkbvgYiuOMA4q0/dii7a6TgA2GibrpJMGmkWfUwBlNbdad2rz2kwKNZYnpUMZatUBqJmYoCvFMjuEpP+JAFbuv5TKZO+tsywLYEC5ELE7USkfam1ueZmBaYOkSr5AgBLRMKf3ObkW/FkAS8nW5iI0VN4wisz77aVleI9RoSD/jxUvMmpVi7eHnEQFZlGkGtfLvLpFBrZBhca5wrEE5zrDLsW2pM/H9mfthz9arX7oNfE3yp44VzJB9Ze/nPxfv4vnY+6tl1qxh79DhtSZ2sgDoZlqq253mBsVAP3XXjOQWBjIi9rI/ejkmJtvusXKFaHmRmk0nSIsEuf80pCd9FCp+yjkZO80O58bwAAlgAF1FPadZAvJOk+k8yHTqJAvNFauCHPiOwDQkUSCEs6yNQanj0iYU64DbFk3/DAMKRm2qGb5Wf2U71evF9chtqtsxzYcg+E3apysrz5g7LKdzkMrEuZsLAx4wWdjMTI+/0W7ep9U0O9E4J2CFvbgK36FfLfe3JiP+TPPsmKPPba+WmAn39vNPskEO6dQzG0QC10/pwCK+/a5675kYfka2BPrTpPxGNt50ZAiirrJS8YwauUip8PVglFCjNEVpbELTTu2JNRcMCjWemZqJtufy45ai74zYE8MdPsKoGN3qdQIBamxSjdD45hELMKgFQC75yCv3EH3wZodYpJrSlCNcuTQLFjbWZTOn1dMfkBUsRTNh3W3YZbL2MQYjSSSXNZzMhazy5v8zafIf+OXbbWzk0XTnYLTiX8Wzn4NJa6+qnETwKLx+x/oPeTiFpQHs8oa34Dy/d1gvJ/7PucACjUXAo0lUlzpHsBABQcA1I/SJU4stJXQsYKFJ7gDGBWkcBgBpBxHXclR+fBhmjctmtu3l48R9VbOLzFIMBXOA7XXPQAibMdqF5/ibcZ2dYSU/+UYqNUcJqpWWcWWweer16iq1MgN+AwaQ5XF8Uk6djRFRjJOJ09MkDV3gAJX/hkZqD+sjk5B2EqYTleywmmnrgHowY//hTV16+2tQy4CtnZxz3YIclTs0vnnDByLPucAeuOXbrGwvjSVHmWA2r1i7CLQGHaQ307fQ1Fndah2W2OiV8oMVEmQqKM3ZyVPuYJJ1aUMPbNSpFxmkRYX7Jq7AGghnyOfH8XRIqzewosLr26uaK+UaflwcBgb+7gB6XWc7CPgdD8ABOTYD+8B0nQ6xTWLJ8YS9NKpo6j+yMMU/JOPkLH32XaX1/3nTtKA9YpfXtc2sPaGN1k+sGi/nEUKwMGi1fPOHbgGwM85gGIGff76G6xoPNloi8j9S8M+ziJSh3gzZRsAy/V5FOAKaDlDqW4yUBdyNarkl2mlUOZlaIvLKw2AyhI0OaeaxaN+tyyxczNkLJFYUzpTjhcWdwNQZU0BqyRuAJCXX/7ONXPgH6+6xsJvxHrWbUdN0AlInLj9Ltv+dFdP8IJjt6zqchCppzx4xYesqdvvsts68tPN9jo3Hc0cQzigFcs6Hl04qqoXX0Dhyy4bGFwMzIV0/+jd+BFQc32BMDuKZqZTFI6ONBgUK2DQUxPglM5gan8T/lak8zmThVsnOB5RxDkBFC76jNBKvky5g/to/0qJ7U/YnlVrNb+WT+X38yqWhmdXYUj5HHbh+9737iN2r665+rNcdualO7bRjswyBdXq8arYuwWj1y3zcBCpu9UuuMhm0W7zcztVe10sap39moFqXXjEbvrG4bT5R0LNxVlHR8e5X6kwaDK2WgfJBqKdQI8la2smDRjUqdbOrRMUkIq3Fv035xeXaWlhnpsRgxFFhRUGwzkTsSg7aMBmHOqIROgP3v7WLb0vYFGEnl4xO0HHLS1T8JOfsqv3bfZwirBxmKPJIupD77rMmrz7XjIOHGrPoHJ9zcDptlldIRfERQeNRbd0Imz2/e70fMygfj97LKVnKau4jpNFUvxQGBpDAApG9Wo8hH2kOny+UOUGRGDQQwvLHGKZm19oxEMFnABmKBpj7+w73vn2gboPn/701RauCwA99idPUozDKz0msHvdHKfJUfWMM1rafvUzz7KMViEXL2dRJw4k5/42VGfngTFItuhATYxOAbYZ+4FFI9EEO4q4HWI86AlQNzjVhri4DrAnZxeh8oDl48rri8uLlFvJ09KhQzS/bLdSLORy7EUVx1AiPUaXvettAyv/u7/8JWtbaoSOufUOiiO80o/kdeQ1v+wUCrSpcJC75M12ZpH6kOhUhe1mskh20WmnknnB+QNhiw7sBOlGrhvZVwUo1o2KFxcsqjKoClD5HizfIgT+ndZ9KoOiJQUyjxYWVli9XVxY5PxbABRqLMIpR9Ke3IhscAy6Z6Pb9/SnryHju2jO28ZB080XCbhaOIjU0xU+eKUVueceMp78mfeDwq2quq+1UzbFcaJ2X3D+Oq9yNz9xs/Z9TgMUAX2ouAJQt4oLGxRgbTiLFKmLqitJBVBxwaBgS2w7PLfYUG8lvW9YwNkA6NN7aPoTf9s+vNKOzZp97rQI9N/8xbbzkPvA/ucP14Zc2n2vF0paeXqxv8KixbNfs+Vx0baC2awnwaCdB3WNUCZlNB2j9NgspUfCFAjFOFk95NT8keZEuHY3SFWAokJD3qkYD4BCvUXRbLBnNrvCDiJ4ha+48gNDIW+wJ37zcQ99l0Kf+UdCH9DGaOeAaeeoUT7vJoOHWfRfbiMDndQ6VbfbAbhFvi6uzRoAFh2KCdMPcEvhsfHxJKVGp+zcU3+Ugoa5RsVtOIng0XWSzgWcar8SMCjCLFBvUX9o/6ElOryYoezSIjuQsLztA1e8dyjkLQB90Y03k+/W2zoHRDc3ynEQmb/5mx1X2Gvk56I9hqix7dRbYUVHfeXjWh0jjiMsRXvxi6n6+79L4TdtXQPgoZgw3dz3TvdFtQXsOzY+TmgGDAblexmKUTRQ5TWeqLkbD9bXeHEbdqiEV+pYMmZ3/sLSMnRRgwf3wNwiHeQi2nZ20MTYKL3rsncMhby7tj/bMZXXTXEyiNAvZabDNvWH3v0ea+pfblvvUW7BhJ62c6twi1wrrm/HdqqfdiptZY7uUEyYTkHX7X4AKQCKjmocC3X6k9bNYntHkdM6HgkLUucov1LgEAu6gc8vZmhh7hBXu0cq34c//MGhkTUAeuwPfkTRa68n4+nd3Yq1+f4qkGB/nnIy+e/4l67kwiEXxGQ7TVzoxEHkVsuFRbFe9LRTaStt0a6Es3l3ajDOBDVXsokisVFu0sTNg40yVSz7FYNjl6LiOgkKaBePtvJQd4VBi+V6A6ComQuPLhg0YFh0xZ9cMRSyfvir/26lyKKZr36NRr9w81r7s9Vt6xYIG6xm4BlycV9Xs2txxz291F/Z5pzTesFxVHjZyZTYomr0QzFp+gVnMCgq1Es2EYCICn/w3ApAJVkhElJKorjCLLAxa/UAlYtZ9uAeOLTERa1hg8KDO2z25xgZNNksva+bm9HCoYQSJ9WzX9N1cjrn5951t83s4ixqp2K3SmRo5dTCcZPj3F90q1hUAzQx0sjH5SQCp91Jg0GdUAvuo+rJ5dbwzgQBQLHOUmxQqLgA6NzcYU5OQNbQH7/nj4ZC1mx/Irxy481rq8erbNPqfbvPbJWErBNeTKVdOyn2iY93LZeWJVFaMbkXg3qxqLqfU3VhIw+Tbp5lzfbtWjib8aWDco5bb/uaFXVq8EgsNBxN8uWJmgsnEQYSFryyiMpOTxVuD4+F2pkMq7Z79x8kLNJGgsLU1ORQOYg4vPK564gQ0tjMoSQooBbQ3K6dXIOo26/IvfMyK/bNb9urXJp5Z9WTdhoaanYhjr1cOmvnEY+Ldi2cboU5yPujKZNahZ7Ln8AGdXqa+LFGEtUVFHDi97hjoFa9SitFu7LC8uI8HV7MrWHQYXEQffe+B6zoygJtv/Prm5Pe1wwY6TTlT/tV+vHpp9KpH9qYbe5ZEsXNkM28tc3CLM2Odzy61pmnH/GVLs9pgN5x+50WCoGhXSGWnKFNBEIrDNB6hfyhGPcebai3joNIQNpQcSt1rpnrdhKJijssAJXwytQNN7Wv3tfKEdMs1U7Uyclxmt+1k771khPo4g9tzLtde+ul9jI05OdiqN/ZicPKDVL1HC4Vl8/vxEXnLr6AZo/getHnNEClrSES5rcfM82JCuFQgAEK9rSB6QBUbho2Ot5b5OIWTSTI2x3KxAZdnDtEB+YW2AZFWZFhyoGXmwQAACAASURBVCBi+/Mz15Dx05/1ln/bAsDwjP70/HPonrExuvyKjQGUb8OrzrSMH/14bcjFiwXhK4AnXl7bJTl4gTfg57iodfZZRzRH9zkNUNzku756r4X4J0p8IB0PAEXJyYCv3gBng0GdNvKoSdRYB+qEWYpli0udZHJVrqIAG3Tp8PAAVMIrbH9e89nW1fuaJQaIPdPK5sNEP+HF9Ph559LDqMMUjW3YPq/9/jssrtOLSg/NMoQQLwU43baqMGYrx5GbVcGip5xMR9IW1QB1AMpOolicAn6DEq6F20iil05o/OQWgDo1cJvFQXNzB6kUiAzN6pVGeAWTXs137URl7NTZgAJmp/0qPXnxBfRDv58OF6v0R3/8vzY0D3/+0T+ztn/l3+yQi5q4oD4gVIA2cxypv08FrhvUeLi88Dhqt361U1F0st+GBNPJiYdlH3hy1TWhyUSCa8pKpXX5HSpABaS8DrRuUbWGFoZljoOi3MlSJkP7n93P3lyUthyGHFzYn/VyiV7y1/+vs+VlrRwtqgrpwUL5XTvp0VedSk+GY1TJrdA7/ujyjubhw//wD9b8of18S2qLK1ReytAFT+8hrp+r5ueqTO5mSvf1tFN3sb/6W50VONWLLzwiObodCWZYwLaR6xQVlxdtj4wwg3KjIqi4DnPC5kSnaXWARQFQ2KBsfxZXGmEWFAvb98xuTlRAzdlhsEEb8c+/v4qMnz61VpSdJgI0U3FVhpocp7mLXktPveqVdKBQIcNnrzN93dv+oDEXf3LVVVYhHiLYw+WpWQrPHeB9FpZy/PqzxSWK5FaolEjSS5aX6aQfPWaXROkWfF72qvsc8puETdEq4yUvpG6S/DcyL+WY5zxAhUGxVtMuwWm3slcBiia/7qHaoQApGNSo5mkuU+CEeQEoquwNOoPK6pXt932TorA/vdjILYB2oHUzj/M/HETw4P78JS/iMwojnkRE2dQojSwvNb4pvbRMmdEUmYUKBWOh1df98/R4JELG3r10wuQkveCnT5HxH9+31fJmoRX39bTy4qr7ep0PtuivnkoL559LU5f2tyrGcx6gYFAwJq9oGU2zkyga9pNlwJtLFA75qFyp86ubQfG/sKgwqCTLI5Mom83x58MAULY//+ZT5ENpEXcKXSdgbEUTcrysYHnVK2kpbXdyC1eKZO6fJ0qnGITuESvY7RILDkCz5QqNjyao+LO9FD3uaAKIQ/vnaV1JFDlRMyC2cmQJizZjWMeja1702o6Xym2URTVA4SSK+HjRNoCaSiXI8AUoErRskBoVrrTXikHxWWbFZDAik0hVccGgs9u20e+85ZKBlbWotyOfuYZiaJ7rNdrFDdtl9OB4p2oeilT/NOm0UwRAHRBOlovMmF4gDZXtZXupSp2KqJCPh0ipTDF8LxaUP72HDPSNkWbBnaz/VENnXl5gFaiKissX4rDo3OsupNk39m+96MBOmo0+cbo9TrKJJifGaGxivJFJ5AvaPTKRRRTw2Z3A/IEo1ar2RIHnFrapMChUXLx3Myhycacmx+l33/qWgZW1LC+Lfebq1ul9nbAOhNOMeZwVLPMn2OotM2OlQCpLHrtcsD8oOVX9AcSVHBnocYr3ACNvy5OB1yKAWloLzGbX4OUQkn3dn7WI48q1HwlbdGAnTbdA62X/f//aNywAFM2UwKBIVBCA2sBcD1IA1G7Ua7/m8zZYVYDCi4veJ0dPj9MlvzOYAP3JIw9ZViZjV++7+Ra7m1gndlynoRdlPy4jctqpVN2+nWqlEoVzttOH8FosrYKQ2bFkxzdLJTJwTQAobGMZrYqYecVphQ3d4PX6rbKvO/yifjc+c1g095ZLKPVbF/UFS305aS9g2Ypj77n3QQtOImFQqLjJ6KpjyG1/yjWyJ7dSZe+tGmY5wPWIFtiLizHIVfyQoLA9k6Gpz35+rf2p3ohWbNJpBT3Yn0dvI9pxrMOQNgsyONHhG8xoOiypqqmdTAiVsb3CP15xTpU5uwWpqLtO0kX97LMo8LH/2xcs9eWknch0kPYBg8KDCycRGgepDKqyp/uapd0gXpFJBAbNZRe4HhEAKgw6yABthFeQ3qfan60cQ16ftWJUfAZPuNjy4oTqpCrCRgDXTG11P3TcjNgq28id6yvHOmp79bxz+hIX1QAlIjAoFlXDkyvpfna4JUQBX61hg9rqrmKHKgzqsyq0tFxkJxFqEaHkST5rq7iDDlCUN/G0P71syWaqpReQZBJvxAvc7Hzua2rG9M3U1GYpgV4PmFbb5CHgsKh53rl98ehqgBIRGBTARLofGBTDXna23v7EZw1HkQJQhFmy+RLlcwUG6Nz8PGVX8tzOb1AXa8P+TO/eQ8n7HuxueZmXStmK6dyqRysGdquebtuxWeaPG5DNVFh1Py8Qd5Kzq3p/cQ6HRRd27dz0uKgGKBHBkwsHkeTjRgNEoVicAWqzZhNPbqVMhapB5WKZbVAs0M46LQcFoKimMKjV/Dyr93k5RtQQgxeDtvN4tvOQNrMhm6mq7v2bAU2OV0Hu3qaCzZ2i2AzM7u19ZFENUCJCNlE6lWAVV7KJwKAY8aBFdR8a266GWoRFVSeRMKhd0W+ZDh08yDbpxFiafu/Sre1W5iYw+R8AHfvBjyhx7fUU37uv8+VlzZwubkC5Vdx2KqMX63mdsxMb2M3ozRi2WxZ1P6wE4H2Ki2qAOpMIdijaQCTiMYonYpzu5/f71tmhsEFVNRcOIgARYRYw6HJuhQ7NLdL8/DxVioWBVW8fvPcea8Ks0PhdX6epz99gh1fcox2gOrE73WBqZde2sjtbJbW3U6+bPVBabVdZtxVjNx5CfrJedgqZbRpBNXtYNtuuAaoAFGoukuYBUGFQ1Q51g1PycTmDaLnAQLULhh3iEEso6B+41oIqe/Lqleu+SMbd964u1+pEXe3UgeM+VzNw9rrdS21t5QwSIXjZm+7PVOS0O6fDopu50kUD1LkBcBTZYRYkza9NVhAbVADqZtBc3qRcboUyWduLu3hgL7cdRI/NQVZvuXvZJz5JxuNPrldvvcDltYysFXt1ymwqCNxgdYOvHRibXXcrJu+UYVuBl6/LZtHSaaduqFqhF4tqgDpSgaMI4GQ1NxHlJkpenlzsroZakEgPUKImEby4B+fsmrhQdwehW3Yz1Unsz2mk90nfzXYqrdse7FbFbXX+Vqpvq+9VP+sEnF7qqmqHut+7Vd1mNqgIeoMFubWK24Hyf/+Dj1iyLhSrWkTNxeoWOIncDCrpfsyg2UUqFEyaW1zmpWYYg8qeyB5Klotrq/e1A2c39mE7RmoHuE5ApzKpCqp2HuNmjOwFPHeCvPt/L0ZFu4iTTto0W1QzqAJcqLkzszNrPLlig1pGkIKGvfRJGHQNQB0Vd2lxjhYPL7I9OqgABXsamWV6oZre16nXs9VEdmfbtHLstFJdVdbqFKxyHzfC0sKq7od4s+whL6Aq6X80mqb6rp3k34R2ERqgyk1x5+TCk4vSJyiBEo8EOUHB7SjKFSocB13M5qlayNG+uSXKLs6RWaeBXWK2Jr0P1fu8GMg94VsxjxtErQDmVhk7Yb9W528GSJXdmh3vBmYzQLqv0a0huIGdiHNhtM3w6GqAuhi0maNIEuZV+xOHAqD5XI57gBZyBa5HtG8uQ/VqeaABOnb/gzR9403rl5d1op56sVorRuyESVuppipAGg8Of/Nym80Y0es8Xg8M936tGNMNTud/WbnTK4tqgLoYFKEW8eR6xUJVBpVEhcxykcxqpQFQJCpUqha9+bdfO3DylfKax1z7BYrf9VXv6gnNGKOVutkMtCpw3WBol1bHxyrlZoIBe8XLaNpeB6oOfObUMsZmKxAgAwu7+TudVTI4VhL0WzGv18PCi5G9wCm/ybFF6xeeT4EPvH/D82DDBzZ5cAz95oce+b5lZxTZlRXCIT+n/GF9qNsGFQaFioswS7ZQoZXFw3Y1P9OkN1zyuoGTr9ifL/r0NcR9NtU6Pu675/Z4tnPANAvoN1gvuFqf1gusKsix8gWg8weIoqsVLSxsBxAVMDZWyeB4Ps5Plj9IRbwvlyjmLOo2nnrKe02plwdZBWQ7ldZr1iPkggqAu3b21AB44CbQViP8W9/+D84oAkCleBi6bsuqFvdqFsnFBUCh4iIXd2lhnspmjV7/ugsHTr4SXplCc15J72un1nrZaq3ipO2YVgWsesOFLcGQYEEADH/p9GpVeNcEsdIpKmJ/pSxNxaltVAlHaeYv/8J44l2XWcf/fA8BoGuq/7VShVUtwv3ePUmbqcBYA/vKX6H6eedumEUHbgJtNUDBoJOTk+vS/Tjtz+XFRQzUrFYpu5RlFRcMahZytJgtUqWQpddeNFgARXrfWC5LR93/AI1e98XV9L5WMUivAH8nTOrl0fUChKwTjUbIAhAFlO6JgH4ugSAZkTAtRSOUjdopl89aFh01O9O2CRMa/8ae+qndEU0qMzRTZVtlGHmBtVn4xWFRVJHYqC2qAapMBLcX153ux8TgxEPh0bUryttNk8CgXPKkWKNKfpkWsiV2FA0Si0px6u3/9AWKfx3pfXZNWs8SJ14qaDNVsFMnijAkVFcUCE8kqDgxQYBagwmd+5FPpykTDZMZjtKTMadpq/PZAWXWIiEEI5VOt+zzcuhdl1mTjz5maw1qwyX1odEMmO4UP5GZWw32YpdEnOrILjrr1RS/8kNd463rA7aa4fr5/V5hFjVhXgAq1wCAFio1ZlAMqLdWpcivyC4q5lcGyg7l8iZP77ab8373+969NVvZW+5UP/cEVT8HGFWnjrNvYft2Zsr8UdMMymQ6TWg9hTKcKFZdCsWoYBaoXA1QyV5A1BgRg2jFtOsS5XJ28TaMirMN70PBML3jvX+8bl5/5y/+0jrxvgco9vRuMtD31F39T/2iZr+zk8nnflgJi15w/oaaLmmAKkKXFS1qAWsBqFG3kxTU+kRS8gReXAxe1VKpspoLRxFA+ttvGpxymw378+prV20xXLh7Qnr97wXcZuETnBNezG3b6PHRFD01Mc7ysY4+ml8jJ76IRkZS5EunCfY9RsEgCpULVHBKcNZMmAllykeiFC+tglFAa1ZtoKapThmyaxY3QBsMUCIcpDe9851r5veP33qpdcIP/ssGaC7vrUHIfOhUK+gEtA6LVi++gMJdti7UAG0DUKkw7wYn/ldVXCzYBjiRrAAGzWcztJAtUihgDISaK+rtJJaX3XLb+gkqQHWrfNjeyonUbEIn4jR3wovpK79yMtX27afc8cfxnpOT0zSaTlNwdJSmosEGQFWQyikFrJFKgRaCdlHrSNWkSrVCVLHQBn0tPCpWg2HxQTAQptf//u81dnriig9Z2x76D4rt3r2q5rYCZDdgbWaHsvw27tHVAFVu8X3f+LY1kkxydb9gMMBZRNIn1L7hds9QsKiot75qkfuzrBQqVK8UuWg1M2k2w3WJwkH/QKi5a5ojqeEVr0notsU6jQuqk3RynB795VPoHyJhio2N045wkJ4NRWnbeJrGRtM0nhqhCOxPI0jh0TQFy3m+EgOhKlqdltWKUycXRF+x96lUg2uACbbF8AejlDPsY/2ZJWZff7G4BqSHLnmzNfmT/17tiOb+/W6gNQNep/vJ+SVH981v6IpFNUA9AIpkBSkehlgoGiqBSRmkzivelyp1qpo1LndSqRtULiw3nET5cpUyy7mBySji+OfTe+hF11y7dnlZu1Q5/FC3k6SZuquy7+Q4Pb5rJ30accgxW8UdS4+wM2d6cppCqQTXf5qM2yqufyRJpXKdImFbXbVqJtXzJcoVHEfWWq7k/wDeSjjGqjETVSjG2+qZDKvPGCvLy1QKBOnC19kxaYRcXvD4E2S4WbQVA3o9xDyux74oc7VwN+xwsXXBokdvo/qZp3cVF9UAVQR9/zfut8gX5Wa+4bD9lDZ8frtGbr3CbQYDQfu9DIC0ZtZtD26hTDWHRWF/gkXrhp8ufdvWF61+7LZbrYnvP0rTn7tu/fIynt0KK3Uafmjm9XT6aN6+/Vi6O2ifd9vzd/CrCtDU2ASF4imKBw2aRCEosGM4wa+hsl3hYaVep5FsjuYAxKWlNezaDCMNPDnsK6ryay62M7vmLrzImvzBfxEtZdZnFrll0e5Lmn3u0XALISTrpSeSecYZHVcA1ABVBCzV/bDkLBAMNUAquxhWpaHmIv6JUTOrVKxYXF2+XDY5xJJdyVEhn6eVQonXlW41QCV76Oi77qb4rbd5ezBbOUU6Vedkv2iYCiedRJ+dmaT/9vmonh6jhM9oMGhiaoa2pVI0kk5TIhYkXwotN+xsoaPIov2Kiuue/wBu1ixTuepntRgMmySrJXDFAYVznfY/zjM45PLQd6h46BDFsh6lXtQv7fS3uwEJDzZGwn7gYHDixcwMVV92MoX+/m87wl5HO230ITJsx0nxMNihftTE9cMG9ZNh+MmyavaTHSpu3aRSxf6/Xq1TpYr/68yehYpFS5llVm3BqrBBt7ovC8Ir6UyGXvQ3nyLj0R+vvy3qJGwXG3VPXjfj4PjZGcqfcgp9MLbaUxVqLlRc1UkEFReOIhWgwViczEKe4skYmVaQYv4KxSomUdEkigZp3gjz5wCqGQo5Vf1LNFUuNFgWl2ROH0XBQ/upMjraADK2Z2omzX7z27Tj/geInniCYotL67WHVhlG7txgpCIqecCI7XIaIsCYjFMhniQaTRHiuvPpNE1EwzTTRTxUA1SZcLf+651cVYHV2niMQRo0bBvIRG8QZdTMGlVqBtVrtQYwAWIwJ4DJ3berdZoYTW65k2hdc952IRM3hDsJ1KtAnRwndNG+44zT6J5vfJPCtSrbocHkCDuJwKAoFL59YoLq0QhF0VXOsRmFRZeTcUpVK5QJ2Qzk7niObeFclpYDIUqt5Jl1AdpcMEkhpwIjP1DLOVaTLSNECIuhK/diuUzP+/jHacd/P7mWQQV8sBvVOK6SEww3VSwS4TzfaDpNcE+B/Tnv1wGiNTvdFQhbEZkGqAugZAQIJTghdAAVIxKyqFiqc0sIs2aSRSEGoEEVqtX8VKuUODkea0CxHf8jF9c0Tbrsf759y2UM+3Py3m/SFJojoSFRK6+syKOZfYnPvQL5yjYstSrs2kmJq6/i3/6+d7/XMswKM+hYMEwT27dzmOWoVIqqiVUbVOxPsKcMeNHFe45tWLTgHoZlkq9a4hrFiZLtMFqw/DSOIm6RCL8KgJ9ZslMxj7nhOpq8/wGahB2K4YCw4DMoFraZHwkVRefBwWmIkrQfCTMjTneoprYCYLvPtnzytLvAI/k5GJSf1tE4258CULkGq26rtRgAJ0CLAVAC2HgV1RbgRLL9H7x9a2viinp7NLqXyfKyZqtOvBLgVcDifTNnkuzXpHDWJ/7so1aRfDQRD1NgZJRmZqb5ITgWDnOYxQhFaURRicNOXWI45STUhX6tdnPlIEXgrHONkumYHWaJF9mbZoXrGsM/YNZ9nPG1kM3RwtwBOvvsXzcee/Uuazv6igJ86bSd4RSNcL6vBTCGI0cEhK3muAaoIp07br/TWilWeeJE0Zsl4COf38/OHwAWr/xktWqs2mJg3WetnOP/hUGxHeptLOTb8rInAOhxBw5R/NrrKaam96nAa7VMzGvJWbPVLfx0C1P95S8n69WvosD/+dM18+uaqz9roZsZirIF0uMEWx92KFRcjBjqEQfshATYor66bVb4w1EOcwmTBn12MfFwaD2bqpNd7eVq1g2qlVZo74EFLuz26695tYHEBeT6+qMhOuHKKwcSCwN5Ua2eKP3+7MYv3WKFgkHyBcIMUhniJML/DXCaJr8HSGUUcssMTgwA/dLfe+OWynhdep/bIeSVJdRNArkb6LA/TzmFEnfc2vR3f+GGm6xIuUjhiQkaSSY4swgDVRD9AV8DpPY2+x4ISBm8TsKIVzlUr/kBoJaqASoXsrR/734uS3Peub+2pfel03k8FBfZ6Y/ZjP1u/PJtjDZx+8s5kbIHIPKraTOpABU2Z80XJhWc+Pyyd71tS+X73fsesOKVvF09/sYv2+l97tHM1mwVuPcKPeC8AHYXZSdhUsTDQa6eGB8ZpUjIYHCqsldVXQaqA06VTX0BqMFrV7yoPxOqb920HXd79y/Q3L5n6NzzztnSe9PpXB2Ki+z0x2zGfl+55XZrJVegcCS6DqR8fmvVm1sq2+9hdwKkUHGFPaEeb7X92ajed8NN5ENYwV09oVumbJdtA/tzx3ayzjyd/J/5VMdzC6ZFNJ5kz240FqdY0CBfKMreWAm74BVOOgGpr26SP2SDEiovv0YSjcJuUuCtXCnxEkGs3c2t5OnZ/XM0f3hRM+hmgGWrzgEVDCouBhhTBrYBjBiqWusGaL1aIV8gtOUM2rZ6Xyv7sh0YRSiu1DZUs5s771ya+fOPdAxQORVWEwFstg8gQoFYguIhO+AvNilsTwBVvLuIPQOoOA5Mqg6AEs4irEQqVupUWM7Q/vklyixlNEC3Clyb8b0AKJgQLNpuuMFZLRXIFwjQ5ZevXerU7jz9+Jztz4e+uz69zwtc6gV0mj2DY1RQRCK8OHnu4gtotstlVerXf+3f77b8oQgXb2MWjaeYVTGg8sKzC0BWKMzOI2FTFaQAJ/7Hel2MYrnGCQ5zT++mvSsluvi153b9AOnHPWp3zqG4yHY/YrM//9x1X7Jq1Qr5AyEbpIpai3AK/28EqFwqEvbDAKDBnLBPI9H4lrNno3ofwiuIf0r3sk4LYEmit1cKm1LIi9PXEC9EnilCE9uPbcQ/N+O+PHD/AxbydcGqAGkwhr45dQr4g3ZetDOEeRFSkYHsLoz8ih0bLZgWze3bw9le2km0GXdni84BRxHA5x5qqEU+UwGKbWDQaCKx5fYnV0/IZGhKqsfLqgr1R6mrLVQ29MojlUyfdJoKACJihqMpjhViHImgPYM1GuJEkanxEf5erDrCANPWjRD5rApV/TGqY8F3zUf+etWOUxPR4kpxqNRbXLNm0CYPgQaL+l0BccOPtVCrT2knNoptMhGgmm11gnyjvMnfX0XG3mftBHl3Hil+hZPM3aigB1byBzmP1Ion6PBRMwzCzUxf26znLiow+v01Biw7kHwh9gSXKhZrMuJlt+oVMmsGnfVrpw/dfB+6C96sm9vuPABoqZgnAiDxpA4HqSRgVA9WwVoqEWKog2B/4hIr736PFYR6CwZBkS6EKFCoy8mSwT6SMUOz05QbTXGZynay0Z8fOQnom9FE1khY4IpxDkAbuymAxBMamUbCnLCT8P49//vygZBr7p2XWbR7j33pDRU1RbmZmQ15WY/ctNTfJBIYiIk0qLfjqn/8Z0tVZwWQcr0Ao4AS27BIG+rt9MwMvfmNg1dVflDlrK+ruQQ0QFvMjn/67PXW3r17aWb2eas2J9TeNmMQbNB216g/Hw4JaIC2uE+s5i6vENui7DGMN97D1pybn2fGBHOqY/v27by+8eLf+g0t3+HAwcBepZ5AbW4N1NyDB/Y1gAhAquqsqLUCUnyOPyR+Q/3VIB3YuT8UF6YB2uY2sTcXFRIcFgUQpyYnmT0xEtEo5YqrMVOxQYM+4tzcZCxCF1yomXQo0DCAF6kB2gFAdz/9szWqrJdaWy2XKRAO0/HP307xkXQjeR5AHcQ2hAM4F/UleUhAA7TFtEAZzgOH7L4rhw48u87WxHYBJt4DnLJUSlpFlGp2HPV33jI4LSA0EoZHAhqgLe4VlkGZVsBeA1q1aHnp8LqYJwAaiYYpEIqw3YllZ1ivDbU4EVtd8b/Vlf2GZ0rqK1UloAHaZD7cfNMtbHtWLf+ahHlUhlNHwOfUJHI2OsUU+D+wac0pjZJKxrWqq7HXtQQ0QJuIDKv9pfekJCR0Il2fVeM8UBWoAHEgHN/y8iedXL/eZ7AkoAHa5H4gBqqyZTLio5US1ohGuL4qQKcOFZCyHeyJHiP4bBAq/A3W1NNX04kENEA9pAT2RF8VKZYswBT7EmDFwCp9GQChuh2JDAizAKBcQ9e/9SU4O5kQep/BkoAGqOt+AJyS/C6xTOwi79VtYFIwaogqVCG7XKTXvsjhBVBhk+qQy2ABYNCvRgNUuUPstV0lRfbIgvkALnVgm1T2A1PiPYCr7ov3GHJsrmhSMmzR69/4Ji3zQUfFAF2fnizOzbjrq/c2mFPuj4DPfb9UFpXPZHEwlp+5mVQ+Q7XAVCqp0/8GCACDfikaoM4dQlKCtHLAJrAnClfJEjP1FZ8DiAK8VjdZmBb7QHUG6F//ugu13AcdGQNyfXqiODfi3+682wLopNVg1HEEoZwGBnqxoJu2Wqiq2T3EfiixgSH2p9oWQq8VHZDZPwSXoQFKROgLinuFVg9ShCo9EqZMtkzhkG1LCmBVlhUVGJ/JdgBZBgolC1ClJSEcS1tdr2gI5qW+REcCGqAAKLqaoXOWAlDYiu72DwzUsI+bxnIjX2VU6nbopVatkVEvUzZfafQJRQV61M+FuosGTFvdr0XP/uGRgAYoEUG9Ra6tABTgHE3FKBxNcrU49KREbw8M6Q1Srfu4Yjkql6N4soxatcrgLGQXaW4ha4MULSKsKjf3RVtCzaDDA5CtvlINUGFQJ3cWvUEwth8zTanRiQaLevWjxH7o/YF+lUGjQqYVIjSTXV7K0oH5DK9+KRacjtvlKpWLOS5Cpj25Wz3th+f7NUAdgILlRhJRiidHGJS88Hp6nN83A6fXbQZgl5YLtHB4kQ4dPMhqrbCoVKLHubUnd3hAspVXqgGqqLiRcIC9uGC4ZDJJE1NTlBqJdwXQQiHPzHnw0BK/ZnPFNfYnbra2Qbdyyg/Xd2uAOvcL7R6kszYAClU3PZqmifFRigSqLftPrtqfRcrkqtxFa35xeS1Aqxb3cgkYNdJrQ4cLJFt5tRqgjvRVT24yEWNVFwAFg0bD/rbt1sUehXpbyC6xgwhOIWFQNSuAdAAAA/RJREFUZBFh4Nxavd3KKT9c360B6twv8eRCzWX2TKdZ1R2J2x2f1Xbr0hxWZU4boHVayhZoZSXHTXpQsrNYKrMNijALzqPBOVwA2eqr1QBV7gDycfEvgDQ6Nk6JeIziiRi3aA/5icIh1yJQ5dh6tca9KPO5HIdZBKD5XJbLpaBsigbnVk/34ft+DVDXPQNIkSHEKm46TQl4duMxMpweoYlYiABGDHR0xnuzbpBZrZLEQPO5PKEaA5xEAOewNIsdvun7i3/FGqBN7jHasYNJAVT0BcV7NI5FH0r0nwwZZSpWAxSmMlXqthhLxRKrs5lskWBzonfob/7GOVrGv/g46tsv1JOnjWjv+8a3We0N+i0yfKHGKhZZViarXJCDK/m4w9iHsm8zTJ+4JwlogPYkPn2wlkB/JaAB2l/56rNrCfQkAQ3QnsSnD9YS6K8ENED7K199di2BniSgAdqT+PTBWgL9lYAGaH/lq8+uJdCTBDRAexKfPlhLoL8S0ADtr3z12bUEepKABmhP4tMHawn0VwIaoP2Vrz67lkBPEtAA7Ul8+mAtgf5KQAO0v/LVZ9cS6EkCGqA9iU8frCXQXwlogPZXvvrsWgI9SUADtCfx6YO1BPorAQ3Q/spXn11LoCcJaID2JD59sJZAfyWgAdpf+eqzawn0JAEN0J7Epw/WEuivBDRA+ytffXYtgZ4koAHak/j0wVoC/ZWABmh/5avPriXQkwQ0QHsSnz5YS6C/EtAA7a989dm1BHqSgAZoT+LTB2sJ9FcCGqD9la8+u5ZATxLQAO1JfPpgLYH+SkADtL/y1WfXEuhJAhqgPYlPH6wl0F8JaID2V7767FoCPUlAA7Qn8emDtQT6KwEN0P7KV59dS6AnCWiA9iQ+fbCWQH8loAHaX/nqs2sJ9CQBDdCexKcP1hLorwQ0QPsrX312LYGeJKAB2pP49MFaAv2VgAZof+Wrz64l0JMENEB7Ep8+WEugvxLQAO2vfPXZtQR6koAGaE/i0wdrCfRXAhqg/ZWvPruWQE8S0ADtSXz6YC2B/kpAA7S/8tVn1xLoSQIaoD2JTx+sJdBfCWiA9le++uxaAj1JQAO0J/Hpg7UE+isBDdD+ylefXUugJwlogPYkPn2wlkB/JaAB2l/56rNrCfQkAQ3QnsSnD9YS6K8ENED7K199di2BniSgAdqT+PTBWgL9lYAGaH/lq8+uJdCTBDRAexKfPlhLoL8S0ADtr3z12bUEepKABmhP4tMHawn0VwIaoP2Vrz67lkBPEtAA7Ul8+mAtgf5KQAO0v/LVZ9cS6EkCGqA9iU8frCXQXwlogPZXvvrsWgI9SUADtCfx6YO1BPorgf8P4JwPT6cWgWo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690988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5541" y="4759283"/>
            <a:ext cx="995646" cy="1189998"/>
          </a:xfrm>
          <a:prstGeom prst="rect">
            <a:avLst/>
          </a:prstGeom>
        </p:spPr>
      </p:pic>
      <p:sp>
        <p:nvSpPr>
          <p:cNvPr id="11" name="Content Placeholder 2"/>
          <p:cNvSpPr txBox="1">
            <a:spLocks/>
          </p:cNvSpPr>
          <p:nvPr/>
        </p:nvSpPr>
        <p:spPr>
          <a:xfrm>
            <a:off x="753629" y="572190"/>
            <a:ext cx="7848872" cy="432048"/>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r>
              <a:rPr lang="en-GB" sz="4000" b="1" dirty="0">
                <a:solidFill>
                  <a:srgbClr val="3E2D57"/>
                </a:solidFill>
              </a:rPr>
              <a:t>Create Solutions Ltd </a:t>
            </a:r>
          </a:p>
          <a:p>
            <a:pPr>
              <a:lnSpc>
                <a:spcPct val="85000"/>
              </a:lnSpc>
              <a:spcBef>
                <a:spcPts val="800"/>
              </a:spcBef>
              <a:spcAft>
                <a:spcPts val="800"/>
              </a:spcAft>
            </a:pPr>
            <a:r>
              <a:rPr lang="en-GB" sz="2000" dirty="0">
                <a:solidFill>
                  <a:srgbClr val="3E2D57"/>
                </a:solidFill>
              </a:rPr>
              <a:t>The specialist training and compliance company for the general insurance industry  </a:t>
            </a:r>
          </a:p>
          <a:p>
            <a:pPr>
              <a:lnSpc>
                <a:spcPct val="85000"/>
              </a:lnSpc>
              <a:spcBef>
                <a:spcPts val="800"/>
              </a:spcBef>
              <a:spcAft>
                <a:spcPts val="800"/>
              </a:spcAft>
            </a:pPr>
            <a:r>
              <a:rPr lang="en-GB" sz="2000" dirty="0">
                <a:solidFill>
                  <a:srgbClr val="3E2D57"/>
                </a:solidFill>
              </a:rPr>
              <a:t>Tel 0161 870 6637</a:t>
            </a:r>
          </a:p>
          <a:p>
            <a:pPr>
              <a:lnSpc>
                <a:spcPct val="85000"/>
              </a:lnSpc>
              <a:spcBef>
                <a:spcPts val="800"/>
              </a:spcBef>
              <a:spcAft>
                <a:spcPts val="800"/>
              </a:spcAft>
            </a:pPr>
            <a:r>
              <a:rPr lang="en-GB" sz="2800" b="1" dirty="0">
                <a:solidFill>
                  <a:srgbClr val="3E2D57"/>
                </a:solidFill>
              </a:rPr>
              <a:t>www.createsolutions.co.uk</a:t>
            </a:r>
            <a:endParaRPr lang="en-GB" sz="2800" b="1" u="sng" dirty="0">
              <a:solidFill>
                <a:schemeClr val="tx1"/>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r>
              <a:rPr lang="en-GB" sz="4000" b="1" dirty="0">
                <a:solidFill>
                  <a:srgbClr val="3E2D57"/>
                </a:solidFill>
              </a:rPr>
              <a:t> </a:t>
            </a:r>
          </a:p>
        </p:txBody>
      </p:sp>
    </p:spTree>
    <p:extLst>
      <p:ext uri="{BB962C8B-B14F-4D97-AF65-F5344CB8AC3E}">
        <p14:creationId xmlns:p14="http://schemas.microsoft.com/office/powerpoint/2010/main" val="2845526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7910264" cy="3951337"/>
          </a:xfrm>
        </p:spPr>
        <p:txBody>
          <a:bodyPr>
            <a:noAutofit/>
          </a:bodyPr>
          <a:lstStyle/>
          <a:p>
            <a:pPr>
              <a:spcBef>
                <a:spcPts val="600"/>
              </a:spcBef>
              <a:spcAft>
                <a:spcPts val="600"/>
              </a:spcAft>
            </a:pPr>
            <a:r>
              <a:rPr lang="en-GB" sz="2400" dirty="0">
                <a:latin typeface="Arial" panose="020B0604020202020204" pitchFamily="34" charset="0"/>
                <a:cs typeface="Arial" panose="020B0604020202020204" pitchFamily="34" charset="0"/>
              </a:rPr>
              <a:t>Many countries still not prepared and asked for delay</a:t>
            </a:r>
          </a:p>
          <a:p>
            <a:pPr>
              <a:spcBef>
                <a:spcPts val="600"/>
              </a:spcBef>
              <a:spcAft>
                <a:spcPts val="600"/>
              </a:spcAft>
            </a:pPr>
            <a:r>
              <a:rPr lang="en-GB" sz="2400" dirty="0">
                <a:latin typeface="Arial" panose="020B0604020202020204" pitchFamily="34" charset="0"/>
                <a:cs typeface="Arial" panose="020B0604020202020204" pitchFamily="34" charset="0"/>
              </a:rPr>
              <a:t>New date of 1</a:t>
            </a:r>
            <a:r>
              <a:rPr lang="en-GB" sz="2400" baseline="30000" dirty="0">
                <a:latin typeface="Arial" panose="020B0604020202020204" pitchFamily="34" charset="0"/>
                <a:cs typeface="Arial" panose="020B0604020202020204" pitchFamily="34" charset="0"/>
              </a:rPr>
              <a:t>st</a:t>
            </a:r>
            <a:r>
              <a:rPr lang="en-GB" sz="2400" dirty="0">
                <a:latin typeface="Arial" panose="020B0604020202020204" pitchFamily="34" charset="0"/>
                <a:cs typeface="Arial" panose="020B0604020202020204" pitchFamily="34" charset="0"/>
              </a:rPr>
              <a:t> July for each country to publish their rules</a:t>
            </a:r>
          </a:p>
          <a:p>
            <a:pPr>
              <a:spcBef>
                <a:spcPts val="600"/>
              </a:spcBef>
              <a:spcAft>
                <a:spcPts val="600"/>
              </a:spcAft>
            </a:pPr>
            <a:r>
              <a:rPr lang="en-GB" sz="2400" dirty="0">
                <a:latin typeface="Arial" panose="020B0604020202020204" pitchFamily="34" charset="0"/>
                <a:cs typeface="Arial" panose="020B0604020202020204" pitchFamily="34" charset="0"/>
              </a:rPr>
              <a:t>New date of 1</a:t>
            </a:r>
            <a:r>
              <a:rPr lang="en-GB" sz="2400" baseline="30000" dirty="0">
                <a:latin typeface="Arial" panose="020B0604020202020204" pitchFamily="34" charset="0"/>
                <a:cs typeface="Arial" panose="020B0604020202020204" pitchFamily="34" charset="0"/>
              </a:rPr>
              <a:t>st</a:t>
            </a:r>
            <a:r>
              <a:rPr lang="en-GB" sz="2400" dirty="0">
                <a:latin typeface="Arial" panose="020B0604020202020204" pitchFamily="34" charset="0"/>
                <a:cs typeface="Arial" panose="020B0604020202020204" pitchFamily="34" charset="0"/>
              </a:rPr>
              <a:t> October 2018 for implementation</a:t>
            </a:r>
          </a:p>
          <a:p>
            <a:pPr marL="365760" lvl="1" indent="0">
              <a:spcBef>
                <a:spcPts val="600"/>
              </a:spcBef>
              <a:spcAft>
                <a:spcPts val="600"/>
              </a:spcAft>
              <a:buNone/>
            </a:pPr>
            <a:endParaRPr lang="en-GB" sz="2400" dirty="0">
              <a:latin typeface="Arial" panose="020B0604020202020204" pitchFamily="34" charset="0"/>
              <a:cs typeface="Arial" panose="020B0604020202020204" pitchFamily="34" charset="0"/>
            </a:endParaRPr>
          </a:p>
          <a:p>
            <a:endParaRPr lang="en-GB" sz="3200" dirty="0"/>
          </a:p>
          <a:p>
            <a:endParaRPr lang="en-GB" sz="2800" dirty="0"/>
          </a:p>
        </p:txBody>
      </p:sp>
      <p:sp>
        <p:nvSpPr>
          <p:cNvPr id="2" name="Title 1"/>
          <p:cNvSpPr>
            <a:spLocks noGrp="1"/>
          </p:cNvSpPr>
          <p:nvPr>
            <p:ph type="title"/>
          </p:nvPr>
        </p:nvSpPr>
        <p:spPr/>
        <p:txBody>
          <a:bodyPr>
            <a:normAutofit/>
          </a:bodyPr>
          <a:lstStyle/>
          <a:p>
            <a:r>
              <a:rPr lang="en-GB" sz="2800" dirty="0">
                <a:solidFill>
                  <a:srgbClr val="3A1953"/>
                </a:solidFill>
              </a:rPr>
              <a:t>It was due on 23</a:t>
            </a:r>
            <a:r>
              <a:rPr lang="en-GB" sz="2800" baseline="30000" dirty="0">
                <a:solidFill>
                  <a:srgbClr val="3A1953"/>
                </a:solidFill>
              </a:rPr>
              <a:t>rd</a:t>
            </a:r>
            <a:r>
              <a:rPr lang="en-GB" sz="2800" dirty="0">
                <a:solidFill>
                  <a:srgbClr val="3A1953"/>
                </a:solidFill>
              </a:rPr>
              <a:t> Feb but….</a:t>
            </a:r>
          </a:p>
        </p:txBody>
      </p:sp>
      <p:pic>
        <p:nvPicPr>
          <p:cNvPr id="4" name="Picture 2" descr="C:\Users\User\Downloads\question_mark_card_pile_400_clr_186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5667063"/>
            <a:ext cx="1547664" cy="1211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722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196752"/>
            <a:ext cx="8352928" cy="3951337"/>
          </a:xfrm>
        </p:spPr>
        <p:txBody>
          <a:bodyPr>
            <a:noAutofit/>
          </a:bodyPr>
          <a:lstStyle/>
          <a:p>
            <a:r>
              <a:rPr lang="en-GB" sz="2400" dirty="0">
                <a:latin typeface="Arial" panose="020B0604020202020204" pitchFamily="34" charset="0"/>
                <a:cs typeface="Arial" panose="020B0604020202020204" pitchFamily="34" charset="0"/>
              </a:rPr>
              <a:t>It replaces the Insurance Mediation Directive</a:t>
            </a:r>
          </a:p>
          <a:p>
            <a:r>
              <a:rPr lang="en-GB" sz="2400" dirty="0">
                <a:solidFill>
                  <a:srgbClr val="FF0000"/>
                </a:solidFill>
                <a:latin typeface="Arial" panose="020B0604020202020204" pitchFamily="34" charset="0"/>
                <a:cs typeface="Arial" panose="020B0604020202020204" pitchFamily="34" charset="0"/>
              </a:rPr>
              <a:t>Mediation</a:t>
            </a:r>
            <a:r>
              <a:rPr lang="en-GB" sz="2400" dirty="0">
                <a:latin typeface="Arial" panose="020B0604020202020204" pitchFamily="34" charset="0"/>
                <a:cs typeface="Arial" panose="020B0604020202020204" pitchFamily="34" charset="0"/>
              </a:rPr>
              <a:t> becomes </a:t>
            </a:r>
            <a:r>
              <a:rPr lang="en-GB" sz="2400" dirty="0">
                <a:solidFill>
                  <a:schemeClr val="accent1">
                    <a:lumMod val="50000"/>
                  </a:schemeClr>
                </a:solidFill>
                <a:latin typeface="Arial" panose="020B0604020202020204" pitchFamily="34" charset="0"/>
                <a:cs typeface="Arial" panose="020B0604020202020204" pitchFamily="34" charset="0"/>
              </a:rPr>
              <a:t>Distribution </a:t>
            </a:r>
          </a:p>
          <a:p>
            <a:r>
              <a:rPr lang="en-GB" sz="2400" dirty="0">
                <a:latin typeface="Arial" panose="020B0604020202020204" pitchFamily="34" charset="0"/>
                <a:cs typeface="Arial" panose="020B0604020202020204" pitchFamily="34" charset="0"/>
              </a:rPr>
              <a:t>Its aim is to:</a:t>
            </a:r>
          </a:p>
          <a:p>
            <a:pPr lvl="1">
              <a:buClr>
                <a:schemeClr val="accent5">
                  <a:lumMod val="50000"/>
                </a:schemeClr>
              </a:buClr>
            </a:pPr>
            <a:r>
              <a:rPr lang="en-GB" sz="2400" dirty="0">
                <a:latin typeface="Arial" panose="020B0604020202020204" pitchFamily="34" charset="0"/>
                <a:cs typeface="Arial" panose="020B0604020202020204" pitchFamily="34" charset="0"/>
              </a:rPr>
              <a:t>Create a level playing field for insurance intermediaries and the </a:t>
            </a:r>
            <a:r>
              <a:rPr lang="en-GB" sz="2400" b="1" u="sng" dirty="0">
                <a:latin typeface="Arial" panose="020B0604020202020204" pitchFamily="34" charset="0"/>
                <a:cs typeface="Arial" panose="020B0604020202020204" pitchFamily="34" charset="0"/>
              </a:rPr>
              <a:t>distribution</a:t>
            </a:r>
            <a:r>
              <a:rPr lang="en-GB" sz="2400" dirty="0">
                <a:latin typeface="Arial" panose="020B0604020202020204" pitchFamily="34" charset="0"/>
                <a:cs typeface="Arial" panose="020B0604020202020204" pitchFamily="34" charset="0"/>
              </a:rPr>
              <a:t> of insurance</a:t>
            </a:r>
          </a:p>
          <a:p>
            <a:pPr lvl="1">
              <a:buClr>
                <a:schemeClr val="accent5">
                  <a:lumMod val="50000"/>
                </a:schemeClr>
              </a:buClr>
            </a:pPr>
            <a:r>
              <a:rPr lang="en-GB" sz="2400" dirty="0">
                <a:latin typeface="Arial" panose="020B0604020202020204" pitchFamily="34" charset="0"/>
                <a:cs typeface="Arial" panose="020B0604020202020204" pitchFamily="34" charset="0"/>
              </a:rPr>
              <a:t>Harmonise regulation across the EU</a:t>
            </a:r>
          </a:p>
          <a:p>
            <a:pPr lvl="1">
              <a:buClr>
                <a:schemeClr val="accent5">
                  <a:lumMod val="50000"/>
                </a:schemeClr>
              </a:buClr>
            </a:pPr>
            <a:r>
              <a:rPr lang="en-GB" sz="2400" b="1" dirty="0">
                <a:latin typeface="Arial" panose="020B0604020202020204" pitchFamily="34" charset="0"/>
                <a:cs typeface="Arial" panose="020B0604020202020204" pitchFamily="34" charset="0"/>
              </a:rPr>
              <a:t>Aim is to improve professional standards in the insurance market across Europe</a:t>
            </a:r>
          </a:p>
          <a:p>
            <a:pPr lvl="1">
              <a:buClr>
                <a:schemeClr val="accent5">
                  <a:lumMod val="50000"/>
                </a:schemeClr>
              </a:buClr>
            </a:pPr>
            <a:r>
              <a:rPr lang="en-GB" sz="2400" dirty="0">
                <a:latin typeface="Arial" panose="020B0604020202020204" pitchFamily="34" charset="0"/>
                <a:cs typeface="Arial" panose="020B0604020202020204" pitchFamily="34" charset="0"/>
              </a:rPr>
              <a:t>Raise standards of conduct </a:t>
            </a:r>
          </a:p>
          <a:p>
            <a:pPr lvl="1">
              <a:buClr>
                <a:schemeClr val="accent5">
                  <a:lumMod val="50000"/>
                </a:schemeClr>
              </a:buClr>
            </a:pPr>
            <a:r>
              <a:rPr lang="en-GB" sz="2400" dirty="0">
                <a:latin typeface="Arial" panose="020B0604020202020204" pitchFamily="34" charset="0"/>
                <a:cs typeface="Arial" panose="020B0604020202020204" pitchFamily="34" charset="0"/>
              </a:rPr>
              <a:t>Improve competition </a:t>
            </a:r>
          </a:p>
          <a:p>
            <a:pPr lvl="1">
              <a:buClr>
                <a:schemeClr val="accent5">
                  <a:lumMod val="50000"/>
                </a:schemeClr>
              </a:buClr>
            </a:pPr>
            <a:r>
              <a:rPr lang="en-GB" sz="2400" dirty="0">
                <a:latin typeface="Arial" panose="020B0604020202020204" pitchFamily="34" charset="0"/>
                <a:cs typeface="Arial" panose="020B0604020202020204" pitchFamily="34" charset="0"/>
              </a:rPr>
              <a:t>Improve customer protection</a:t>
            </a:r>
          </a:p>
          <a:p>
            <a:pPr lvl="1"/>
            <a:r>
              <a:rPr lang="en-GB" sz="2400" dirty="0">
                <a:latin typeface="Arial" panose="020B0604020202020204" pitchFamily="34" charset="0"/>
                <a:cs typeface="Arial" panose="020B0604020202020204" pitchFamily="34" charset="0"/>
              </a:rPr>
              <a:t>   </a:t>
            </a:r>
          </a:p>
          <a:p>
            <a:endParaRPr lang="en-GB" sz="2800" dirty="0"/>
          </a:p>
          <a:p>
            <a:endParaRPr lang="en-GB" sz="2800" dirty="0"/>
          </a:p>
        </p:txBody>
      </p:sp>
      <p:sp>
        <p:nvSpPr>
          <p:cNvPr id="2" name="Title 1"/>
          <p:cNvSpPr>
            <a:spLocks noGrp="1"/>
          </p:cNvSpPr>
          <p:nvPr>
            <p:ph type="title"/>
          </p:nvPr>
        </p:nvSpPr>
        <p:spPr/>
        <p:txBody>
          <a:bodyPr>
            <a:normAutofit/>
          </a:bodyPr>
          <a:lstStyle/>
          <a:p>
            <a:r>
              <a:rPr lang="en-GB" sz="2800" dirty="0">
                <a:solidFill>
                  <a:srgbClr val="3A1953"/>
                </a:solidFill>
              </a:rPr>
              <a:t>The IDD </a:t>
            </a:r>
          </a:p>
        </p:txBody>
      </p:sp>
      <p:pic>
        <p:nvPicPr>
          <p:cNvPr id="4" name="Picture 2" descr="C:\Users\User\Downloads\carrying_box_of_files_pc_400_clr_36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4725144"/>
            <a:ext cx="1075758" cy="1879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426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402" y="1844824"/>
            <a:ext cx="8229600" cy="4525963"/>
          </a:xfrm>
        </p:spPr>
        <p:txBody>
          <a:bodyPr>
            <a:normAutofit/>
          </a:bodyPr>
          <a:lstStyle/>
          <a:p>
            <a:pPr marL="457200" indent="-457200">
              <a:spcBef>
                <a:spcPts val="600"/>
              </a:spcBef>
              <a:spcAft>
                <a:spcPts val="600"/>
              </a:spcAft>
            </a:pPr>
            <a:r>
              <a:rPr lang="en-GB" sz="2400" dirty="0">
                <a:latin typeface="Arial" panose="020B0604020202020204" pitchFamily="34" charset="0"/>
                <a:cs typeface="Arial" panose="020B0604020202020204" pitchFamily="34" charset="0"/>
              </a:rPr>
              <a:t>The Insurance Mediation Directive mainly applied at point of sale, and didn’t cover product design and distribution</a:t>
            </a:r>
          </a:p>
          <a:p>
            <a:pPr marL="457200" indent="-457200">
              <a:spcBef>
                <a:spcPts val="600"/>
              </a:spcBef>
              <a:spcAft>
                <a:spcPts val="600"/>
              </a:spcAft>
            </a:pPr>
            <a:r>
              <a:rPr lang="en-GB" sz="2400" dirty="0">
                <a:latin typeface="Arial" panose="020B0604020202020204" pitchFamily="34" charset="0"/>
                <a:cs typeface="Arial" panose="020B0604020202020204" pitchFamily="34" charset="0"/>
              </a:rPr>
              <a:t>Didn’t directly cover Price Comparison Sites (though we did in the UK)</a:t>
            </a:r>
          </a:p>
          <a:p>
            <a:pPr marL="457200" indent="-457200">
              <a:spcBef>
                <a:spcPts val="600"/>
              </a:spcBef>
              <a:spcAft>
                <a:spcPts val="600"/>
              </a:spcAft>
            </a:pPr>
            <a:r>
              <a:rPr lang="en-GB" sz="2400" dirty="0">
                <a:latin typeface="Arial" panose="020B0604020202020204" pitchFamily="34" charset="0"/>
                <a:cs typeface="Arial" panose="020B0604020202020204" pitchFamily="34" charset="0"/>
              </a:rPr>
              <a:t>More firms involved in the insurance process rather than just broker/client or policyholder dealing direct with the Insurer </a:t>
            </a:r>
          </a:p>
        </p:txBody>
      </p:sp>
      <p:sp>
        <p:nvSpPr>
          <p:cNvPr id="2" name="Title 1"/>
          <p:cNvSpPr>
            <a:spLocks noGrp="1"/>
          </p:cNvSpPr>
          <p:nvPr>
            <p:ph type="title"/>
          </p:nvPr>
        </p:nvSpPr>
        <p:spPr/>
        <p:txBody>
          <a:bodyPr>
            <a:normAutofit/>
          </a:bodyPr>
          <a:lstStyle/>
          <a:p>
            <a:r>
              <a:rPr lang="en-GB" sz="2800" dirty="0">
                <a:solidFill>
                  <a:srgbClr val="3A1953"/>
                </a:solidFill>
              </a:rPr>
              <a:t>Background</a:t>
            </a:r>
          </a:p>
        </p:txBody>
      </p:sp>
      <p:pic>
        <p:nvPicPr>
          <p:cNvPr id="1026" name="Picture 2" descr="C:\Users\User\Downloads\laptop_cloud_computing_400_clr_92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71400"/>
            <a:ext cx="2773085" cy="173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243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88644423"/>
              </p:ext>
            </p:extLst>
          </p:nvPr>
        </p:nvGraphicFramePr>
        <p:xfrm>
          <a:off x="539552" y="908720"/>
          <a:ext cx="8784976" cy="5174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67544" y="26888"/>
            <a:ext cx="8229600" cy="1143000"/>
          </a:xfrm>
        </p:spPr>
        <p:txBody>
          <a:bodyPr>
            <a:normAutofit/>
          </a:bodyPr>
          <a:lstStyle/>
          <a:p>
            <a:r>
              <a:rPr lang="en-GB" sz="2800" dirty="0">
                <a:solidFill>
                  <a:srgbClr val="3A1953"/>
                </a:solidFill>
              </a:rPr>
              <a:t>Example  - the chain </a:t>
            </a:r>
          </a:p>
        </p:txBody>
      </p:sp>
    </p:spTree>
    <p:extLst>
      <p:ext uri="{BB962C8B-B14F-4D97-AF65-F5344CB8AC3E}">
        <p14:creationId xmlns:p14="http://schemas.microsoft.com/office/powerpoint/2010/main" val="513032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285750" indent="-285750">
              <a:lnSpc>
                <a:spcPct val="130000"/>
              </a:lnSpc>
              <a:spcBef>
                <a:spcPts val="600"/>
              </a:spcBef>
              <a:spcAft>
                <a:spcPts val="600"/>
              </a:spcAft>
            </a:pPr>
            <a:r>
              <a:rPr lang="en-GB" sz="2400" dirty="0">
                <a:latin typeface="Arial" panose="020B0604020202020204" pitchFamily="34" charset="0"/>
                <a:cs typeface="Arial" panose="020B0604020202020204" pitchFamily="34" charset="0"/>
              </a:rPr>
              <a:t>Applies to Consumer and Commercial Customers</a:t>
            </a:r>
          </a:p>
          <a:p>
            <a:pPr marL="285750" indent="-285750">
              <a:lnSpc>
                <a:spcPct val="130000"/>
              </a:lnSpc>
              <a:spcBef>
                <a:spcPts val="600"/>
              </a:spcBef>
              <a:spcAft>
                <a:spcPts val="600"/>
              </a:spcAft>
            </a:pPr>
            <a:r>
              <a:rPr lang="en-GB" sz="2400" dirty="0">
                <a:latin typeface="Arial" panose="020B0604020202020204" pitchFamily="34" charset="0"/>
                <a:cs typeface="Arial" panose="020B0604020202020204" pitchFamily="34" charset="0"/>
              </a:rPr>
              <a:t>Applies to Insurers</a:t>
            </a:r>
          </a:p>
          <a:p>
            <a:pPr marL="285750" indent="-285750">
              <a:lnSpc>
                <a:spcPct val="130000"/>
              </a:lnSpc>
              <a:spcBef>
                <a:spcPts val="600"/>
              </a:spcBef>
              <a:spcAft>
                <a:spcPts val="600"/>
              </a:spcAft>
            </a:pPr>
            <a:r>
              <a:rPr lang="en-GB" sz="2400" dirty="0">
                <a:latin typeface="Arial" panose="020B0604020202020204" pitchFamily="34" charset="0"/>
                <a:cs typeface="Arial" panose="020B0604020202020204" pitchFamily="34" charset="0"/>
              </a:rPr>
              <a:t>Applies to Wholesalers</a:t>
            </a:r>
          </a:p>
          <a:p>
            <a:pPr marL="285750" indent="-285750">
              <a:lnSpc>
                <a:spcPct val="130000"/>
              </a:lnSpc>
              <a:spcBef>
                <a:spcPts val="600"/>
              </a:spcBef>
              <a:spcAft>
                <a:spcPts val="600"/>
              </a:spcAft>
            </a:pPr>
            <a:r>
              <a:rPr lang="en-GB" sz="2400" dirty="0">
                <a:latin typeface="Arial" panose="020B0604020202020204" pitchFamily="34" charset="0"/>
                <a:cs typeface="Arial" panose="020B0604020202020204" pitchFamily="34" charset="0"/>
              </a:rPr>
              <a:t>Applies to Garages and Shops that sell Insurance as an ancillary to their main business rather than just pass on leads</a:t>
            </a:r>
          </a:p>
        </p:txBody>
      </p:sp>
      <p:sp>
        <p:nvSpPr>
          <p:cNvPr id="5" name="Title 2"/>
          <p:cNvSpPr>
            <a:spLocks noGrp="1"/>
          </p:cNvSpPr>
          <p:nvPr>
            <p:ph type="title"/>
          </p:nvPr>
        </p:nvSpPr>
        <p:spPr>
          <a:xfrm>
            <a:off x="457200" y="274638"/>
            <a:ext cx="8229600" cy="1143000"/>
          </a:xfrm>
        </p:spPr>
        <p:txBody>
          <a:bodyPr vert="horz" rtlCol="0" anchor="ctr">
            <a:normAutofit/>
            <a:scene3d>
              <a:camera prst="orthographicFront"/>
              <a:lightRig rig="soft" dir="t"/>
            </a:scene3d>
            <a:sp3d prstMaterial="softEdge">
              <a:bevelT w="25400" h="25400"/>
            </a:sp3d>
          </a:bodyPr>
          <a:lstStyle/>
          <a:p>
            <a:r>
              <a:rPr lang="en-GB" sz="2800" dirty="0">
                <a:solidFill>
                  <a:srgbClr val="3A1953"/>
                </a:solidFill>
              </a:rPr>
              <a:t>Insurance Distribution Directive</a:t>
            </a:r>
          </a:p>
        </p:txBody>
      </p:sp>
    </p:spTree>
    <p:extLst>
      <p:ext uri="{BB962C8B-B14F-4D97-AF65-F5344CB8AC3E}">
        <p14:creationId xmlns:p14="http://schemas.microsoft.com/office/powerpoint/2010/main" val="2555921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6761</TotalTime>
  <Words>2716</Words>
  <Application>Microsoft Office PowerPoint</Application>
  <PresentationFormat>On-screen Show (4:3)</PresentationFormat>
  <Paragraphs>324</Paragraphs>
  <Slides>43</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Lucida Sans Unicode</vt:lpstr>
      <vt:lpstr>Verdana</vt:lpstr>
      <vt:lpstr>Wingdings 2</vt:lpstr>
      <vt:lpstr>Wingdings 3</vt:lpstr>
      <vt:lpstr>Concourse</vt:lpstr>
      <vt:lpstr>    Insurance Distribution Directive</vt:lpstr>
      <vt:lpstr>Alan Chandler, Chartered Insurer</vt:lpstr>
      <vt:lpstr>Objectives </vt:lpstr>
      <vt:lpstr>To start…</vt:lpstr>
      <vt:lpstr>It was due on 23rd Feb but….</vt:lpstr>
      <vt:lpstr>The IDD </vt:lpstr>
      <vt:lpstr>Background</vt:lpstr>
      <vt:lpstr>Example  - the chain </vt:lpstr>
      <vt:lpstr>Insurance Distribution Directive</vt:lpstr>
      <vt:lpstr>Insurance Distribution Directive</vt:lpstr>
      <vt:lpstr>Insurance Distribution Directive</vt:lpstr>
      <vt:lpstr>Insurance Distribution Directive</vt:lpstr>
      <vt:lpstr>Insurance Distribution Directive</vt:lpstr>
      <vt:lpstr>PowerPoint Presentation</vt:lpstr>
      <vt:lpstr>PowerPoint Presentation</vt:lpstr>
      <vt:lpstr>Insurance Distribution Directive</vt:lpstr>
      <vt:lpstr>Insurance Distribution Directive</vt:lpstr>
      <vt:lpstr>Insurance Distribution Directive</vt:lpstr>
      <vt:lpstr>Insurance Distribution Directive</vt:lpstr>
      <vt:lpstr>Insurance Distribution Directive</vt:lpstr>
      <vt:lpstr>Insurance Distribution Directive</vt:lpstr>
      <vt:lpstr>Insurance Distribution Directive</vt:lpstr>
      <vt:lpstr>Insurance Distribution Directive</vt:lpstr>
      <vt:lpstr>Insurance Distribution Directive</vt:lpstr>
      <vt:lpstr>Insurance Distribution Directive</vt:lpstr>
      <vt:lpstr>Insurance Distribution Directive</vt:lpstr>
      <vt:lpstr>Insurance Distribution Directive</vt:lpstr>
      <vt:lpstr>Insurance Distribution Directive</vt:lpstr>
      <vt:lpstr>Insurance Distribution Directive</vt:lpstr>
      <vt:lpstr>Insurance Distribution Directive</vt:lpstr>
      <vt:lpstr>PowerPoint Presentation</vt:lpstr>
      <vt:lpstr>PowerPoint Presentation</vt:lpstr>
      <vt:lpstr>Insurance Distribution Directive</vt:lpstr>
      <vt:lpstr>Insurance Distribution Directive</vt:lpstr>
      <vt:lpstr>Insurance Distribution Directive</vt:lpstr>
      <vt:lpstr>Insurance Distribution Directive</vt:lpstr>
      <vt:lpstr>Insurance Distribution Directive</vt:lpstr>
      <vt:lpstr>Insurance Distribution Directive</vt:lpstr>
      <vt:lpstr>Insurance Distribution Directive</vt:lpstr>
      <vt:lpstr>Insurance Distribution Directive</vt:lpstr>
      <vt:lpstr>Recap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GDPR</dc:title>
  <dc:creator>User</dc:creator>
  <cp:lastModifiedBy>alan chandler</cp:lastModifiedBy>
  <cp:revision>167</cp:revision>
  <cp:lastPrinted>2018-01-04T21:55:48Z</cp:lastPrinted>
  <dcterms:created xsi:type="dcterms:W3CDTF">2017-08-02T09:20:02Z</dcterms:created>
  <dcterms:modified xsi:type="dcterms:W3CDTF">2018-08-14T21:40:42Z</dcterms:modified>
</cp:coreProperties>
</file>