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6" r:id="rId12"/>
    <p:sldId id="268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C0E-BC3A-487A-84B5-B7DB9706E18F}" type="datetimeFigureOut">
              <a:rPr lang="en-GB" smtClean="0"/>
              <a:t>28/10/2020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B698-651B-4C6C-A205-E7B1983739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89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C0E-BC3A-487A-84B5-B7DB9706E18F}" type="datetimeFigureOut">
              <a:rPr lang="en-GB" smtClean="0"/>
              <a:t>28/10/2020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B698-651B-4C6C-A205-E7B1983739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3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C0E-BC3A-487A-84B5-B7DB9706E18F}" type="datetimeFigureOut">
              <a:rPr lang="en-GB" smtClean="0"/>
              <a:t>28/10/2020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B698-651B-4C6C-A205-E7B19837391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9656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C0E-BC3A-487A-84B5-B7DB9706E18F}" type="datetimeFigureOut">
              <a:rPr lang="en-GB" smtClean="0"/>
              <a:t>28/10/2020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B698-651B-4C6C-A205-E7B1983739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129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C0E-BC3A-487A-84B5-B7DB9706E18F}" type="datetimeFigureOut">
              <a:rPr lang="en-GB" smtClean="0"/>
              <a:t>28/10/2020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B698-651B-4C6C-A205-E7B19837391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2923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C0E-BC3A-487A-84B5-B7DB9706E18F}" type="datetimeFigureOut">
              <a:rPr lang="en-GB" smtClean="0"/>
              <a:t>28/10/2020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B698-651B-4C6C-A205-E7B1983739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644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C0E-BC3A-487A-84B5-B7DB9706E18F}" type="datetimeFigureOut">
              <a:rPr lang="en-GB" smtClean="0"/>
              <a:t>28/10/2020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B698-651B-4C6C-A205-E7B1983739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916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C0E-BC3A-487A-84B5-B7DB9706E18F}" type="datetimeFigureOut">
              <a:rPr lang="en-GB" smtClean="0"/>
              <a:t>28/10/2020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B698-651B-4C6C-A205-E7B1983739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28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C0E-BC3A-487A-84B5-B7DB9706E18F}" type="datetimeFigureOut">
              <a:rPr lang="en-GB" smtClean="0"/>
              <a:t>28/10/2020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B698-651B-4C6C-A205-E7B1983739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97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C0E-BC3A-487A-84B5-B7DB9706E18F}" type="datetimeFigureOut">
              <a:rPr lang="en-GB" smtClean="0"/>
              <a:t>28/10/2020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B698-651B-4C6C-A205-E7B1983739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92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C0E-BC3A-487A-84B5-B7DB9706E18F}" type="datetimeFigureOut">
              <a:rPr lang="en-GB" smtClean="0"/>
              <a:t>28/10/2020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B698-651B-4C6C-A205-E7B1983739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4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C0E-BC3A-487A-84B5-B7DB9706E18F}" type="datetimeFigureOut">
              <a:rPr lang="en-GB" smtClean="0"/>
              <a:t>28/10/2020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B698-651B-4C6C-A205-E7B1983739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61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C0E-BC3A-487A-84B5-B7DB9706E18F}" type="datetimeFigureOut">
              <a:rPr lang="en-GB" smtClean="0"/>
              <a:t>28/10/2020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B698-651B-4C6C-A205-E7B1983739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21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C0E-BC3A-487A-84B5-B7DB9706E18F}" type="datetimeFigureOut">
              <a:rPr lang="en-GB" smtClean="0"/>
              <a:t>28/10/2020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B698-651B-4C6C-A205-E7B1983739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70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C0E-BC3A-487A-84B5-B7DB9706E18F}" type="datetimeFigureOut">
              <a:rPr lang="en-GB" smtClean="0"/>
              <a:t>28/10/2020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B698-651B-4C6C-A205-E7B1983739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995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B698-651B-4C6C-A205-E7B19837391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BC0E-BC3A-487A-84B5-B7DB9706E18F}" type="datetimeFigureOut">
              <a:rPr lang="en-GB" smtClean="0"/>
              <a:t>28/10/2020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00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8BC0E-BC3A-487A-84B5-B7DB9706E18F}" type="datetimeFigureOut">
              <a:rPr lang="en-GB" smtClean="0"/>
              <a:t>28/10/2020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53B698-651B-4C6C-A205-E7B19837391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10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3ED53-5155-49F6-8569-02D84C257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984016"/>
            <a:ext cx="7766936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A Changing World: Pensions: The impact of 2020 on retirement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BEFBE6-075F-45BA-A558-0858660A4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142960" cy="1382301"/>
          </a:xfrm>
        </p:spPr>
        <p:txBody>
          <a:bodyPr>
            <a:noAutofit/>
          </a:bodyPr>
          <a:lstStyle/>
          <a:p>
            <a:pPr algn="ctr"/>
            <a:r>
              <a:rPr lang="en-GB" sz="2000" b="1" dirty="0"/>
              <a:t>Stephen C S Wilkinson FCII APFS Cert CII (MP &amp; ER) Chartered FCSI</a:t>
            </a:r>
          </a:p>
          <a:p>
            <a:pPr algn="ctr"/>
            <a:r>
              <a:rPr lang="en-GB" sz="2000" b="1" dirty="0"/>
              <a:t>Chartered Financial Planner</a:t>
            </a:r>
          </a:p>
          <a:p>
            <a:pPr algn="ctr"/>
            <a:r>
              <a:rPr lang="en-GB" sz="2000" b="1" dirty="0"/>
              <a:t>Presentation for the Insurance Institute of Bradford</a:t>
            </a:r>
          </a:p>
        </p:txBody>
      </p:sp>
    </p:spTree>
    <p:extLst>
      <p:ext uri="{BB962C8B-B14F-4D97-AF65-F5344CB8AC3E}">
        <p14:creationId xmlns:p14="http://schemas.microsoft.com/office/powerpoint/2010/main" val="1554333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D6BB6-70A7-46E6-AD60-1350E051D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LTA charge calculation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BDCE0BE-DB6B-482A-BFCC-BD738BF063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196053"/>
              </p:ext>
            </p:extLst>
          </p:nvPr>
        </p:nvGraphicFramePr>
        <p:xfrm>
          <a:off x="887766" y="1367160"/>
          <a:ext cx="8096434" cy="4881242"/>
        </p:xfrm>
        <a:graphic>
          <a:graphicData uri="http://schemas.openxmlformats.org/drawingml/2006/table">
            <a:tbl>
              <a:tblPr/>
              <a:tblGrid>
                <a:gridCol w="3108579">
                  <a:extLst>
                    <a:ext uri="{9D8B030D-6E8A-4147-A177-3AD203B41FA5}">
                      <a16:colId xmlns:a16="http://schemas.microsoft.com/office/drawing/2014/main" val="3511878803"/>
                    </a:ext>
                  </a:extLst>
                </a:gridCol>
                <a:gridCol w="1003223">
                  <a:extLst>
                    <a:ext uri="{9D8B030D-6E8A-4147-A177-3AD203B41FA5}">
                      <a16:colId xmlns:a16="http://schemas.microsoft.com/office/drawing/2014/main" val="2254430731"/>
                    </a:ext>
                  </a:extLst>
                </a:gridCol>
                <a:gridCol w="3108579">
                  <a:extLst>
                    <a:ext uri="{9D8B030D-6E8A-4147-A177-3AD203B41FA5}">
                      <a16:colId xmlns:a16="http://schemas.microsoft.com/office/drawing/2014/main" val="3658004369"/>
                    </a:ext>
                  </a:extLst>
                </a:gridCol>
                <a:gridCol w="876053">
                  <a:extLst>
                    <a:ext uri="{9D8B030D-6E8A-4147-A177-3AD203B41FA5}">
                      <a16:colId xmlns:a16="http://schemas.microsoft.com/office/drawing/2014/main" val="481994704"/>
                    </a:ext>
                  </a:extLst>
                </a:gridCol>
              </a:tblGrid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Already crystallised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£35,329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742717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LTA at time of crystallisation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£1,030,000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910352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LTA used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3.43%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199646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LTA available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96.57%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241758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at crystallisation - take as lump sum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at crystallisation - take as income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373656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AYZ Ltd pension plan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£1,070,404.02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419224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 LTA 2020/21 - 96.57% of £1,073,100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£1,036,292.67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468952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Excess benefits value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£34,111.35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244361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Lifetime allowance charge (£34,111.35 x 55%)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£18,761.24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Lifetime allowance charge (£34,111.35 x 25%)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£8,527.84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491719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excess benefits value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£15,350.11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excess benefits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£25,583.51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817987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Saving in LTA charge (£18,761.24 - £8,527.84)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£10,233.40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866902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 free cash (TFC) is the lesser of: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528494"/>
                  </a:ext>
                </a:extLst>
              </a:tr>
              <a:tr h="37548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 of plan value at crystallisation (£1,070,404.02 x 25%)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£267,601.01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8601067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726205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 of LTA at crystallisation (£1,036,292 x 25%)</a:t>
                      </a:r>
                    </a:p>
                  </a:txBody>
                  <a:tcPr marL="6220" marR="6220" marT="62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£259,073.17</a:t>
                      </a:r>
                    </a:p>
                  </a:txBody>
                  <a:tcPr marL="6220" marR="6220" marT="622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487750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584981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Benefits taken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712835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TFC (£1,036,292 x 25%)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£259,073.17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TFC (£1,036,292 x 25%)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£259,073.17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057529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excess benefits - lump sum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£15,350.11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050631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lump sum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£274,423.28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lump sum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£259,073.17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368639"/>
                  </a:ext>
                </a:extLst>
              </a:tr>
              <a:tr h="563221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Plus remaining benefits available for taxable income (subject to personal allowance)</a:t>
                      </a:r>
                    </a:p>
                  </a:txBody>
                  <a:tcPr marL="6220" marR="6220" marT="62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dbl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£777,219.50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Plus remaining benefits available for taxable income (subject to personal allowance - £12,500 for tax years 2019/20 &amp; 2020/21)</a:t>
                      </a:r>
                    </a:p>
                  </a:txBody>
                  <a:tcPr marL="6220" marR="6220" marT="62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dbl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£802,803.02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116275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withdrawals above personal allowance taxed at 20% or 40%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921232"/>
                  </a:ext>
                </a:extLst>
              </a:tr>
              <a:tr h="1877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25.64% of plan value £1,070,404.02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24.20% of £1,070,404.02</a:t>
                      </a:r>
                    </a:p>
                  </a:txBody>
                  <a:tcPr marL="6220" marR="6220" marT="6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637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661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00C12-D1F5-47D5-BA34-8B6B56772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Adapting service and fees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1A04C-82B8-4BAE-8DAE-AC2AF297D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9701"/>
            <a:ext cx="8596668" cy="4631662"/>
          </a:xfrm>
        </p:spPr>
        <p:txBody>
          <a:bodyPr>
            <a:normAutofit/>
          </a:bodyPr>
          <a:lstStyle/>
          <a:p>
            <a:r>
              <a:rPr lang="en-GB" sz="2000" dirty="0"/>
              <a:t>Ongoing reviews - agree in advance any changes to investment mix/withdrawal if markets move dramatically</a:t>
            </a:r>
          </a:p>
          <a:p>
            <a:r>
              <a:rPr lang="en-GB" sz="2000" dirty="0"/>
              <a:t>Set reviewable fees based on time, experience, complexity and your knowledge.</a:t>
            </a:r>
          </a:p>
          <a:p>
            <a:r>
              <a:rPr lang="en-GB" sz="2000" dirty="0"/>
              <a:t>Ongoing adviser fee should vary pre and post decumulation</a:t>
            </a:r>
          </a:p>
          <a:p>
            <a:r>
              <a:rPr lang="en-GB" sz="2000" dirty="0"/>
              <a:t>Work of a financial planner does not correlate with the size of the investment pot</a:t>
            </a:r>
          </a:p>
          <a:p>
            <a:r>
              <a:rPr lang="en-GB" sz="2000" dirty="0"/>
              <a:t>Record time spent</a:t>
            </a:r>
          </a:p>
          <a:p>
            <a:r>
              <a:rPr lang="en-GB" sz="2000" dirty="0"/>
              <a:t>Lives are becoming more multi stage and Covid has speeded this change</a:t>
            </a:r>
          </a:p>
          <a:p>
            <a:r>
              <a:rPr lang="en-GB" sz="2000" dirty="0"/>
              <a:t>Products and services need to change from rigid 3 stage life cycle</a:t>
            </a:r>
          </a:p>
        </p:txBody>
      </p:sp>
    </p:spTree>
    <p:extLst>
      <p:ext uri="{BB962C8B-B14F-4D97-AF65-F5344CB8AC3E}">
        <p14:creationId xmlns:p14="http://schemas.microsoft.com/office/powerpoint/2010/main" val="183421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30B59-EC4A-4512-9B83-CDA6CCAEE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6C191-AD58-4A19-9D51-E66B3F9A2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The dynamics of retirement income planning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Identifying and supporting vulnerable clients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The benefits of cashflow modelling and wider financial planning</a:t>
            </a:r>
          </a:p>
          <a:p>
            <a:endParaRPr lang="en-GB" sz="2000" dirty="0"/>
          </a:p>
          <a:p>
            <a:r>
              <a:rPr lang="en-GB" sz="2000" dirty="0"/>
              <a:t>Adapting ongoing adviser service to the changing needs of the client</a:t>
            </a:r>
          </a:p>
        </p:txBody>
      </p:sp>
    </p:spTree>
    <p:extLst>
      <p:ext uri="{BB962C8B-B14F-4D97-AF65-F5344CB8AC3E}">
        <p14:creationId xmlns:p14="http://schemas.microsoft.com/office/powerpoint/2010/main" val="1735979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6FBB2-6A2D-47BD-814C-DB0EEB4AF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3FCC0-BD33-4325-8E28-FAECDF645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/>
              <a:t>BOOKS:</a:t>
            </a:r>
          </a:p>
          <a:p>
            <a:r>
              <a:rPr lang="en-GB" sz="2000" dirty="0"/>
              <a:t>“Beyond Greed and Fear” Hersh Sheffrin – Oxford University Press</a:t>
            </a:r>
          </a:p>
          <a:p>
            <a:r>
              <a:rPr lang="en-GB" sz="2000" dirty="0"/>
              <a:t>“The Four Pillars of Investing” William Bernstein</a:t>
            </a:r>
          </a:p>
          <a:p>
            <a:r>
              <a:rPr lang="en-GB" sz="2000" dirty="0"/>
              <a:t>“A Random Walk down Wall Street” – Burton Malkiel</a:t>
            </a:r>
          </a:p>
          <a:p>
            <a:r>
              <a:rPr lang="en-GB" sz="2000" dirty="0"/>
              <a:t>“Common Sense on Mutual funds” – John Bogle</a:t>
            </a:r>
          </a:p>
          <a:p>
            <a:r>
              <a:rPr lang="en-GB" sz="2000" dirty="0"/>
              <a:t>“Grandpa on a skateboard” – Tim Farmer </a:t>
            </a:r>
          </a:p>
          <a:p>
            <a:r>
              <a:rPr lang="en-GB" sz="2000" dirty="0"/>
              <a:t>“Paying for residential care: a guide for private client practitioners” – Austin Thornton – Wrigleys Solicitors Sheffield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49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30B59-EC4A-4512-9B83-CDA6CCAEE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6C191-AD58-4A19-9D51-E66B3F9A2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The dynamics of retirement income planning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Identifying and supporting vulnerable clients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The benefits of cashflow modelling and wider financial planning</a:t>
            </a:r>
          </a:p>
          <a:p>
            <a:endParaRPr lang="en-GB" sz="2000" dirty="0"/>
          </a:p>
          <a:p>
            <a:r>
              <a:rPr lang="en-GB" sz="2000" dirty="0"/>
              <a:t>Adapting ongoing adviser service to the changing needs of the client</a:t>
            </a:r>
          </a:p>
        </p:txBody>
      </p:sp>
    </p:spTree>
    <p:extLst>
      <p:ext uri="{BB962C8B-B14F-4D97-AF65-F5344CB8AC3E}">
        <p14:creationId xmlns:p14="http://schemas.microsoft.com/office/powerpoint/2010/main" val="83479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D665E-A020-4430-9831-0F9527918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Dynamics of retirement income – decisions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F55AE-DF56-4B26-9258-AC4E76B36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9089"/>
          </a:xfrm>
        </p:spPr>
        <p:txBody>
          <a:bodyPr>
            <a:normAutofit/>
          </a:bodyPr>
          <a:lstStyle/>
          <a:p>
            <a:r>
              <a:rPr lang="en-GB" sz="2000" dirty="0"/>
              <a:t>Moved from a society where employer &amp; state will provide, to requiring the individual to be responsible for their income in retirement</a:t>
            </a:r>
          </a:p>
          <a:p>
            <a:r>
              <a:rPr lang="en-GB" sz="2000" dirty="0"/>
              <a:t>Individual decides:</a:t>
            </a:r>
          </a:p>
          <a:p>
            <a:pPr lvl="1"/>
            <a:r>
              <a:rPr lang="en-GB" sz="1800" dirty="0"/>
              <a:t>Contributions</a:t>
            </a:r>
          </a:p>
          <a:p>
            <a:pPr lvl="1"/>
            <a:r>
              <a:rPr lang="en-GB" sz="1800" dirty="0"/>
              <a:t>Asset allocation, investment profile including any environmental, social or governance screening</a:t>
            </a:r>
          </a:p>
          <a:p>
            <a:pPr lvl="1"/>
            <a:r>
              <a:rPr lang="en-GB" sz="1800" dirty="0"/>
              <a:t>Retirement age</a:t>
            </a:r>
          </a:p>
          <a:p>
            <a:pPr lvl="1"/>
            <a:r>
              <a:rPr lang="en-GB" sz="1800" dirty="0"/>
              <a:t>Profile of the benefits package – certainty, flexibility, sustainability</a:t>
            </a:r>
          </a:p>
          <a:p>
            <a:pPr lvl="1"/>
            <a:endParaRPr lang="en-GB" sz="1800" dirty="0"/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60652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D602C-4880-4902-8512-6E6569BC5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Dynamics – the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1DF70-F1AE-4A31-9DD2-492ACA3C8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3694"/>
            <a:ext cx="8596668" cy="4838330"/>
          </a:xfrm>
        </p:spPr>
        <p:txBody>
          <a:bodyPr>
            <a:noAutofit/>
          </a:bodyPr>
          <a:lstStyle/>
          <a:p>
            <a:r>
              <a:rPr lang="en-GB" sz="2000" dirty="0"/>
              <a:t>Longevity risk – how long will I live? Who do I need to provide for?</a:t>
            </a:r>
          </a:p>
          <a:p>
            <a:r>
              <a:rPr lang="en-GB" sz="2000" dirty="0"/>
              <a:t>Morbidity risk – the financial consequences of being unable to work or needing long term care in retirement</a:t>
            </a:r>
          </a:p>
          <a:p>
            <a:r>
              <a:rPr lang="en-GB" sz="2000" dirty="0"/>
              <a:t>Inflation risk – Will inflation remain low? Higher inflation reduces the purchasing power of income it is corrosive</a:t>
            </a:r>
          </a:p>
          <a:p>
            <a:r>
              <a:rPr lang="en-GB" sz="2000" dirty="0"/>
              <a:t>Investment risk – markets rise and fall, asset allocations are important, rebalancing is important – how will an investment be selected and managed</a:t>
            </a:r>
          </a:p>
          <a:p>
            <a:r>
              <a:rPr lang="en-GB" sz="2000" dirty="0"/>
              <a:t>Sequencing risk – the timing of investment market rises and falls can be beneficial when accumulating a pension fund and devasting when accessing benefits</a:t>
            </a:r>
          </a:p>
          <a:p>
            <a:r>
              <a:rPr lang="en-GB" sz="2000" dirty="0"/>
              <a:t>Taxation risk – annual allowance and lifetime allowance charges erode value</a:t>
            </a:r>
          </a:p>
          <a:p>
            <a:r>
              <a:rPr lang="en-GB" sz="2000" dirty="0"/>
              <a:t>Scams – the number is increasing and becoming more refined</a:t>
            </a:r>
          </a:p>
        </p:txBody>
      </p:sp>
    </p:spTree>
    <p:extLst>
      <p:ext uri="{BB962C8B-B14F-4D97-AF65-F5344CB8AC3E}">
        <p14:creationId xmlns:p14="http://schemas.microsoft.com/office/powerpoint/2010/main" val="265206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F38D5-3E22-4CAC-BD8B-59C543288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Dynamics – the effects of 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CE72B-4B8A-4C2E-861B-F22139842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0125"/>
            <a:ext cx="8596668" cy="4381238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Employment, investment risk, health and premature death brought to the fore</a:t>
            </a:r>
          </a:p>
          <a:p>
            <a:r>
              <a:rPr lang="en-GB" sz="2000" dirty="0"/>
              <a:t>Rising unemployment</a:t>
            </a:r>
          </a:p>
          <a:p>
            <a:r>
              <a:rPr lang="en-GB" sz="2000" dirty="0"/>
              <a:t>Dependency rate changing – working/retired</a:t>
            </a:r>
          </a:p>
          <a:p>
            <a:r>
              <a:rPr lang="en-GB" sz="2000" dirty="0"/>
              <a:t>Working longer – the “young old”</a:t>
            </a:r>
          </a:p>
          <a:p>
            <a:r>
              <a:rPr lang="en-GB" sz="2000" dirty="0"/>
              <a:t>Impact of remote working – artificial intelligence and robotics</a:t>
            </a:r>
          </a:p>
          <a:p>
            <a:r>
              <a:rPr lang="en-GB" sz="2000" dirty="0"/>
              <a:t>Changing buying habits</a:t>
            </a:r>
          </a:p>
          <a:p>
            <a:r>
              <a:rPr lang="en-GB" sz="2000" dirty="0"/>
              <a:t>Changing profiles of companies, supply chains and the investment options</a:t>
            </a:r>
          </a:p>
          <a:p>
            <a:r>
              <a:rPr lang="en-GB" sz="2000" dirty="0"/>
              <a:t>Property investments</a:t>
            </a:r>
          </a:p>
          <a:p>
            <a:r>
              <a:rPr lang="en-GB" sz="2000" dirty="0"/>
              <a:t>Psychology of investing – are the markets friend or foe?</a:t>
            </a:r>
          </a:p>
        </p:txBody>
      </p:sp>
    </p:spTree>
    <p:extLst>
      <p:ext uri="{BB962C8B-B14F-4D97-AF65-F5344CB8AC3E}">
        <p14:creationId xmlns:p14="http://schemas.microsoft.com/office/powerpoint/2010/main" val="4246631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39957-8924-47ED-92BC-64251736F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CF625-DA56-4492-96D0-6B5D06D57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9305"/>
            <a:ext cx="8596668" cy="5166804"/>
          </a:xfrm>
        </p:spPr>
        <p:txBody>
          <a:bodyPr/>
          <a:lstStyle/>
          <a:p>
            <a:r>
              <a:rPr lang="en-GB" sz="2000" dirty="0"/>
              <a:t>Not just clients – work colleagues and you</a:t>
            </a:r>
          </a:p>
          <a:p>
            <a:r>
              <a:rPr lang="en-GB" sz="2000" dirty="0"/>
              <a:t>The Mindful Business Charter</a:t>
            </a:r>
          </a:p>
          <a:p>
            <a:r>
              <a:rPr lang="en-GB" sz="2000" dirty="0"/>
              <a:t>Difficult situations create a curve of emotions – shock, denial, anger, blame, guilt, dejection, calmness</a:t>
            </a:r>
          </a:p>
          <a:p>
            <a:r>
              <a:rPr lang="en-GB" sz="2000" dirty="0"/>
              <a:t>Recognising unusual behaviours – having “reasonable belief”</a:t>
            </a:r>
          </a:p>
          <a:p>
            <a:r>
              <a:rPr lang="en-GB" sz="2000" dirty="0"/>
              <a:t>Coping mechanisms</a:t>
            </a:r>
          </a:p>
          <a:p>
            <a:r>
              <a:rPr lang="en-GB" sz="2000" dirty="0"/>
              <a:t>Importance of lasting powers of attorney – the 5 principles of the Mental Capacity Act 2005</a:t>
            </a:r>
          </a:p>
          <a:p>
            <a:r>
              <a:rPr lang="en-GB" sz="2000" dirty="0"/>
              <a:t>Two stage test:</a:t>
            </a:r>
          </a:p>
          <a:p>
            <a:pPr lvl="1"/>
            <a:r>
              <a:rPr lang="en-GB" sz="2000" dirty="0"/>
              <a:t>Is there an impairment of, or disturbance in the functioning of the person’s mind or brain sufficient that they lack capacity to decide?</a:t>
            </a:r>
          </a:p>
          <a:p>
            <a:pPr lvl="1"/>
            <a:r>
              <a:rPr lang="en-GB" sz="2000" dirty="0"/>
              <a:t>Unable to decide if they cannot understand, retain and weigh up information and communicate a decision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0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74703-6693-48A2-9559-A460FA2B0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Cashflow modelling and financial planning practicalities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A6968AD-EA8A-472B-A16A-485D321A84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914342"/>
            <a:ext cx="8077200" cy="443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69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1A0F4-B4E3-4E9F-B9BA-EB59BF8C8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Accumulation stage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96A0B-FCB0-4BA1-B56E-36E0F5396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1625"/>
            <a:ext cx="8596668" cy="4469737"/>
          </a:xfrm>
        </p:spPr>
        <p:txBody>
          <a:bodyPr>
            <a:noAutofit/>
          </a:bodyPr>
          <a:lstStyle/>
          <a:p>
            <a:r>
              <a:rPr lang="en-US" sz="2000" dirty="0"/>
              <a:t>Cash flow helps to project possible shortfall due to gaps in contributions</a:t>
            </a:r>
          </a:p>
          <a:p>
            <a:r>
              <a:rPr lang="en-US" sz="2000" dirty="0"/>
              <a:t>2028 pension age rises to 57</a:t>
            </a:r>
          </a:p>
          <a:p>
            <a:r>
              <a:rPr lang="en-US" sz="2000" dirty="0"/>
              <a:t>Encourage high equity content, use of emerging markets, benefits of pound cost averaging</a:t>
            </a:r>
          </a:p>
          <a:p>
            <a:r>
              <a:rPr lang="en-US" sz="2000" dirty="0"/>
              <a:t>Younger investors more committed to environmental, social and governance issues</a:t>
            </a:r>
          </a:p>
          <a:p>
            <a:r>
              <a:rPr lang="en-US" sz="2000" dirty="0"/>
              <a:t>Staying invested and reducing investment costs</a:t>
            </a:r>
          </a:p>
          <a:p>
            <a:r>
              <a:rPr lang="en-US" sz="2000" dirty="0"/>
              <a:t>Paying down debt</a:t>
            </a:r>
          </a:p>
          <a:p>
            <a:r>
              <a:rPr lang="en-US" sz="2000" dirty="0"/>
              <a:t>Premature death and long-term loss of income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1078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B8C18-68E1-4E95-9ED1-16F5A9D6E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Decumulation stage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2E4C1-3D34-4CBA-93C6-1305F2F2D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2074"/>
            <a:ext cx="8596668" cy="5358321"/>
          </a:xfrm>
        </p:spPr>
        <p:txBody>
          <a:bodyPr>
            <a:noAutofit/>
          </a:bodyPr>
          <a:lstStyle/>
          <a:p>
            <a:r>
              <a:rPr lang="en-GB" sz="2000" dirty="0"/>
              <a:t>Avoid triggering money purchase annual allowance and recycling lump sum rules if trying a short term income fix</a:t>
            </a:r>
          </a:p>
          <a:p>
            <a:r>
              <a:rPr lang="en-GB" sz="2000" dirty="0"/>
              <a:t>Lifetime Allowance crystallise and take cash to mitigate LTA charge</a:t>
            </a:r>
          </a:p>
          <a:p>
            <a:r>
              <a:rPr lang="en-GB" sz="2000" dirty="0"/>
              <a:t>Two pools </a:t>
            </a:r>
          </a:p>
          <a:p>
            <a:pPr lvl="1"/>
            <a:r>
              <a:rPr lang="en-GB" sz="2000" dirty="0"/>
              <a:t>Safety pool – income X number of years - low risk investment</a:t>
            </a:r>
          </a:p>
          <a:p>
            <a:pPr lvl="1"/>
            <a:r>
              <a:rPr lang="en-GB" sz="2000" dirty="0"/>
              <a:t>Long term pool – higher risk investment</a:t>
            </a:r>
          </a:p>
          <a:p>
            <a:r>
              <a:rPr lang="en-GB" sz="2000" dirty="0"/>
              <a:t>Death benefits – update expression of wishes</a:t>
            </a:r>
          </a:p>
          <a:p>
            <a:r>
              <a:rPr lang="en-GB" sz="2000" dirty="0"/>
              <a:t>Death benefits  - ill health transfers within 2 years of death – Staveley Case</a:t>
            </a:r>
          </a:p>
          <a:p>
            <a:r>
              <a:rPr lang="en-GB" sz="2000" dirty="0"/>
              <a:t>LPAs for drawdown clients</a:t>
            </a:r>
          </a:p>
          <a:p>
            <a:r>
              <a:rPr lang="en-GB" sz="2000" dirty="0"/>
              <a:t>Use of life insurance</a:t>
            </a:r>
          </a:p>
          <a:p>
            <a:r>
              <a:rPr lang="en-GB" sz="2000" dirty="0"/>
              <a:t>Equity release</a:t>
            </a:r>
          </a:p>
          <a:p>
            <a:r>
              <a:rPr lang="en-GB" sz="2000" dirty="0"/>
              <a:t>Retiring to EU – new rules from 2021?</a:t>
            </a:r>
          </a:p>
        </p:txBody>
      </p:sp>
    </p:spTree>
    <p:extLst>
      <p:ext uri="{BB962C8B-B14F-4D97-AF65-F5344CB8AC3E}">
        <p14:creationId xmlns:p14="http://schemas.microsoft.com/office/powerpoint/2010/main" val="34800674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613</TotalTime>
  <Words>1067</Words>
  <Application>Microsoft Office PowerPoint</Application>
  <PresentationFormat>Widescreen</PresentationFormat>
  <Paragraphs>176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A Changing World: Pensions: The impact of 2020 on retirement plans</vt:lpstr>
      <vt:lpstr>Learning objectives</vt:lpstr>
      <vt:lpstr>Dynamics of retirement income – decisions </vt:lpstr>
      <vt:lpstr>Dynamics – the risks</vt:lpstr>
      <vt:lpstr>Dynamics – the effects of Covid</vt:lpstr>
      <vt:lpstr>Vulnerability</vt:lpstr>
      <vt:lpstr>Cashflow modelling and financial planning practicalities</vt:lpstr>
      <vt:lpstr>Accumulation stage</vt:lpstr>
      <vt:lpstr>Decumulation stage</vt:lpstr>
      <vt:lpstr>LTA charge calculation</vt:lpstr>
      <vt:lpstr>Adapting service and fees</vt:lpstr>
      <vt:lpstr>Learning objectives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Changing World: Pensions: The impact of 2020 on retirement plans</dc:title>
  <dc:creator>Info</dc:creator>
  <cp:lastModifiedBy>Info</cp:lastModifiedBy>
  <cp:revision>31</cp:revision>
  <dcterms:created xsi:type="dcterms:W3CDTF">2020-09-11T11:17:27Z</dcterms:created>
  <dcterms:modified xsi:type="dcterms:W3CDTF">2020-10-28T09:16:40Z</dcterms:modified>
</cp:coreProperties>
</file>