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256" r:id="rId2"/>
    <p:sldId id="257" r:id="rId3"/>
    <p:sldId id="258" r:id="rId4"/>
    <p:sldId id="259" r:id="rId5"/>
    <p:sldId id="333" r:id="rId6"/>
    <p:sldId id="260" r:id="rId7"/>
    <p:sldId id="262" r:id="rId8"/>
    <p:sldId id="337" r:id="rId9"/>
    <p:sldId id="263" r:id="rId10"/>
    <p:sldId id="265" r:id="rId11"/>
    <p:sldId id="266" r:id="rId12"/>
    <p:sldId id="267" r:id="rId13"/>
    <p:sldId id="269" r:id="rId14"/>
    <p:sldId id="270" r:id="rId15"/>
    <p:sldId id="271" r:id="rId16"/>
    <p:sldId id="273" r:id="rId17"/>
    <p:sldId id="274" r:id="rId18"/>
    <p:sldId id="275" r:id="rId19"/>
    <p:sldId id="277" r:id="rId20"/>
    <p:sldId id="278" r:id="rId21"/>
    <p:sldId id="279" r:id="rId22"/>
    <p:sldId id="281" r:id="rId23"/>
    <p:sldId id="284" r:id="rId24"/>
    <p:sldId id="282" r:id="rId25"/>
    <p:sldId id="289" r:id="rId26"/>
    <p:sldId id="285" r:id="rId27"/>
    <p:sldId id="286" r:id="rId28"/>
    <p:sldId id="288" r:id="rId29"/>
    <p:sldId id="290" r:id="rId30"/>
    <p:sldId id="291" r:id="rId31"/>
    <p:sldId id="293" r:id="rId32"/>
    <p:sldId id="294" r:id="rId33"/>
    <p:sldId id="295" r:id="rId34"/>
    <p:sldId id="297" r:id="rId35"/>
    <p:sldId id="298" r:id="rId36"/>
    <p:sldId id="299" r:id="rId37"/>
    <p:sldId id="301" r:id="rId38"/>
    <p:sldId id="336" r:id="rId39"/>
    <p:sldId id="329" r:id="rId40"/>
  </p:sldIdLst>
  <p:sldSz cx="9144000" cy="6858000" type="screen4x3"/>
  <p:notesSz cx="6858000" cy="9144000"/>
  <p:defaultTextStyle>
    <a:defPPr>
      <a:defRPr lang="en-GB"/>
    </a:defPPr>
    <a:lvl1pPr algn="l" rtl="0" fontAlgn="base">
      <a:spcBef>
        <a:spcPct val="0"/>
      </a:spcBef>
      <a:spcAft>
        <a:spcPct val="0"/>
      </a:spcAft>
      <a:defRPr sz="800" kern="1200">
        <a:solidFill>
          <a:schemeClr val="tx1"/>
        </a:solidFill>
        <a:latin typeface="Tahoma" charset="0"/>
        <a:ea typeface="+mn-ea"/>
        <a:cs typeface="+mn-cs"/>
      </a:defRPr>
    </a:lvl1pPr>
    <a:lvl2pPr marL="457200" algn="l" rtl="0" fontAlgn="base">
      <a:spcBef>
        <a:spcPct val="0"/>
      </a:spcBef>
      <a:spcAft>
        <a:spcPct val="0"/>
      </a:spcAft>
      <a:defRPr sz="800" kern="1200">
        <a:solidFill>
          <a:schemeClr val="tx1"/>
        </a:solidFill>
        <a:latin typeface="Tahoma" charset="0"/>
        <a:ea typeface="+mn-ea"/>
        <a:cs typeface="+mn-cs"/>
      </a:defRPr>
    </a:lvl2pPr>
    <a:lvl3pPr marL="914400" algn="l" rtl="0" fontAlgn="base">
      <a:spcBef>
        <a:spcPct val="0"/>
      </a:spcBef>
      <a:spcAft>
        <a:spcPct val="0"/>
      </a:spcAft>
      <a:defRPr sz="800" kern="1200">
        <a:solidFill>
          <a:schemeClr val="tx1"/>
        </a:solidFill>
        <a:latin typeface="Tahoma" charset="0"/>
        <a:ea typeface="+mn-ea"/>
        <a:cs typeface="+mn-cs"/>
      </a:defRPr>
    </a:lvl3pPr>
    <a:lvl4pPr marL="1371600" algn="l" rtl="0" fontAlgn="base">
      <a:spcBef>
        <a:spcPct val="0"/>
      </a:spcBef>
      <a:spcAft>
        <a:spcPct val="0"/>
      </a:spcAft>
      <a:defRPr sz="800" kern="1200">
        <a:solidFill>
          <a:schemeClr val="tx1"/>
        </a:solidFill>
        <a:latin typeface="Tahoma" charset="0"/>
        <a:ea typeface="+mn-ea"/>
        <a:cs typeface="+mn-cs"/>
      </a:defRPr>
    </a:lvl4pPr>
    <a:lvl5pPr marL="1828800" algn="l" rtl="0" fontAlgn="base">
      <a:spcBef>
        <a:spcPct val="0"/>
      </a:spcBef>
      <a:spcAft>
        <a:spcPct val="0"/>
      </a:spcAft>
      <a:defRPr sz="800" kern="1200">
        <a:solidFill>
          <a:schemeClr val="tx1"/>
        </a:solidFill>
        <a:latin typeface="Tahoma" charset="0"/>
        <a:ea typeface="+mn-ea"/>
        <a:cs typeface="+mn-cs"/>
      </a:defRPr>
    </a:lvl5pPr>
    <a:lvl6pPr marL="2286000" algn="l" defTabSz="914400" rtl="0" eaLnBrk="1" latinLnBrk="0" hangingPunct="1">
      <a:defRPr sz="800" kern="1200">
        <a:solidFill>
          <a:schemeClr val="tx1"/>
        </a:solidFill>
        <a:latin typeface="Tahoma" charset="0"/>
        <a:ea typeface="+mn-ea"/>
        <a:cs typeface="+mn-cs"/>
      </a:defRPr>
    </a:lvl6pPr>
    <a:lvl7pPr marL="2743200" algn="l" defTabSz="914400" rtl="0" eaLnBrk="1" latinLnBrk="0" hangingPunct="1">
      <a:defRPr sz="800" kern="1200">
        <a:solidFill>
          <a:schemeClr val="tx1"/>
        </a:solidFill>
        <a:latin typeface="Tahoma" charset="0"/>
        <a:ea typeface="+mn-ea"/>
        <a:cs typeface="+mn-cs"/>
      </a:defRPr>
    </a:lvl7pPr>
    <a:lvl8pPr marL="3200400" algn="l" defTabSz="914400" rtl="0" eaLnBrk="1" latinLnBrk="0" hangingPunct="1">
      <a:defRPr sz="800" kern="1200">
        <a:solidFill>
          <a:schemeClr val="tx1"/>
        </a:solidFill>
        <a:latin typeface="Tahoma" charset="0"/>
        <a:ea typeface="+mn-ea"/>
        <a:cs typeface="+mn-cs"/>
      </a:defRPr>
    </a:lvl8pPr>
    <a:lvl9pPr marL="3657600" algn="l" defTabSz="914400" rtl="0" eaLnBrk="1" latinLnBrk="0" hangingPunct="1">
      <a:defRPr sz="8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F9900"/>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9"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p:scale>
          <a:sx n="75" d="100"/>
          <a:sy n="75" d="100"/>
        </p:scale>
        <p:origin x="-1404" y="3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p>
        </p:txBody>
      </p:sp>
      <p:sp>
        <p:nvSpPr>
          <p:cNvPr id="1095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1095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p>
        </p:txBody>
      </p:sp>
      <p:sp>
        <p:nvSpPr>
          <p:cNvPr id="1095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0E28281A-2F52-4E1C-B5D6-35360E849918}" type="slidenum">
              <a:rPr lang="en-GB"/>
              <a:pPr>
                <a:defRPr/>
              </a:pPr>
              <a:t>‹#›</a:t>
            </a:fld>
            <a:endParaRPr lang="en-GB"/>
          </a:p>
        </p:txBody>
      </p:sp>
    </p:spTree>
    <p:extLst>
      <p:ext uri="{BB962C8B-B14F-4D97-AF65-F5344CB8AC3E}">
        <p14:creationId xmlns:p14="http://schemas.microsoft.com/office/powerpoint/2010/main" val="1828025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GB"/>
          </a:p>
        </p:txBody>
      </p:sp>
      <p:sp>
        <p:nvSpPr>
          <p:cNvPr id="71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GB"/>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4BC5529-524F-45E7-BBDE-2505FD124B1F}" type="slidenum">
              <a:rPr lang="en-GB"/>
              <a:pPr>
                <a:defRPr/>
              </a:pPr>
              <a:t>‹#›</a:t>
            </a:fld>
            <a:endParaRPr lang="en-GB"/>
          </a:p>
        </p:txBody>
      </p:sp>
    </p:spTree>
    <p:extLst>
      <p:ext uri="{BB962C8B-B14F-4D97-AF65-F5344CB8AC3E}">
        <p14:creationId xmlns:p14="http://schemas.microsoft.com/office/powerpoint/2010/main" val="24488844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4C11AF6-403F-410A-8399-949172FF44E3}" type="slidenum">
              <a:rPr lang="en-GB"/>
              <a:pPr/>
              <a:t>1</a:t>
            </a:fld>
            <a:endParaRPr lang="en-GB"/>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685800" y="5148263"/>
            <a:ext cx="5486400" cy="3309937"/>
          </a:xfrm>
          <a:noFill/>
          <a:ln/>
        </p:spPr>
        <p:txBody>
          <a:bodyPr/>
          <a:lstStyle/>
          <a:p>
            <a:pPr eaLnBrk="1" hangingPunct="1"/>
            <a:r>
              <a:rPr lang="en-US" sz="1400"/>
              <a:t>On completion of the course, those attending will be able to:</a:t>
            </a:r>
          </a:p>
          <a:p>
            <a:pPr eaLnBrk="1" hangingPunct="1"/>
            <a:endParaRPr lang="en-US" sz="1400"/>
          </a:p>
          <a:p>
            <a:pPr eaLnBrk="1" hangingPunct="1"/>
            <a:r>
              <a:rPr lang="en-US" sz="1400"/>
              <a:t>Write a safety policy</a:t>
            </a:r>
          </a:p>
          <a:p>
            <a:pPr eaLnBrk="1" hangingPunct="1"/>
            <a:r>
              <a:rPr lang="en-US" sz="1400"/>
              <a:t> </a:t>
            </a:r>
          </a:p>
          <a:p>
            <a:pPr eaLnBrk="1" hangingPunct="1"/>
            <a:r>
              <a:rPr lang="en-US" sz="1400"/>
              <a:t>Identify the main sources of guidance and information</a:t>
            </a:r>
          </a:p>
          <a:p>
            <a:pPr eaLnBrk="1" hangingPunct="1"/>
            <a:endParaRPr lang="en-US" sz="1400"/>
          </a:p>
          <a:p>
            <a:pPr eaLnBrk="1" hangingPunct="1"/>
            <a:r>
              <a:rPr lang="en-US" sz="1400"/>
              <a:t>Understand the main steps involved in risk assessment</a:t>
            </a:r>
            <a:endParaRPr lang="en-US" altLang="zh-CN" sz="1400"/>
          </a:p>
          <a:p>
            <a:pPr eaLnBrk="1" hangingPunct="1"/>
            <a:endParaRPr lang="en-US" altLang="zh-CN" sz="1400"/>
          </a:p>
          <a:p>
            <a:pPr eaLnBrk="1" hangingPunct="1"/>
            <a:r>
              <a:rPr lang="en-US" altLang="zh-CN" sz="1400"/>
              <a:t>Know the basic requirements for fire safety, welfare, first aid and employers liability cover</a:t>
            </a:r>
            <a:r>
              <a:rPr lang="en-GB" altLang="zh-CN" sz="1400"/>
              <a:t> </a:t>
            </a:r>
            <a:endParaRPr lang="en-GB" sz="1400"/>
          </a:p>
        </p:txBody>
      </p:sp>
    </p:spTree>
    <p:extLst>
      <p:ext uri="{BB962C8B-B14F-4D97-AF65-F5344CB8AC3E}">
        <p14:creationId xmlns:p14="http://schemas.microsoft.com/office/powerpoint/2010/main" val="310634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4B03E60-8BEF-4BB6-A959-C7B7892428E8}" type="slidenum">
              <a:rPr lang="en-GB"/>
              <a:pPr/>
              <a:t>16</a:t>
            </a:fld>
            <a:endParaRPr lang="en-GB"/>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GB"/>
              <a:t>Falls from a height account for around 70 fatalities and 4000 major injuries every year. One of the main causes is falls from ladders. To help prevent falls from height you should consider the risks to all your workers, ensure they are trained and have suitable and safe equipment for the tasks, are properly managed and supervised. You should also ensure that sufficient protection measures (eg suitable and sufficient personal protective equipment) are in place while they are working at height.</a:t>
            </a:r>
          </a:p>
        </p:txBody>
      </p:sp>
    </p:spTree>
    <p:extLst>
      <p:ext uri="{BB962C8B-B14F-4D97-AF65-F5344CB8AC3E}">
        <p14:creationId xmlns:p14="http://schemas.microsoft.com/office/powerpoint/2010/main" val="73789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688DD98-9544-4748-A09F-2E38E570831D}" type="slidenum">
              <a:rPr lang="en-GB"/>
              <a:pPr/>
              <a:t>19</a:t>
            </a:fld>
            <a:endParaRPr lang="en-GB"/>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GB"/>
              <a:t>Manual handling is transporting or supporting loads by hand or using bodily force. Many people hurt their back, arms, hands or feet lifting everyday loads, not just when the load is too heavy. More than a third of all over-three-day injuries reported each year to HSE and to local authorities are the result of manual handling. These can result in those injured taking an average of 11 working days off each year. ‘Upper limbs’ refers to the neck, shoulders, arms, wrists, hands and fingers. Upper limb disorders (sometimes called repetitive strain injury (RSI)) can happen in almost any workplace where people do repetitive, or forceful manual activities in awkward postures, for prolonged periods of time. These can cause muscular aches and pains, which may initially be temporary, but if such work is not properly managed, and the early symptoms are not recognised and treated, can progress to a chronic and disabling disorder. Cumulative damage can build up over time causing pain and discomfort people’s backs, arms, hands and legs. Most cases can be avoided by providing suitable lifting equipment that is regularly maintained, together with relevant training on both manual handling and using the equipment safely (see page 13 ‘Work equipment and machinery’).</a:t>
            </a:r>
          </a:p>
          <a:p>
            <a:pPr eaLnBrk="1" hangingPunct="1"/>
            <a:r>
              <a:rPr lang="en-GB"/>
              <a:t>Untidy workplaces account for a number of slips, trips and falls which result in sprains, strains and broken bones.  In addition, apart from creating a bad impression on customers/clients, untidiness causes inefficiencies in the business (a tidy workplace shows a tidy mind)</a:t>
            </a:r>
          </a:p>
        </p:txBody>
      </p:sp>
    </p:spTree>
    <p:extLst>
      <p:ext uri="{BB962C8B-B14F-4D97-AF65-F5344CB8AC3E}">
        <p14:creationId xmlns:p14="http://schemas.microsoft.com/office/powerpoint/2010/main" val="3520675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8EC57A98-2EB6-48BC-93E7-C12199BDE109}" type="slidenum">
              <a:rPr lang="en-GB"/>
              <a:pPr/>
              <a:t>22</a:t>
            </a:fld>
            <a:endParaRPr lang="en-GB"/>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GB"/>
              <a:t>Using a computer or other kinds of display screen equipment (visual display units) can give rise to back problems, repetitive strain injury, or other musculoskeletal disorders. These health problems may become serious if no action is taken. They can be caused by poor design of workstations (and associated equipment such as chairs), insufficient space, lack of training or not taking breaks from display screen work.  Work with a screen does not cause eye damage, but many users experience temporary eye strain or stress. This can lead to reduced work efficiency or taking time off work.</a:t>
            </a:r>
          </a:p>
        </p:txBody>
      </p:sp>
    </p:spTree>
    <p:extLst>
      <p:ext uri="{BB962C8B-B14F-4D97-AF65-F5344CB8AC3E}">
        <p14:creationId xmlns:p14="http://schemas.microsoft.com/office/powerpoint/2010/main" val="1381796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112AF96A-CFBD-420B-B439-6E9F816B7423}" type="slidenum">
              <a:rPr lang="en-GB"/>
              <a:pPr/>
              <a:t>25</a:t>
            </a:fld>
            <a:endParaRPr lang="en-GB"/>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GB"/>
              <a:t>High levels of noise at work can cause hearing loss. This can take many years to become serious. </a:t>
            </a:r>
          </a:p>
          <a:p>
            <a:pPr eaLnBrk="1" hangingPunct="1"/>
            <a:r>
              <a:rPr lang="en-GB"/>
              <a:t>Young people can be damaged as easily as the old and premature deafness is even worse.  Sufferers often first start to notice hearing loss when they cannot keep up with conversations in a group, or when the rest of their family complains they have the television on too loud. Deafness can make people feel isolated from their family, friends and colleagues.</a:t>
            </a:r>
          </a:p>
        </p:txBody>
      </p:sp>
    </p:spTree>
    <p:extLst>
      <p:ext uri="{BB962C8B-B14F-4D97-AF65-F5344CB8AC3E}">
        <p14:creationId xmlns:p14="http://schemas.microsoft.com/office/powerpoint/2010/main" val="104446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8B10B02D-CD8C-42C5-ACF6-EAB3BA9C0F54}" type="slidenum">
              <a:rPr lang="en-GB"/>
              <a:pPr/>
              <a:t>28</a:t>
            </a:fld>
            <a:endParaRPr lang="en-GB"/>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GB"/>
              <a:t>Vibration from work with powered hand-held tools, equipment or processes can damage the hands and arms of users causing ‘hand-arm vibration syndrome’. This is a painful, irreversible condition which includes ‘vibration white finger’ and the effects can be impaired blood circulation, damage to the nerves and muscles, and loss of ability to grip properly. Back damage can be caused by vibration from a vehicle or machine passing through the seat into the driver’s body through the buttocks – known as whole-body vibration. Whole-body vibration can also be caused by standing on the platform of a vehicle or machine, so vibration passes into the operator through their feet.</a:t>
            </a:r>
          </a:p>
        </p:txBody>
      </p:sp>
    </p:spTree>
    <p:extLst>
      <p:ext uri="{BB962C8B-B14F-4D97-AF65-F5344CB8AC3E}">
        <p14:creationId xmlns:p14="http://schemas.microsoft.com/office/powerpoint/2010/main" val="1429676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3DA10AC-7863-46ED-982B-ADD8353C0831}" type="slidenum">
              <a:rPr lang="en-GB"/>
              <a:pPr/>
              <a:t>31</a:t>
            </a:fld>
            <a:endParaRPr lang="en-GB"/>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GB"/>
              <a:t>Electricity can kill. Most deaths are caused by contact with overhead or underground power cables. Even non-fatal shocks can cause severe and permanent injury. Shocks from faulty equipment may lead to falls from ladders, scaffolds or other work platforms. Those using electricity may not be the only ones at risk. Poor electrical installations and faulty electrical appliances can lead to fires which can also result in death or injury to others.</a:t>
            </a:r>
          </a:p>
        </p:txBody>
      </p:sp>
    </p:spTree>
    <p:extLst>
      <p:ext uri="{BB962C8B-B14F-4D97-AF65-F5344CB8AC3E}">
        <p14:creationId xmlns:p14="http://schemas.microsoft.com/office/powerpoint/2010/main" val="1277620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8EB7193-2754-4AC5-8B80-DD054F3E3F7E}" type="slidenum">
              <a:rPr lang="en-GB"/>
              <a:pPr/>
              <a:t>34</a:t>
            </a:fld>
            <a:endParaRPr lang="en-GB"/>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GB"/>
              <a:t>Work equipment covers an enormous range spanning process machinery, machine tools, office machines, lifting equipment, hand tools, ladders and pressure washers. Important points include:  selecting the right equipment for the job, making sure equipment is safe to use and keeping it safe through regular maintenance, inspection and, if appropriate, thorough examination, training  employees to use equipment safely and following manufacturers’ or suppliers’ instructions. Accidents involving work equipment happen all the time – many serious, some fatal. See ‘safe plant and equipment’ section of the Health and Safety Policy Statement on page 25 of this leaflet.</a:t>
            </a:r>
          </a:p>
        </p:txBody>
      </p:sp>
    </p:spTree>
    <p:extLst>
      <p:ext uri="{BB962C8B-B14F-4D97-AF65-F5344CB8AC3E}">
        <p14:creationId xmlns:p14="http://schemas.microsoft.com/office/powerpoint/2010/main" val="4089877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43957F0F-28D7-40B7-8ADD-6830A2A5AE2A}" type="slidenum">
              <a:rPr lang="en-GB"/>
              <a:pPr/>
              <a:t>37</a:t>
            </a:fld>
            <a:endParaRPr lang="en-GB"/>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GB"/>
              <a:t>It’s easy to overlook these activities because they happen now and again, and it’s often a contractor or service agency doing the work. Sometimes people are in places where no one normally goes, e.g. the roof or electrical switchboard. They may be fault finding, trying to repair something quickly often outside the routine. Not surprisingly there are many accidents. Falls from heights, e.g. ladders, are the most common cause of serious injury.</a:t>
            </a:r>
          </a:p>
        </p:txBody>
      </p:sp>
    </p:spTree>
    <p:extLst>
      <p:ext uri="{BB962C8B-B14F-4D97-AF65-F5344CB8AC3E}">
        <p14:creationId xmlns:p14="http://schemas.microsoft.com/office/powerpoint/2010/main" val="3070465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F4BC5529-524F-45E7-BBDE-2505FD124B1F}" type="slidenum">
              <a:rPr lang="en-GB" smtClean="0"/>
              <a:pPr>
                <a:defRPr/>
              </a:pPr>
              <a:t>39</a:t>
            </a:fld>
            <a:endParaRPr lang="en-GB"/>
          </a:p>
        </p:txBody>
      </p:sp>
    </p:spTree>
    <p:extLst>
      <p:ext uri="{BB962C8B-B14F-4D97-AF65-F5344CB8AC3E}">
        <p14:creationId xmlns:p14="http://schemas.microsoft.com/office/powerpoint/2010/main" val="95995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513A64C0-F50D-4B99-9D73-003A4340AA59}" type="slidenum">
              <a:rPr lang="en-GB"/>
              <a:pPr/>
              <a:t>2</a:t>
            </a:fld>
            <a:endParaRPr lang="en-GB"/>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5800" y="4356100"/>
            <a:ext cx="5486400" cy="4102100"/>
          </a:xfrm>
          <a:noFill/>
          <a:ln/>
        </p:spPr>
        <p:txBody>
          <a:bodyPr/>
          <a:lstStyle/>
          <a:p>
            <a:pPr eaLnBrk="1" hangingPunct="1"/>
            <a:r>
              <a:rPr lang="en-GB" sz="1300"/>
              <a:t>Getting hurt at work or becoming ill through work is not a pleasant subject to think about. The reality is that 250 people a year lose their lives at work in Britain. In addition, around 156 000 non-fatal injuries are reported each year, and an estimated 2.3 million suffer from ill health caused or made worse by work.</a:t>
            </a:r>
          </a:p>
          <a:p>
            <a:pPr eaLnBrk="1" hangingPunct="1"/>
            <a:r>
              <a:rPr lang="en-GB" sz="1300"/>
              <a:t>The mistake is to believe that these things happen in highly unusual or exceptional circumstances that never occur in your workplace. This is not the case. Some basic thinking and acting beforehand could usually have prevented these things from happening.</a:t>
            </a:r>
          </a:p>
          <a:p>
            <a:pPr eaLnBrk="1" hangingPunct="1"/>
            <a:r>
              <a:rPr lang="en-GB" sz="1300"/>
              <a:t>Implementing health and safety measures doesn’t have to be expensive, time consuming or complicated, in fact, safer and more efficient working practices can often save money but, more importantly, they can help to save lives.</a:t>
            </a:r>
          </a:p>
          <a:p>
            <a:pPr eaLnBrk="1" hangingPunct="1"/>
            <a:r>
              <a:rPr lang="en-GB" sz="1300"/>
              <a:t>This booklet shows you the kind of things which cause the more common accidents and harm to people’s health. It lets you see what applies to your work activities, and tells you how you can get more help and information.</a:t>
            </a:r>
          </a:p>
          <a:p>
            <a:pPr eaLnBrk="1" hangingPunct="1"/>
            <a:r>
              <a:rPr lang="en-GB" sz="1300"/>
              <a:t>This is especially important if you are in charge of work activities,</a:t>
            </a:r>
          </a:p>
          <a:p>
            <a:pPr eaLnBrk="1" hangingPunct="1"/>
            <a:r>
              <a:rPr lang="en-GB" sz="1300"/>
              <a:t>E.g. you are an employer, because you have legal responsibilities.</a:t>
            </a:r>
          </a:p>
        </p:txBody>
      </p:sp>
    </p:spTree>
    <p:extLst>
      <p:ext uri="{BB962C8B-B14F-4D97-AF65-F5344CB8AC3E}">
        <p14:creationId xmlns:p14="http://schemas.microsoft.com/office/powerpoint/2010/main" val="4146505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0EC45DF-95B4-49D7-BC1D-F394A46F1C63}" type="slidenum">
              <a:rPr lang="en-GB"/>
              <a:pPr/>
              <a:t>3</a:t>
            </a:fld>
            <a:endParaRPr lang="en-GB"/>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GB"/>
              <a:t>Controlling dangers at work is no different from tackling any other task – recognising the problem, knowing enough about it, deciding what to do, putting the solution into practice.</a:t>
            </a:r>
          </a:p>
          <a:p>
            <a:pPr eaLnBrk="1" hangingPunct="1"/>
            <a:r>
              <a:rPr lang="en-GB"/>
              <a:t>If you have five or more employees you will need to have a written health and safety policy statement. This sets out how you manage health and safety in your organisation. On pages</a:t>
            </a:r>
          </a:p>
          <a:p>
            <a:pPr eaLnBrk="1" hangingPunct="1"/>
            <a:r>
              <a:rPr lang="en-GB"/>
              <a:t>There is an example of a health and safety policy statement that you can fill in and keep at your workplace (but you do not have to use this format). </a:t>
            </a:r>
          </a:p>
          <a:p>
            <a:pPr eaLnBrk="1" hangingPunct="1"/>
            <a:r>
              <a:rPr lang="en-GB" b="1" i="1">
                <a:solidFill>
                  <a:srgbClr val="FF0000"/>
                </a:solidFill>
              </a:rPr>
              <a:t>Remember, you have to put what you write into practice.</a:t>
            </a:r>
          </a:p>
          <a:p>
            <a:pPr eaLnBrk="1" hangingPunct="1"/>
            <a:r>
              <a:rPr lang="en-GB"/>
              <a:t>You must also carry out risk assessments – These are careful examinations of what could cause harm to people in your work. You can use one of RTIS forms to record your risk assessment, if you wish to (but you do not have to use this format).</a:t>
            </a:r>
          </a:p>
        </p:txBody>
      </p:sp>
    </p:spTree>
    <p:extLst>
      <p:ext uri="{BB962C8B-B14F-4D97-AF65-F5344CB8AC3E}">
        <p14:creationId xmlns:p14="http://schemas.microsoft.com/office/powerpoint/2010/main" val="225900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4ECFA1B-C930-42E3-99F2-6EC1B501BEDF}" type="slidenum">
              <a:rPr lang="en-GB"/>
              <a:pPr/>
              <a:t>4</a:t>
            </a:fld>
            <a:endParaRPr lang="en-GB"/>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GB" sz="1400"/>
              <a:t>Did you know employers have to consult their employees or their employees’ safety representatives on health and safety matters?</a:t>
            </a:r>
          </a:p>
          <a:p>
            <a:pPr eaLnBrk="1" hangingPunct="1"/>
            <a:endParaRPr lang="en-GB" sz="1400"/>
          </a:p>
          <a:p>
            <a:pPr eaLnBrk="1" hangingPunct="1"/>
            <a:r>
              <a:rPr lang="en-GB" sz="1400"/>
              <a:t>Did you know employers have to provide health and safety training for employees?</a:t>
            </a:r>
          </a:p>
        </p:txBody>
      </p:sp>
    </p:spTree>
    <p:extLst>
      <p:ext uri="{BB962C8B-B14F-4D97-AF65-F5344CB8AC3E}">
        <p14:creationId xmlns:p14="http://schemas.microsoft.com/office/powerpoint/2010/main" val="2919061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3DBED8D-29C4-4D5F-A85D-2F27B80D3432}" type="slidenum">
              <a:rPr lang="en-GB"/>
              <a:pPr/>
              <a:t>7</a:t>
            </a:fld>
            <a:endParaRPr lang="en-GB"/>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GB"/>
              <a:t>The most common cause of injuries at work is the slip or trip. Resulting falls can be serious. They happen in all kinds of businesses, but sectors such as food and catering report higher than average numbers. It’s a particularly important subject if members of the public use your premises. The estimated cost to employers of all these injuries is over £300 million a year, and insurance only covers a small part of this. Effective solutions are often simple, cheap and lead to other benefits.</a:t>
            </a:r>
          </a:p>
        </p:txBody>
      </p:sp>
    </p:spTree>
    <p:extLst>
      <p:ext uri="{BB962C8B-B14F-4D97-AF65-F5344CB8AC3E}">
        <p14:creationId xmlns:p14="http://schemas.microsoft.com/office/powerpoint/2010/main" val="1382218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3DBED8D-29C4-4D5F-A85D-2F27B80D3432}" type="slidenum">
              <a:rPr lang="en-GB"/>
              <a:pPr/>
              <a:t>8</a:t>
            </a:fld>
            <a:endParaRPr lang="en-GB"/>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GB"/>
              <a:t>The most common cause of injuries at work is the slip or trip. Resulting falls can be serious. They happen in all kinds of businesses, but sectors such as food and catering report higher than average numbers. It’s a particularly important subject if members of the public use your premises. The estimated cost to employers of all these injuries is over £300 million a year, and insurance only covers a small part of this. Effective solutions are often simple, cheap and lead to other benefits.</a:t>
            </a:r>
          </a:p>
        </p:txBody>
      </p:sp>
    </p:spTree>
    <p:extLst>
      <p:ext uri="{BB962C8B-B14F-4D97-AF65-F5344CB8AC3E}">
        <p14:creationId xmlns:p14="http://schemas.microsoft.com/office/powerpoint/2010/main" val="475830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804BF0A-0FF5-4535-88BC-FF7ADB6A6720}" type="slidenum">
              <a:rPr lang="en-GB"/>
              <a:pPr/>
              <a:t>10</a:t>
            </a:fld>
            <a:endParaRPr lang="en-GB"/>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GB"/>
              <a:t>Asbestos is the largest single cause of work related fatal disease and ill health in Great Britain. Almost all asbestos-related deaths and ill health are from exposures several decades ago, but if you work with asbestos, or come into contact with it during repair and maintenance work, you are at risk. You should avoid working with asbestos if possible, but if not you must do it safely.</a:t>
            </a:r>
          </a:p>
          <a:p>
            <a:pPr eaLnBrk="1" hangingPunct="1"/>
            <a:r>
              <a:rPr lang="en-GB"/>
              <a:t>Asbestos can be found in buildings built from 1950 to 1985 in many forms. It may also be found in some vehicle brake pads and clutch linings.</a:t>
            </a:r>
          </a:p>
        </p:txBody>
      </p:sp>
    </p:spTree>
    <p:extLst>
      <p:ext uri="{BB962C8B-B14F-4D97-AF65-F5344CB8AC3E}">
        <p14:creationId xmlns:p14="http://schemas.microsoft.com/office/powerpoint/2010/main" val="3577048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05B76677-8080-4A48-AD93-38CD38BF967F}" type="slidenum">
              <a:rPr lang="en-GB"/>
              <a:pPr/>
              <a:t>11</a:t>
            </a:fld>
            <a:endParaRPr lang="en-GB"/>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GB"/>
              <a:t>Do you know whether there is asbestos in your premises? It is often found in roofs and exterior walls, boilers, vessels and pipework, ceilings, interior walls and panels, flooring materials, air handling systems, domestic appliances, brake/clutch linings, fire blankets, etc. Does your work involve maintenance and repair of premises? You might disturb asbestos while doing routine work. Do you know what the rules are about removing asbestos? In most cases, you will need to use a contractor licensed by HSE to work with asbestos.</a:t>
            </a:r>
          </a:p>
          <a:p>
            <a:pPr eaLnBrk="1" hangingPunct="1"/>
            <a:r>
              <a:rPr lang="en-GB"/>
              <a:t>Would you know how to find someone licensed to do this work? Do you know whether there is asbestos in any of the materials you work with?</a:t>
            </a:r>
          </a:p>
        </p:txBody>
      </p:sp>
    </p:spTree>
    <p:extLst>
      <p:ext uri="{BB962C8B-B14F-4D97-AF65-F5344CB8AC3E}">
        <p14:creationId xmlns:p14="http://schemas.microsoft.com/office/powerpoint/2010/main" val="230210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575A69C-AD21-49C4-8460-D2C4F760F552}" type="slidenum">
              <a:rPr lang="en-GB"/>
              <a:pPr/>
              <a:t>13</a:t>
            </a:fld>
            <a:endParaRPr lang="en-GB"/>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GB"/>
              <a:t>Thousands of people are exposed to all kinds of hazardous substances at work. These can include chemicals that people make or work with directly, and also dust, fume and bacteria which can be present in the workplace. Exposure can happen by </a:t>
            </a:r>
          </a:p>
          <a:p>
            <a:pPr eaLnBrk="1" hangingPunct="1"/>
            <a:endParaRPr lang="en-GB"/>
          </a:p>
          <a:p>
            <a:pPr eaLnBrk="1" hangingPunct="1"/>
            <a:r>
              <a:rPr lang="en-GB"/>
              <a:t>breathing them in, </a:t>
            </a:r>
          </a:p>
          <a:p>
            <a:pPr eaLnBrk="1" hangingPunct="1"/>
            <a:r>
              <a:rPr lang="en-GB"/>
              <a:t>contact with the skin, </a:t>
            </a:r>
          </a:p>
          <a:p>
            <a:pPr eaLnBrk="1" hangingPunct="1"/>
            <a:r>
              <a:rPr lang="en-GB"/>
              <a:t>splashing them into the eyes or swallowing them. </a:t>
            </a:r>
          </a:p>
          <a:p>
            <a:pPr eaLnBrk="1" hangingPunct="1"/>
            <a:endParaRPr lang="en-GB"/>
          </a:p>
          <a:p>
            <a:pPr eaLnBrk="1" hangingPunct="1"/>
            <a:r>
              <a:rPr lang="en-GB"/>
              <a:t>If exposure is not prevented or properly controlled, it can cause serious illness, including cancer, asthma and dermatitis, and sometimes even death. </a:t>
            </a:r>
          </a:p>
          <a:p>
            <a:pPr eaLnBrk="1" hangingPunct="1"/>
            <a:endParaRPr lang="en-GB"/>
          </a:p>
          <a:p>
            <a:pPr eaLnBrk="1" hangingPunct="1"/>
            <a:r>
              <a:rPr lang="en-GB"/>
              <a:t>See also section on ‘Fire and explosion’ and the ‘safe handling and use of substances’ section.</a:t>
            </a:r>
          </a:p>
        </p:txBody>
      </p:sp>
    </p:spTree>
    <p:extLst>
      <p:ext uri="{BB962C8B-B14F-4D97-AF65-F5344CB8AC3E}">
        <p14:creationId xmlns:p14="http://schemas.microsoft.com/office/powerpoint/2010/main" val="2171870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GB"/>
          </a:p>
        </p:txBody>
      </p:sp>
      <p:sp>
        <p:nvSpPr>
          <p:cNvPr id="61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GB"/>
              <a:t>Click to edit Master title style</a:t>
            </a:r>
          </a:p>
        </p:txBody>
      </p:sp>
      <p:sp>
        <p:nvSpPr>
          <p:cNvPr id="61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5"/>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GB"/>
          </a:p>
        </p:txBody>
      </p:sp>
      <p:sp>
        <p:nvSpPr>
          <p:cNvPr id="6" name="Rectangle 6"/>
          <p:cNvSpPr>
            <a:spLocks noGrp="1" noChangeArrowheads="1"/>
          </p:cNvSpPr>
          <p:nvPr>
            <p:ph type="sldNum" sz="quarter" idx="11"/>
          </p:nvPr>
        </p:nvSpPr>
        <p:spPr>
          <a:xfrm>
            <a:off x="6553200" y="6245225"/>
            <a:ext cx="2133600" cy="476250"/>
          </a:xfrm>
        </p:spPr>
        <p:txBody>
          <a:bodyPr/>
          <a:lstStyle>
            <a:lvl1pPr>
              <a:defRPr sz="1400" smtClean="0"/>
            </a:lvl1pPr>
          </a:lstStyle>
          <a:p>
            <a:pPr>
              <a:defRPr/>
            </a:pPr>
            <a:fld id="{00BBF0CF-AEB1-4FCA-B809-EA31A9A77821}" type="slidenum">
              <a:rPr lang="en-GB"/>
              <a:pPr>
                <a:defRPr/>
              </a:pPr>
              <a:t>‹#›</a:t>
            </a:fld>
            <a:endParaRPr lang="en-GB"/>
          </a:p>
        </p:txBody>
      </p:sp>
      <p:sp>
        <p:nvSpPr>
          <p:cNvPr id="7" name="Rectangle 7"/>
          <p:cNvSpPr>
            <a:spLocks noGrp="1" noChangeArrowheads="1"/>
          </p:cNvSpPr>
          <p:nvPr>
            <p:ph type="dt" sz="quarter" idx="12"/>
          </p:nvPr>
        </p:nvSpPr>
        <p:spPr>
          <a:xfrm>
            <a:off x="457200" y="6245225"/>
            <a:ext cx="2133600" cy="476250"/>
          </a:xfrm>
        </p:spPr>
        <p:txBody>
          <a:bodyPr/>
          <a:lstStyle>
            <a:lvl1pPr>
              <a:defRPr sz="1400" smtClean="0"/>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5" name="Rectangle 6"/>
          <p:cNvSpPr>
            <a:spLocks noGrp="1" noChangeArrowheads="1"/>
          </p:cNvSpPr>
          <p:nvPr>
            <p:ph type="sldNum" sz="quarter" idx="11"/>
          </p:nvPr>
        </p:nvSpPr>
        <p:spPr>
          <a:ln/>
        </p:spPr>
        <p:txBody>
          <a:bodyPr/>
          <a:lstStyle>
            <a:lvl1pPr>
              <a:defRPr/>
            </a:lvl1pPr>
          </a:lstStyle>
          <a:p>
            <a:pPr>
              <a:defRPr/>
            </a:pPr>
            <a:fld id="{D53ABD3D-EE30-423D-B9A9-59DEB7A52A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945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92100"/>
            <a:ext cx="6019800" cy="5945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5" name="Rectangle 6"/>
          <p:cNvSpPr>
            <a:spLocks noGrp="1" noChangeArrowheads="1"/>
          </p:cNvSpPr>
          <p:nvPr>
            <p:ph type="sldNum" sz="quarter" idx="11"/>
          </p:nvPr>
        </p:nvSpPr>
        <p:spPr>
          <a:ln/>
        </p:spPr>
        <p:txBody>
          <a:bodyPr/>
          <a:lstStyle>
            <a:lvl1pPr>
              <a:defRPr/>
            </a:lvl1pPr>
          </a:lstStyle>
          <a:p>
            <a:pPr>
              <a:defRPr/>
            </a:pPr>
            <a:fld id="{553D7068-2DE8-40B4-BBBD-4F1F7907A465}"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5" name="Rectangle 6"/>
          <p:cNvSpPr>
            <a:spLocks noGrp="1" noChangeArrowheads="1"/>
          </p:cNvSpPr>
          <p:nvPr>
            <p:ph type="sldNum" sz="quarter" idx="11"/>
          </p:nvPr>
        </p:nvSpPr>
        <p:spPr>
          <a:ln/>
        </p:spPr>
        <p:txBody>
          <a:bodyPr/>
          <a:lstStyle>
            <a:lvl1pPr>
              <a:defRPr/>
            </a:lvl1pPr>
          </a:lstStyle>
          <a:p>
            <a:pPr>
              <a:defRPr/>
            </a:pPr>
            <a:fld id="{E1905073-47E8-46D4-968F-508E0119829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5" name="Rectangle 6"/>
          <p:cNvSpPr>
            <a:spLocks noGrp="1" noChangeArrowheads="1"/>
          </p:cNvSpPr>
          <p:nvPr>
            <p:ph type="sldNum" sz="quarter" idx="11"/>
          </p:nvPr>
        </p:nvSpPr>
        <p:spPr>
          <a:ln/>
        </p:spPr>
        <p:txBody>
          <a:bodyPr/>
          <a:lstStyle>
            <a:lvl1pPr>
              <a:defRPr/>
            </a:lvl1pPr>
          </a:lstStyle>
          <a:p>
            <a:pPr>
              <a:defRPr/>
            </a:pPr>
            <a:fld id="{DA1B4FF9-10A1-49B4-9D75-92C7B9C59879}"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43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6" name="Rectangle 6"/>
          <p:cNvSpPr>
            <a:spLocks noGrp="1" noChangeArrowheads="1"/>
          </p:cNvSpPr>
          <p:nvPr>
            <p:ph type="sldNum" sz="quarter" idx="11"/>
          </p:nvPr>
        </p:nvSpPr>
        <p:spPr>
          <a:ln/>
        </p:spPr>
        <p:txBody>
          <a:bodyPr/>
          <a:lstStyle>
            <a:lvl1pPr>
              <a:defRPr/>
            </a:lvl1pPr>
          </a:lstStyle>
          <a:p>
            <a:pPr>
              <a:defRPr/>
            </a:pPr>
            <a:fld id="{210C783A-8DB9-47BE-92DE-167B44BC90FA}"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8" name="Rectangle 6"/>
          <p:cNvSpPr>
            <a:spLocks noGrp="1" noChangeArrowheads="1"/>
          </p:cNvSpPr>
          <p:nvPr>
            <p:ph type="sldNum" sz="quarter" idx="11"/>
          </p:nvPr>
        </p:nvSpPr>
        <p:spPr>
          <a:ln/>
        </p:spPr>
        <p:txBody>
          <a:bodyPr/>
          <a:lstStyle>
            <a:lvl1pPr>
              <a:defRPr/>
            </a:lvl1pPr>
          </a:lstStyle>
          <a:p>
            <a:pPr>
              <a:defRPr/>
            </a:pPr>
            <a:fld id="{FABE0EA6-5BB8-4F70-8EEA-4E0550F7805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4" name="Rectangle 6"/>
          <p:cNvSpPr>
            <a:spLocks noGrp="1" noChangeArrowheads="1"/>
          </p:cNvSpPr>
          <p:nvPr>
            <p:ph type="sldNum" sz="quarter" idx="11"/>
          </p:nvPr>
        </p:nvSpPr>
        <p:spPr>
          <a:ln/>
        </p:spPr>
        <p:txBody>
          <a:bodyPr/>
          <a:lstStyle>
            <a:lvl1pPr>
              <a:defRPr/>
            </a:lvl1pPr>
          </a:lstStyle>
          <a:p>
            <a:pPr>
              <a:defRPr/>
            </a:pPr>
            <a:fld id="{A8931FCF-900E-4A0A-B7B6-88B5C2688A68}"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3" name="Rectangle 6"/>
          <p:cNvSpPr>
            <a:spLocks noGrp="1" noChangeArrowheads="1"/>
          </p:cNvSpPr>
          <p:nvPr>
            <p:ph type="sldNum" sz="quarter" idx="11"/>
          </p:nvPr>
        </p:nvSpPr>
        <p:spPr>
          <a:ln/>
        </p:spPr>
        <p:txBody>
          <a:bodyPr/>
          <a:lstStyle>
            <a:lvl1pPr>
              <a:defRPr/>
            </a:lvl1pPr>
          </a:lstStyle>
          <a:p>
            <a:pPr>
              <a:defRPr/>
            </a:pPr>
            <a:fld id="{AC5DF627-7467-42B8-A547-AB85A862BEF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6" name="Rectangle 6"/>
          <p:cNvSpPr>
            <a:spLocks noGrp="1" noChangeArrowheads="1"/>
          </p:cNvSpPr>
          <p:nvPr>
            <p:ph type="sldNum" sz="quarter" idx="11"/>
          </p:nvPr>
        </p:nvSpPr>
        <p:spPr>
          <a:ln/>
        </p:spPr>
        <p:txBody>
          <a:bodyPr/>
          <a:lstStyle>
            <a:lvl1pPr>
              <a:defRPr/>
            </a:lvl1pPr>
          </a:lstStyle>
          <a:p>
            <a:pPr>
              <a:defRPr/>
            </a:pPr>
            <a:fld id="{768F233C-91F5-46B9-AF0D-DCA3EFF9C3D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GB"/>
              <a:t>RTIS GETTING STARTED WITH H &amp; S</a:t>
            </a:r>
          </a:p>
        </p:txBody>
      </p:sp>
      <p:sp>
        <p:nvSpPr>
          <p:cNvPr id="6" name="Rectangle 6"/>
          <p:cNvSpPr>
            <a:spLocks noGrp="1" noChangeArrowheads="1"/>
          </p:cNvSpPr>
          <p:nvPr>
            <p:ph type="sldNum" sz="quarter" idx="11"/>
          </p:nvPr>
        </p:nvSpPr>
        <p:spPr>
          <a:ln/>
        </p:spPr>
        <p:txBody>
          <a:bodyPr/>
          <a:lstStyle>
            <a:lvl1pPr>
              <a:defRPr/>
            </a:lvl1pPr>
          </a:lstStyle>
          <a:p>
            <a:pPr>
              <a:defRPr/>
            </a:pPr>
            <a:fld id="{E0B9C8A4-1242-4D56-8FBA-563C47BC514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92100"/>
            <a:ext cx="8229600" cy="976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57200" y="1484313"/>
            <a:ext cx="8229600" cy="4752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p:txBody>
      </p:sp>
      <p:sp>
        <p:nvSpPr>
          <p:cNvPr id="5124" name="Rectangle 4"/>
          <p:cNvSpPr>
            <a:spLocks noGrp="1" noChangeArrowheads="1"/>
          </p:cNvSpPr>
          <p:nvPr>
            <p:ph type="dt" sz="half" idx="2"/>
          </p:nvPr>
        </p:nvSpPr>
        <p:spPr bwMode="auto">
          <a:xfrm>
            <a:off x="395288" y="6308725"/>
            <a:ext cx="2674937" cy="2682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effectLst>
                  <a:outerShdw blurRad="38100" dist="38100" dir="2700000" algn="tl">
                    <a:srgbClr val="000000"/>
                  </a:outerShdw>
                </a:effectLst>
                <a:latin typeface="Arial" charset="0"/>
              </a:defRPr>
            </a:lvl1pPr>
          </a:lstStyle>
          <a:p>
            <a:pPr>
              <a:defRPr/>
            </a:pPr>
            <a:r>
              <a:rPr lang="en-GB"/>
              <a:t>RTIS GETTING STARTED WITH H &amp; S</a:t>
            </a:r>
          </a:p>
        </p:txBody>
      </p:sp>
      <p:sp>
        <p:nvSpPr>
          <p:cNvPr id="5126" name="Rectangle 6"/>
          <p:cNvSpPr>
            <a:spLocks noGrp="1" noChangeArrowheads="1"/>
          </p:cNvSpPr>
          <p:nvPr>
            <p:ph type="sldNum" sz="quarter" idx="4"/>
          </p:nvPr>
        </p:nvSpPr>
        <p:spPr bwMode="auto">
          <a:xfrm>
            <a:off x="6588125" y="6381750"/>
            <a:ext cx="2133600" cy="1968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smtClean="0">
                <a:effectLst>
                  <a:outerShdw blurRad="38100" dist="38100" dir="2700000" algn="tl">
                    <a:srgbClr val="000000"/>
                  </a:outerShdw>
                </a:effectLst>
                <a:latin typeface="Arial" charset="0"/>
              </a:defRPr>
            </a:lvl1pPr>
          </a:lstStyle>
          <a:p>
            <a:pPr>
              <a:defRPr/>
            </a:pPr>
            <a:fld id="{856623D1-933A-4B55-BF3E-7D0ACE8672CA}"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p:txBody>
          <a:bodyPr/>
          <a:lstStyle/>
          <a:p>
            <a:pPr>
              <a:defRPr/>
            </a:pPr>
            <a:r>
              <a:rPr lang="en-GB" dirty="0"/>
              <a:t>RTIS</a:t>
            </a:r>
          </a:p>
        </p:txBody>
      </p:sp>
      <p:sp>
        <p:nvSpPr>
          <p:cNvPr id="3075" name="Rectangle 5"/>
          <p:cNvSpPr>
            <a:spLocks noGrp="1" noChangeArrowheads="1"/>
          </p:cNvSpPr>
          <p:nvPr>
            <p:ph type="body" idx="1"/>
          </p:nvPr>
        </p:nvSpPr>
        <p:spPr>
          <a:xfrm>
            <a:off x="457200" y="549275"/>
            <a:ext cx="8229600" cy="5688013"/>
          </a:xfrm>
        </p:spPr>
        <p:txBody>
          <a:bodyPr/>
          <a:lstStyle/>
          <a:p>
            <a:pPr algn="ctr" eaLnBrk="1" hangingPunct="1">
              <a:buFontTx/>
              <a:buNone/>
            </a:pPr>
            <a:r>
              <a:rPr lang="en-GB" sz="4400" b="1" dirty="0">
                <a:solidFill>
                  <a:schemeClr val="bg2"/>
                </a:solidFill>
              </a:rPr>
              <a:t>A Changing World: Risk Management, Planning and Response in a Post </a:t>
            </a:r>
            <a:r>
              <a:rPr lang="en-GB" sz="4400" b="1" dirty="0" err="1">
                <a:solidFill>
                  <a:schemeClr val="bg2"/>
                </a:solidFill>
              </a:rPr>
              <a:t>Covid</a:t>
            </a:r>
            <a:r>
              <a:rPr lang="en-GB" sz="4400" b="1" dirty="0">
                <a:solidFill>
                  <a:schemeClr val="bg2"/>
                </a:solidFill>
              </a:rPr>
              <a:t> World</a:t>
            </a:r>
          </a:p>
          <a:p>
            <a:pPr algn="ctr" eaLnBrk="1" hangingPunct="1">
              <a:buFontTx/>
              <a:buNone/>
            </a:pPr>
            <a:endParaRPr lang="en-GB" sz="1800" b="1" dirty="0">
              <a:solidFill>
                <a:schemeClr val="bg2"/>
              </a:solidFill>
            </a:endParaRPr>
          </a:p>
          <a:p>
            <a:pPr algn="ctr" eaLnBrk="1" hangingPunct="1">
              <a:buFontTx/>
              <a:buNone/>
            </a:pPr>
            <a:r>
              <a:rPr lang="en-GB" sz="2800" b="1" dirty="0">
                <a:solidFill>
                  <a:schemeClr val="bg2"/>
                </a:solidFill>
              </a:rPr>
              <a:t>Stuart Robertshaw ACII, Tech IOSH</a:t>
            </a:r>
          </a:p>
          <a:p>
            <a:pPr algn="ctr" eaLnBrk="1" hangingPunct="1">
              <a:buFontTx/>
              <a:buNone/>
            </a:pPr>
            <a:r>
              <a:rPr lang="en-GB" sz="2800" b="1" dirty="0">
                <a:solidFill>
                  <a:schemeClr val="bg2"/>
                </a:solidFill>
              </a:rPr>
              <a:t>Chartered Insurance Risk Manager</a:t>
            </a:r>
          </a:p>
          <a:p>
            <a:pPr algn="ctr" eaLnBrk="1" hangingPunct="1">
              <a:buFontTx/>
              <a:buNone/>
            </a:pPr>
            <a:r>
              <a:rPr lang="en-GB" sz="2800" b="1" dirty="0">
                <a:solidFill>
                  <a:schemeClr val="bg2"/>
                </a:solidFill>
              </a:rPr>
              <a:t>Robertshaw Technical </a:t>
            </a:r>
          </a:p>
          <a:p>
            <a:pPr algn="ctr" eaLnBrk="1" hangingPunct="1">
              <a:buFontTx/>
              <a:buNone/>
            </a:pPr>
            <a:r>
              <a:rPr lang="en-GB" sz="2800" b="1" dirty="0">
                <a:solidFill>
                  <a:schemeClr val="bg2"/>
                </a:solidFill>
              </a:rPr>
              <a:t>Insurance Services</a:t>
            </a:r>
          </a:p>
          <a:p>
            <a:pPr algn="ctr" eaLnBrk="1" hangingPunct="1">
              <a:buFontTx/>
              <a:buNone/>
            </a:pPr>
            <a:r>
              <a:rPr lang="en-GB" sz="2800" b="1" dirty="0">
                <a:solidFill>
                  <a:schemeClr val="bg2"/>
                </a:solidFill>
              </a:rPr>
              <a:t>Dewsbury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21506" name="Rectangle 2"/>
          <p:cNvSpPr>
            <a:spLocks noGrp="1" noChangeArrowheads="1"/>
          </p:cNvSpPr>
          <p:nvPr>
            <p:ph type="title"/>
          </p:nvPr>
        </p:nvSpPr>
        <p:spPr/>
        <p:txBody>
          <a:bodyPr/>
          <a:lstStyle/>
          <a:p>
            <a:pPr algn="ctr" eaLnBrk="1" hangingPunct="1">
              <a:defRPr/>
            </a:pPr>
            <a:r>
              <a:rPr lang="en-GB" altLang="zh-CN" b="1" dirty="0">
                <a:solidFill>
                  <a:schemeClr val="bg2"/>
                </a:solidFill>
                <a:ea typeface="宋体" charset="-122"/>
              </a:rPr>
              <a:t>As Lockdown 1 Ended</a:t>
            </a:r>
            <a:endParaRPr lang="en-GB" b="1" dirty="0">
              <a:solidFill>
                <a:schemeClr val="bg2"/>
              </a:solidFill>
            </a:endParaRPr>
          </a:p>
        </p:txBody>
      </p:sp>
      <p:sp>
        <p:nvSpPr>
          <p:cNvPr id="21507" name="Rectangle 3"/>
          <p:cNvSpPr>
            <a:spLocks noGrp="1" noChangeArrowheads="1"/>
          </p:cNvSpPr>
          <p:nvPr>
            <p:ph type="body" idx="1"/>
          </p:nvPr>
        </p:nvSpPr>
        <p:spPr/>
        <p:txBody>
          <a:bodyPr/>
          <a:lstStyle/>
          <a:p>
            <a:pPr eaLnBrk="1" hangingPunct="1"/>
            <a:r>
              <a:rPr lang="en-GB" altLang="zh-CN" dirty="0">
                <a:solidFill>
                  <a:srgbClr val="FF0000"/>
                </a:solidFill>
                <a:ea typeface="宋体" charset="-122"/>
              </a:rPr>
              <a:t>Rush to reopen particularly shops</a:t>
            </a:r>
          </a:p>
          <a:p>
            <a:pPr eaLnBrk="1" hangingPunct="1"/>
            <a:r>
              <a:rPr lang="en-GB" dirty="0">
                <a:solidFill>
                  <a:srgbClr val="FF0000"/>
                </a:solidFill>
                <a:ea typeface="宋体" charset="-122"/>
              </a:rPr>
              <a:t>Workers nervous about returning</a:t>
            </a:r>
          </a:p>
          <a:p>
            <a:pPr eaLnBrk="1" hangingPunct="1"/>
            <a:r>
              <a:rPr lang="en-GB" dirty="0">
                <a:solidFill>
                  <a:srgbClr val="FF0000"/>
                </a:solidFill>
                <a:ea typeface="宋体" charset="-122"/>
              </a:rPr>
              <a:t>Pubs and restaurants</a:t>
            </a:r>
          </a:p>
          <a:p>
            <a:pPr eaLnBrk="1" hangingPunct="1"/>
            <a:r>
              <a:rPr lang="en-GB" dirty="0">
                <a:solidFill>
                  <a:srgbClr val="FF0000"/>
                </a:solidFill>
                <a:ea typeface="宋体" charset="-122"/>
              </a:rPr>
              <a:t>Shortage of raw materials in manufacturing</a:t>
            </a:r>
          </a:p>
          <a:p>
            <a:pPr eaLnBrk="1" hangingPunct="1"/>
            <a:r>
              <a:rPr lang="en-GB" dirty="0">
                <a:solidFill>
                  <a:srgbClr val="FF0000"/>
                </a:solidFill>
                <a:ea typeface="宋体" charset="-122"/>
              </a:rPr>
              <a:t>Price of PPE, hand sanitiser and gloves rocketed and became in short supply</a:t>
            </a:r>
          </a:p>
          <a:p>
            <a:pPr eaLnBrk="1" hangingPunct="1"/>
            <a:r>
              <a:rPr lang="en-GB" dirty="0">
                <a:solidFill>
                  <a:srgbClr val="FF0000"/>
                </a:solidFill>
                <a:ea typeface="宋体" charset="-122"/>
              </a:rPr>
              <a:t>They think its all over!... Seaside trips!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23554" name="Rectangle 2"/>
          <p:cNvSpPr>
            <a:spLocks noGrp="1" noChangeArrowheads="1"/>
          </p:cNvSpPr>
          <p:nvPr>
            <p:ph type="title"/>
          </p:nvPr>
        </p:nvSpPr>
        <p:spPr/>
        <p:txBody>
          <a:bodyPr/>
          <a:lstStyle/>
          <a:p>
            <a:pPr algn="ctr" eaLnBrk="1" hangingPunct="1">
              <a:defRPr/>
            </a:pPr>
            <a:r>
              <a:rPr lang="en-GB" b="1" dirty="0">
                <a:solidFill>
                  <a:schemeClr val="bg2"/>
                </a:solidFill>
              </a:rPr>
              <a:t>Issues on reopening - Premises</a:t>
            </a:r>
          </a:p>
        </p:txBody>
      </p:sp>
      <p:sp>
        <p:nvSpPr>
          <p:cNvPr id="23555" name="Rectangle 3"/>
          <p:cNvSpPr>
            <a:spLocks noGrp="1" noChangeArrowheads="1"/>
          </p:cNvSpPr>
          <p:nvPr>
            <p:ph type="body" idx="1"/>
          </p:nvPr>
        </p:nvSpPr>
        <p:spPr/>
        <p:txBody>
          <a:bodyPr/>
          <a:lstStyle/>
          <a:p>
            <a:pPr eaLnBrk="1" hangingPunct="1"/>
            <a:r>
              <a:rPr lang="en-GB" sz="2800" dirty="0">
                <a:solidFill>
                  <a:srgbClr val="FF0000"/>
                </a:solidFill>
              </a:rPr>
              <a:t>Water Systems – legionella</a:t>
            </a:r>
          </a:p>
          <a:p>
            <a:pPr eaLnBrk="1" hangingPunct="1"/>
            <a:r>
              <a:rPr lang="en-GB" sz="2800" dirty="0">
                <a:solidFill>
                  <a:srgbClr val="FF0000"/>
                </a:solidFill>
              </a:rPr>
              <a:t>Air conditioning systems – legionella and </a:t>
            </a:r>
            <a:r>
              <a:rPr lang="en-GB" sz="2800" dirty="0" err="1">
                <a:solidFill>
                  <a:srgbClr val="FF0000"/>
                </a:solidFill>
              </a:rPr>
              <a:t>Covid</a:t>
            </a:r>
            <a:endParaRPr lang="en-GB" sz="2800" dirty="0">
              <a:solidFill>
                <a:srgbClr val="FF0000"/>
              </a:solidFill>
            </a:endParaRPr>
          </a:p>
          <a:p>
            <a:pPr eaLnBrk="1" hangingPunct="1"/>
            <a:r>
              <a:rPr lang="en-GB" sz="2800" dirty="0">
                <a:solidFill>
                  <a:srgbClr val="FF0000"/>
                </a:solidFill>
              </a:rPr>
              <a:t>Lifts – statutory inspection</a:t>
            </a:r>
          </a:p>
          <a:p>
            <a:pPr eaLnBrk="1" hangingPunct="1"/>
            <a:r>
              <a:rPr lang="en-GB" sz="2800" dirty="0">
                <a:solidFill>
                  <a:srgbClr val="FF0000"/>
                </a:solidFill>
              </a:rPr>
              <a:t>Plant such as compressors and forklift trucks – statutory inspections</a:t>
            </a:r>
          </a:p>
          <a:p>
            <a:pPr eaLnBrk="1" hangingPunct="1"/>
            <a:r>
              <a:rPr lang="en-GB" sz="2800" dirty="0">
                <a:solidFill>
                  <a:srgbClr val="FF0000"/>
                </a:solidFill>
              </a:rPr>
              <a:t>Fire extinguishers – serviced?</a:t>
            </a:r>
          </a:p>
          <a:p>
            <a:pPr eaLnBrk="1" hangingPunct="1"/>
            <a:r>
              <a:rPr lang="en-GB" sz="2800" dirty="0">
                <a:solidFill>
                  <a:srgbClr val="FF0000"/>
                </a:solidFill>
              </a:rPr>
              <a:t>Vermin</a:t>
            </a:r>
          </a:p>
          <a:p>
            <a:pPr eaLnBrk="1" hangingPunct="1"/>
            <a:r>
              <a:rPr lang="en-GB" sz="2800" dirty="0">
                <a:solidFill>
                  <a:srgbClr val="FF0000"/>
                </a:solidFill>
              </a:rPr>
              <a:t>Waste – items left or forgotten on lockdown</a:t>
            </a:r>
          </a:p>
          <a:p>
            <a:pPr eaLnBrk="1" hangingPunct="1"/>
            <a:r>
              <a:rPr lang="en-GB" sz="2800" dirty="0">
                <a:solidFill>
                  <a:srgbClr val="FF0000"/>
                </a:solidFill>
              </a:rPr>
              <a:t>Alarms and emergency lights – tested/ working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22" dur="500"/>
                                        <p:tgtEl>
                                          <p:spTgt spid="235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Effect transition="in" filter="blinds(horizontal)">
                                      <p:cBhvr>
                                        <p:cTn id="27" dur="500"/>
                                        <p:tgtEl>
                                          <p:spTgt spid="235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Effect transition="in" filter="blinds(horizontal)">
                                      <p:cBhvr>
                                        <p:cTn id="32" dur="500"/>
                                        <p:tgtEl>
                                          <p:spTgt spid="235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3555">
                                            <p:txEl>
                                              <p:pRg st="6" end="6"/>
                                            </p:txEl>
                                          </p:spTgt>
                                        </p:tgtEl>
                                        <p:attrNameLst>
                                          <p:attrName>style.visibility</p:attrName>
                                        </p:attrNameLst>
                                      </p:cBhvr>
                                      <p:to>
                                        <p:strVal val="visible"/>
                                      </p:to>
                                    </p:set>
                                    <p:animEffect transition="in" filter="blinds(horizontal)">
                                      <p:cBhvr>
                                        <p:cTn id="37" dur="500"/>
                                        <p:tgtEl>
                                          <p:spTgt spid="235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3555">
                                            <p:txEl>
                                              <p:pRg st="7" end="7"/>
                                            </p:txEl>
                                          </p:spTgt>
                                        </p:tgtEl>
                                        <p:attrNameLst>
                                          <p:attrName>style.visibility</p:attrName>
                                        </p:attrNameLst>
                                      </p:cBhvr>
                                      <p:to>
                                        <p:strVal val="visible"/>
                                      </p:to>
                                    </p:set>
                                    <p:animEffect transition="in" filter="blinds(horizontal)">
                                      <p:cBhvr>
                                        <p:cTn id="42" dur="500"/>
                                        <p:tgtEl>
                                          <p:spTgt spid="235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25603" name="Rectangle 3"/>
          <p:cNvSpPr>
            <a:spLocks noGrp="1" noChangeArrowheads="1"/>
          </p:cNvSpPr>
          <p:nvPr>
            <p:ph type="body" idx="1"/>
          </p:nvPr>
        </p:nvSpPr>
        <p:spPr>
          <a:xfrm>
            <a:off x="457200" y="1484313"/>
            <a:ext cx="8229600" cy="5081587"/>
          </a:xfrm>
        </p:spPr>
        <p:txBody>
          <a:bodyPr/>
          <a:lstStyle/>
          <a:p>
            <a:pPr eaLnBrk="1" hangingPunct="1"/>
            <a:r>
              <a:rPr lang="en-GB" sz="2800" dirty="0">
                <a:solidFill>
                  <a:srgbClr val="FF0000"/>
                </a:solidFill>
              </a:rPr>
              <a:t>Electrical safety – particularly if answer to vermin was yes</a:t>
            </a:r>
          </a:p>
          <a:p>
            <a:pPr eaLnBrk="1" hangingPunct="1"/>
            <a:r>
              <a:rPr lang="en-GB" sz="2800" dirty="0">
                <a:solidFill>
                  <a:srgbClr val="FF0000"/>
                </a:solidFill>
              </a:rPr>
              <a:t>Gas safety</a:t>
            </a:r>
          </a:p>
          <a:p>
            <a:pPr eaLnBrk="1" hangingPunct="1"/>
            <a:r>
              <a:rPr lang="en-GB" sz="2800" dirty="0">
                <a:solidFill>
                  <a:srgbClr val="FF0000"/>
                </a:solidFill>
              </a:rPr>
              <a:t>Carparks and grounds – who’s used them during closure and for what!</a:t>
            </a:r>
          </a:p>
          <a:p>
            <a:pPr eaLnBrk="1" hangingPunct="1"/>
            <a:r>
              <a:rPr lang="en-GB" sz="2800" dirty="0">
                <a:solidFill>
                  <a:srgbClr val="FF0000"/>
                </a:solidFill>
              </a:rPr>
              <a:t>Layout of workplace – one way systems, passing areas, width of corridors, pinch points</a:t>
            </a:r>
          </a:p>
          <a:p>
            <a:pPr eaLnBrk="1" hangingPunct="1"/>
            <a:r>
              <a:rPr lang="en-GB" sz="2800" dirty="0">
                <a:solidFill>
                  <a:srgbClr val="FF0000"/>
                </a:solidFill>
              </a:rPr>
              <a:t>PPE and items required – masks, screens around desks, spacing, hand sanitiser, antibacterial wipes, cleaning regimes </a:t>
            </a:r>
          </a:p>
          <a:p>
            <a:pPr eaLnBrk="1" hangingPunct="1"/>
            <a:r>
              <a:rPr lang="en-GB" sz="2800" dirty="0">
                <a:solidFill>
                  <a:srgbClr val="FF0000"/>
                </a:solidFill>
              </a:rPr>
              <a:t>Fire Safety</a:t>
            </a:r>
          </a:p>
        </p:txBody>
      </p:sp>
      <p:sp>
        <p:nvSpPr>
          <p:cNvPr id="6" name="Rectangle 2">
            <a:extLst>
              <a:ext uri="{FF2B5EF4-FFF2-40B4-BE49-F238E27FC236}">
                <a16:creationId xmlns:a16="http://schemas.microsoft.com/office/drawing/2014/main" id="{50FD074C-8C4C-4220-88D8-B80657F2E317}"/>
              </a:ext>
            </a:extLst>
          </p:cNvPr>
          <p:cNvSpPr>
            <a:spLocks noGrp="1" noChangeArrowheads="1"/>
          </p:cNvSpPr>
          <p:nvPr>
            <p:ph type="title"/>
          </p:nvPr>
        </p:nvSpPr>
        <p:spPr>
          <a:xfrm>
            <a:off x="457200" y="292100"/>
            <a:ext cx="8229600" cy="976313"/>
          </a:xfrm>
        </p:spPr>
        <p:txBody>
          <a:bodyPr/>
          <a:lstStyle/>
          <a:p>
            <a:pPr algn="ctr" eaLnBrk="1" hangingPunct="1">
              <a:defRPr/>
            </a:pPr>
            <a:r>
              <a:rPr lang="en-GB" b="1" dirty="0">
                <a:solidFill>
                  <a:schemeClr val="bg2"/>
                </a:solidFill>
              </a:rPr>
              <a:t>Issues on reopening – Premises continued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27650" name="Rectangle 2"/>
          <p:cNvSpPr>
            <a:spLocks noGrp="1" noChangeArrowheads="1"/>
          </p:cNvSpPr>
          <p:nvPr>
            <p:ph type="title"/>
          </p:nvPr>
        </p:nvSpPr>
        <p:spPr/>
        <p:txBody>
          <a:bodyPr/>
          <a:lstStyle/>
          <a:p>
            <a:pPr algn="ctr" eaLnBrk="1" hangingPunct="1">
              <a:defRPr/>
            </a:pPr>
            <a:r>
              <a:rPr lang="en-GB" b="1" dirty="0">
                <a:solidFill>
                  <a:schemeClr val="bg2"/>
                </a:solidFill>
              </a:rPr>
              <a:t>Issues on reopening – Premises continued</a:t>
            </a:r>
          </a:p>
        </p:txBody>
      </p:sp>
      <p:sp>
        <p:nvSpPr>
          <p:cNvPr id="27651" name="Rectangle 3"/>
          <p:cNvSpPr>
            <a:spLocks noGrp="1" noChangeArrowheads="1"/>
          </p:cNvSpPr>
          <p:nvPr>
            <p:ph type="body" idx="1"/>
          </p:nvPr>
        </p:nvSpPr>
        <p:spPr>
          <a:xfrm>
            <a:off x="457200" y="1484313"/>
            <a:ext cx="8229600" cy="4969023"/>
          </a:xfrm>
        </p:spPr>
        <p:txBody>
          <a:bodyPr/>
          <a:lstStyle/>
          <a:p>
            <a:pPr eaLnBrk="1" hangingPunct="1">
              <a:defRPr/>
            </a:pPr>
            <a:r>
              <a:rPr lang="en-GB" sz="2800" dirty="0">
                <a:solidFill>
                  <a:srgbClr val="FF0000"/>
                </a:solidFill>
              </a:rPr>
              <a:t>Signage</a:t>
            </a:r>
            <a:r>
              <a:rPr lang="en-GB" sz="2800" dirty="0"/>
              <a:t> </a:t>
            </a:r>
            <a:r>
              <a:rPr lang="en-GB" sz="2800" dirty="0">
                <a:solidFill>
                  <a:srgbClr val="FF0000"/>
                </a:solidFill>
              </a:rPr>
              <a:t>– language, guidance for hand washing, reminders what to do, reminders of symptoms</a:t>
            </a:r>
          </a:p>
          <a:p>
            <a:pPr eaLnBrk="1" hangingPunct="1">
              <a:defRPr/>
            </a:pPr>
            <a:r>
              <a:rPr lang="en-GB" sz="2800" dirty="0">
                <a:solidFill>
                  <a:srgbClr val="FF0000"/>
                </a:solidFill>
              </a:rPr>
              <a:t>Removing as far as possible frequently touched items that are unnecessary – clocking in machines, keeping doors open where possible, windows open for ventilation - but drafts!</a:t>
            </a:r>
          </a:p>
          <a:p>
            <a:pPr eaLnBrk="1" hangingPunct="1">
              <a:defRPr/>
            </a:pPr>
            <a:r>
              <a:rPr lang="en-GB" sz="2800" dirty="0">
                <a:solidFill>
                  <a:srgbClr val="FF0000"/>
                </a:solidFill>
              </a:rPr>
              <a:t>Vehicles – have they been parked up for the period – check tyres, brakes, levels, vandalism/ theft damage if left on premises.</a:t>
            </a:r>
          </a:p>
          <a:p>
            <a:pPr eaLnBrk="1" hangingPunct="1">
              <a:defRPr/>
            </a:pPr>
            <a:r>
              <a:rPr lang="en-GB" sz="2800" dirty="0">
                <a:solidFill>
                  <a:srgbClr val="FF0000"/>
                </a:solidFill>
              </a:rPr>
              <a:t>Supply items to vehicles for sanitising after each driver if multiple users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29698" name="Rectangle 2"/>
          <p:cNvSpPr>
            <a:spLocks noGrp="1" noChangeArrowheads="1"/>
          </p:cNvSpPr>
          <p:nvPr>
            <p:ph type="title"/>
          </p:nvPr>
        </p:nvSpPr>
        <p:spPr/>
        <p:txBody>
          <a:bodyPr/>
          <a:lstStyle/>
          <a:p>
            <a:pPr algn="ctr" eaLnBrk="1" hangingPunct="1">
              <a:defRPr/>
            </a:pPr>
            <a:r>
              <a:rPr lang="en-GB" b="1" dirty="0">
                <a:solidFill>
                  <a:schemeClr val="bg2"/>
                </a:solidFill>
              </a:rPr>
              <a:t>Issues on reopening - People</a:t>
            </a:r>
          </a:p>
        </p:txBody>
      </p:sp>
      <p:sp>
        <p:nvSpPr>
          <p:cNvPr id="29699" name="Rectangle 3"/>
          <p:cNvSpPr>
            <a:spLocks noGrp="1" noChangeArrowheads="1"/>
          </p:cNvSpPr>
          <p:nvPr>
            <p:ph type="body" idx="1"/>
          </p:nvPr>
        </p:nvSpPr>
        <p:spPr/>
        <p:txBody>
          <a:bodyPr/>
          <a:lstStyle/>
          <a:p>
            <a:pPr eaLnBrk="1" hangingPunct="1"/>
            <a:r>
              <a:rPr lang="en-GB" sz="2800" b="1" dirty="0">
                <a:solidFill>
                  <a:srgbClr val="FF0000"/>
                </a:solidFill>
              </a:rPr>
              <a:t>Covid-19 questionnaires – know who is coming back and what potential problems they could bring</a:t>
            </a:r>
          </a:p>
          <a:p>
            <a:pPr eaLnBrk="1" hangingPunct="1"/>
            <a:r>
              <a:rPr lang="en-GB" sz="2800" b="1" dirty="0">
                <a:solidFill>
                  <a:srgbClr val="FF0000"/>
                </a:solidFill>
              </a:rPr>
              <a:t>Who’s vulnerable?</a:t>
            </a:r>
          </a:p>
          <a:p>
            <a:pPr eaLnBrk="1" hangingPunct="1"/>
            <a:r>
              <a:rPr lang="en-GB" sz="2800" b="1" dirty="0">
                <a:solidFill>
                  <a:srgbClr val="FF0000"/>
                </a:solidFill>
              </a:rPr>
              <a:t>Underlying medical conditions – who do they live with – who do they look after?</a:t>
            </a:r>
          </a:p>
          <a:p>
            <a:pPr eaLnBrk="1" hangingPunct="1"/>
            <a:r>
              <a:rPr lang="en-GB" sz="2800" b="1" dirty="0">
                <a:solidFill>
                  <a:srgbClr val="FF0000"/>
                </a:solidFill>
              </a:rPr>
              <a:t>How do people get to work – public transport, car sharing.</a:t>
            </a:r>
          </a:p>
          <a:p>
            <a:pPr eaLnBrk="1" hangingPunct="1"/>
            <a:r>
              <a:rPr lang="en-GB" sz="2800" b="1" dirty="0">
                <a:solidFill>
                  <a:srgbClr val="FF0000"/>
                </a:solidFill>
              </a:rPr>
              <a:t>Anyone had Covid-19 whilst off? Current condition? “Long </a:t>
            </a:r>
            <a:r>
              <a:rPr lang="en-GB" sz="2800" b="1" dirty="0" err="1">
                <a:solidFill>
                  <a:srgbClr val="FF0000"/>
                </a:solidFill>
              </a:rPr>
              <a:t>Covid</a:t>
            </a:r>
            <a:r>
              <a:rPr lang="en-GB" sz="2800" b="1" dirty="0">
                <a:solidFill>
                  <a:srgbClr val="FF00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ox(in)">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box(in)">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box(in)">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box(in)">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box(in)">
                                      <p:cBhvr>
                                        <p:cTn id="27"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30722" name="Rectangle 2"/>
          <p:cNvSpPr>
            <a:spLocks noGrp="1" noChangeArrowheads="1"/>
          </p:cNvSpPr>
          <p:nvPr>
            <p:ph type="title"/>
          </p:nvPr>
        </p:nvSpPr>
        <p:spPr/>
        <p:txBody>
          <a:bodyPr/>
          <a:lstStyle/>
          <a:p>
            <a:pPr algn="ctr" eaLnBrk="1" hangingPunct="1">
              <a:defRPr/>
            </a:pPr>
            <a:r>
              <a:rPr lang="en-GB" b="1" dirty="0">
                <a:solidFill>
                  <a:schemeClr val="bg2"/>
                </a:solidFill>
              </a:rPr>
              <a:t>Local Rules</a:t>
            </a:r>
          </a:p>
        </p:txBody>
      </p:sp>
      <p:sp>
        <p:nvSpPr>
          <p:cNvPr id="30723" name="Rectangle 3"/>
          <p:cNvSpPr>
            <a:spLocks noGrp="1" noChangeArrowheads="1"/>
          </p:cNvSpPr>
          <p:nvPr>
            <p:ph type="body" idx="1"/>
          </p:nvPr>
        </p:nvSpPr>
        <p:spPr/>
        <p:txBody>
          <a:bodyPr/>
          <a:lstStyle/>
          <a:p>
            <a:pPr eaLnBrk="1" hangingPunct="1"/>
            <a:r>
              <a:rPr lang="en-GB" sz="2800" b="1" dirty="0">
                <a:solidFill>
                  <a:srgbClr val="FF0000"/>
                </a:solidFill>
              </a:rPr>
              <a:t>Some areas were in local lockdown before the national lockdown 2 with varying restrictions where a rise in cases was causing concern.</a:t>
            </a:r>
          </a:p>
          <a:p>
            <a:pPr eaLnBrk="1" hangingPunct="1"/>
            <a:r>
              <a:rPr lang="en-GB" sz="2800" b="1" dirty="0">
                <a:solidFill>
                  <a:srgbClr val="FF0000"/>
                </a:solidFill>
              </a:rPr>
              <a:t>If travel abroad to a country with infection rate of more than 20 per 100,000 then individual  would have to self isolate for 14 days on return to this country</a:t>
            </a:r>
          </a:p>
          <a:p>
            <a:pPr eaLnBrk="1" hangingPunct="1"/>
            <a:r>
              <a:rPr lang="en-GB" sz="2800" b="1" dirty="0">
                <a:solidFill>
                  <a:srgbClr val="FF0000"/>
                </a:solidFill>
              </a:rPr>
              <a:t>UK infection rates…………..</a:t>
            </a:r>
          </a:p>
          <a:p>
            <a:pPr eaLnBrk="1" hangingPunct="1"/>
            <a:r>
              <a:rPr lang="en-GB" sz="2800" b="1" dirty="0">
                <a:solidFill>
                  <a:srgbClr val="FF0000"/>
                </a:solidFill>
              </a:rPr>
              <a:t>What happens on 2</a:t>
            </a:r>
            <a:r>
              <a:rPr lang="en-GB" sz="2800" b="1" baseline="30000" dirty="0">
                <a:solidFill>
                  <a:srgbClr val="FF0000"/>
                </a:solidFill>
              </a:rPr>
              <a:t>nd</a:t>
            </a:r>
            <a:r>
              <a:rPr lang="en-GB" sz="2800" b="1" dirty="0">
                <a:solidFill>
                  <a:srgbClr val="FF0000"/>
                </a:solidFill>
              </a:rPr>
              <a:t> December…….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2" end="2"/>
                                            </p:txEl>
                                          </p:spTgt>
                                        </p:tgtEl>
                                        <p:attrNameLst>
                                          <p:attrName>style.visibility</p:attrName>
                                        </p:attrNameLst>
                                      </p:cBhvr>
                                      <p:to>
                                        <p:strVal val="visible"/>
                                      </p:to>
                                    </p:set>
                                    <p:anim calcmode="lin" valueType="num">
                                      <p:cBhvr additive="base">
                                        <p:cTn id="19"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3" end="3"/>
                                            </p:txEl>
                                          </p:spTgt>
                                        </p:tgtEl>
                                        <p:attrNameLst>
                                          <p:attrName>style.visibility</p:attrName>
                                        </p:attrNameLst>
                                      </p:cBhvr>
                                      <p:to>
                                        <p:strVal val="visible"/>
                                      </p:to>
                                    </p:set>
                                    <p:anim calcmode="lin" valueType="num">
                                      <p:cBhvr additive="base">
                                        <p:cTn id="25"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32770" name="Rectangle 2"/>
          <p:cNvSpPr>
            <a:spLocks noGrp="1" noChangeArrowheads="1"/>
          </p:cNvSpPr>
          <p:nvPr>
            <p:ph type="title"/>
          </p:nvPr>
        </p:nvSpPr>
        <p:spPr/>
        <p:txBody>
          <a:bodyPr/>
          <a:lstStyle/>
          <a:p>
            <a:pPr algn="ctr" eaLnBrk="1" hangingPunct="1">
              <a:defRPr/>
            </a:pPr>
            <a:r>
              <a:rPr lang="en-GB" b="1" dirty="0">
                <a:solidFill>
                  <a:schemeClr val="bg2"/>
                </a:solidFill>
              </a:rPr>
              <a:t>Local lockdown continued</a:t>
            </a:r>
          </a:p>
        </p:txBody>
      </p:sp>
      <p:sp>
        <p:nvSpPr>
          <p:cNvPr id="32771" name="Rectangle 3"/>
          <p:cNvSpPr>
            <a:spLocks noGrp="1" noChangeArrowheads="1"/>
          </p:cNvSpPr>
          <p:nvPr>
            <p:ph type="body" idx="1"/>
          </p:nvPr>
        </p:nvSpPr>
        <p:spPr>
          <a:xfrm>
            <a:off x="468313" y="1341438"/>
            <a:ext cx="8229600" cy="5224462"/>
          </a:xfrm>
        </p:spPr>
        <p:txBody>
          <a:bodyPr/>
          <a:lstStyle/>
          <a:p>
            <a:pPr eaLnBrk="1" hangingPunct="1"/>
            <a:r>
              <a:rPr lang="en-GB" sz="2800" dirty="0">
                <a:solidFill>
                  <a:srgbClr val="FF0000"/>
                </a:solidFill>
              </a:rPr>
              <a:t>Per 100,000 on 16</a:t>
            </a:r>
            <a:r>
              <a:rPr lang="en-GB" sz="2800" baseline="30000" dirty="0">
                <a:solidFill>
                  <a:srgbClr val="FF0000"/>
                </a:solidFill>
              </a:rPr>
              <a:t>th</a:t>
            </a:r>
            <a:r>
              <a:rPr lang="en-GB" sz="2800" dirty="0">
                <a:solidFill>
                  <a:srgbClr val="FF0000"/>
                </a:solidFill>
              </a:rPr>
              <a:t> September –</a:t>
            </a:r>
          </a:p>
          <a:p>
            <a:pPr marL="0" indent="0" eaLnBrk="1" hangingPunct="1">
              <a:buNone/>
            </a:pPr>
            <a:r>
              <a:rPr lang="en-GB" sz="2800" dirty="0">
                <a:solidFill>
                  <a:srgbClr val="FF0000"/>
                </a:solidFill>
              </a:rPr>
              <a:t>Leeds - 73</a:t>
            </a:r>
          </a:p>
          <a:p>
            <a:pPr marL="0" indent="0" eaLnBrk="1" hangingPunct="1">
              <a:buNone/>
            </a:pPr>
            <a:r>
              <a:rPr lang="en-GB" sz="2800" dirty="0">
                <a:solidFill>
                  <a:srgbClr val="FF0000"/>
                </a:solidFill>
              </a:rPr>
              <a:t>Bradford - 74</a:t>
            </a:r>
          </a:p>
          <a:p>
            <a:pPr marL="0" indent="0" eaLnBrk="1" hangingPunct="1">
              <a:buNone/>
            </a:pPr>
            <a:r>
              <a:rPr lang="en-GB" sz="2800" dirty="0">
                <a:solidFill>
                  <a:srgbClr val="FF0000"/>
                </a:solidFill>
              </a:rPr>
              <a:t>Hull – 17</a:t>
            </a:r>
          </a:p>
          <a:p>
            <a:pPr marL="0" indent="0" eaLnBrk="1" hangingPunct="1">
              <a:buNone/>
            </a:pPr>
            <a:endParaRPr lang="en-GB" sz="2800" dirty="0">
              <a:solidFill>
                <a:srgbClr val="FF0000"/>
              </a:solidFill>
            </a:endParaRPr>
          </a:p>
          <a:p>
            <a:pPr eaLnBrk="1" hangingPunct="1"/>
            <a:r>
              <a:rPr lang="en-GB" sz="2800" dirty="0">
                <a:solidFill>
                  <a:srgbClr val="FF0000"/>
                </a:solidFill>
              </a:rPr>
              <a:t>Per 100,000 on 9</a:t>
            </a:r>
            <a:r>
              <a:rPr lang="en-GB" sz="2800" baseline="30000" dirty="0">
                <a:solidFill>
                  <a:srgbClr val="FF0000"/>
                </a:solidFill>
              </a:rPr>
              <a:t>th</a:t>
            </a:r>
            <a:r>
              <a:rPr lang="en-GB" sz="2800" dirty="0">
                <a:solidFill>
                  <a:srgbClr val="FF0000"/>
                </a:solidFill>
              </a:rPr>
              <a:t> November</a:t>
            </a:r>
          </a:p>
          <a:p>
            <a:pPr marL="0" indent="0" eaLnBrk="1" hangingPunct="1">
              <a:buNone/>
            </a:pPr>
            <a:r>
              <a:rPr lang="en-GB" sz="2800" dirty="0">
                <a:solidFill>
                  <a:srgbClr val="FF0000"/>
                </a:solidFill>
              </a:rPr>
              <a:t>Leeds – 445.2</a:t>
            </a:r>
          </a:p>
          <a:p>
            <a:pPr marL="0" indent="0" eaLnBrk="1" hangingPunct="1">
              <a:buNone/>
            </a:pPr>
            <a:r>
              <a:rPr lang="en-GB" sz="2800" dirty="0">
                <a:solidFill>
                  <a:srgbClr val="FF0000"/>
                </a:solidFill>
              </a:rPr>
              <a:t>Bradford – 566.5</a:t>
            </a:r>
          </a:p>
          <a:p>
            <a:pPr marL="0" indent="0" eaLnBrk="1" hangingPunct="1">
              <a:buNone/>
            </a:pPr>
            <a:r>
              <a:rPr lang="en-GB" sz="2800" dirty="0">
                <a:solidFill>
                  <a:srgbClr val="FF0000"/>
                </a:solidFill>
              </a:rPr>
              <a:t>Hull – 770</a:t>
            </a:r>
          </a:p>
          <a:p>
            <a:pPr marL="0" indent="0" eaLnBrk="1" hangingPunct="1">
              <a:buNone/>
            </a:pPr>
            <a:r>
              <a:rPr lang="en-GB" sz="2800" dirty="0">
                <a:solidFill>
                  <a:srgbClr val="FF0000"/>
                </a:solidFill>
              </a:rPr>
              <a:t>Anyone fancy a day trip to Hull??</a:t>
            </a:r>
          </a:p>
          <a:p>
            <a:pPr marL="0" indent="0" eaLnBrk="1" hangingPunct="1">
              <a:buNone/>
            </a:pPr>
            <a:endParaRPr lang="en-GB" sz="2800" dirty="0">
              <a:solidFill>
                <a:srgbClr val="FF0000"/>
              </a:solidFill>
            </a:endParaRPr>
          </a:p>
          <a:p>
            <a:pPr marL="0" indent="0" eaLnBrk="1" hangingPunct="1">
              <a:buNone/>
            </a:pP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7" dur="500"/>
                                        <p:tgtEl>
                                          <p:spTgt spid="327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blinds(horizontal)">
                                      <p:cBhvr>
                                        <p:cTn id="22" dur="500"/>
                                        <p:tgtEl>
                                          <p:spTgt spid="327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2771">
                                            <p:txEl>
                                              <p:pRg st="5" end="5"/>
                                            </p:txEl>
                                          </p:spTgt>
                                        </p:tgtEl>
                                        <p:attrNameLst>
                                          <p:attrName>style.visibility</p:attrName>
                                        </p:attrNameLst>
                                      </p:cBhvr>
                                      <p:to>
                                        <p:strVal val="visible"/>
                                      </p:to>
                                    </p:set>
                                    <p:animEffect transition="in" filter="blinds(horizontal)">
                                      <p:cBhvr>
                                        <p:cTn id="27" dur="500"/>
                                        <p:tgtEl>
                                          <p:spTgt spid="327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2771">
                                            <p:txEl>
                                              <p:pRg st="6" end="6"/>
                                            </p:txEl>
                                          </p:spTgt>
                                        </p:tgtEl>
                                        <p:attrNameLst>
                                          <p:attrName>style.visibility</p:attrName>
                                        </p:attrNameLst>
                                      </p:cBhvr>
                                      <p:to>
                                        <p:strVal val="visible"/>
                                      </p:to>
                                    </p:set>
                                    <p:animEffect transition="in" filter="blinds(horizontal)">
                                      <p:cBhvr>
                                        <p:cTn id="32" dur="500"/>
                                        <p:tgtEl>
                                          <p:spTgt spid="327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2771">
                                            <p:txEl>
                                              <p:pRg st="7" end="7"/>
                                            </p:txEl>
                                          </p:spTgt>
                                        </p:tgtEl>
                                        <p:attrNameLst>
                                          <p:attrName>style.visibility</p:attrName>
                                        </p:attrNameLst>
                                      </p:cBhvr>
                                      <p:to>
                                        <p:strVal val="visible"/>
                                      </p:to>
                                    </p:set>
                                    <p:animEffect transition="in" filter="blinds(horizontal)">
                                      <p:cBhvr>
                                        <p:cTn id="37" dur="500"/>
                                        <p:tgtEl>
                                          <p:spTgt spid="3277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2771">
                                            <p:txEl>
                                              <p:pRg st="8" end="8"/>
                                            </p:txEl>
                                          </p:spTgt>
                                        </p:tgtEl>
                                        <p:attrNameLst>
                                          <p:attrName>style.visibility</p:attrName>
                                        </p:attrNameLst>
                                      </p:cBhvr>
                                      <p:to>
                                        <p:strVal val="visible"/>
                                      </p:to>
                                    </p:set>
                                    <p:animEffect transition="in" filter="blinds(horizontal)">
                                      <p:cBhvr>
                                        <p:cTn id="42" dur="500"/>
                                        <p:tgtEl>
                                          <p:spTgt spid="3277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2771">
                                            <p:txEl>
                                              <p:pRg st="9" end="9"/>
                                            </p:txEl>
                                          </p:spTgt>
                                        </p:tgtEl>
                                        <p:attrNameLst>
                                          <p:attrName>style.visibility</p:attrName>
                                        </p:attrNameLst>
                                      </p:cBhvr>
                                      <p:to>
                                        <p:strVal val="visible"/>
                                      </p:to>
                                    </p:set>
                                    <p:animEffect transition="in" filter="blinds(horizontal)">
                                      <p:cBhvr>
                                        <p:cTn id="47" dur="500"/>
                                        <p:tgtEl>
                                          <p:spTgt spid="327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34818" name="Rectangle 2"/>
          <p:cNvSpPr>
            <a:spLocks noGrp="1" noChangeArrowheads="1"/>
          </p:cNvSpPr>
          <p:nvPr>
            <p:ph type="title"/>
          </p:nvPr>
        </p:nvSpPr>
        <p:spPr/>
        <p:txBody>
          <a:bodyPr/>
          <a:lstStyle/>
          <a:p>
            <a:pPr algn="ctr" eaLnBrk="1" hangingPunct="1">
              <a:defRPr/>
            </a:pPr>
            <a:r>
              <a:rPr lang="en-GB" b="1" dirty="0">
                <a:solidFill>
                  <a:schemeClr val="bg2"/>
                </a:solidFill>
              </a:rPr>
              <a:t>Local lockdown continued</a:t>
            </a:r>
          </a:p>
        </p:txBody>
      </p:sp>
      <p:sp>
        <p:nvSpPr>
          <p:cNvPr id="34819" name="Rectangle 3"/>
          <p:cNvSpPr>
            <a:spLocks noGrp="1" noChangeArrowheads="1"/>
          </p:cNvSpPr>
          <p:nvPr>
            <p:ph type="body" idx="1"/>
          </p:nvPr>
        </p:nvSpPr>
        <p:spPr/>
        <p:txBody>
          <a:bodyPr/>
          <a:lstStyle/>
          <a:p>
            <a:pPr eaLnBrk="1" hangingPunct="1">
              <a:lnSpc>
                <a:spcPct val="80000"/>
              </a:lnSpc>
            </a:pPr>
            <a:r>
              <a:rPr lang="en-GB" sz="2800" b="1" dirty="0">
                <a:solidFill>
                  <a:srgbClr val="FF0000"/>
                </a:solidFill>
              </a:rPr>
              <a:t>To give some idea of how the rates are increasing, in my area of Kirklees –</a:t>
            </a:r>
          </a:p>
          <a:p>
            <a:pPr eaLnBrk="1" hangingPunct="1">
              <a:lnSpc>
                <a:spcPct val="80000"/>
              </a:lnSpc>
            </a:pPr>
            <a:endParaRPr lang="en-GB" sz="1200" b="1" dirty="0">
              <a:solidFill>
                <a:srgbClr val="FF0000"/>
              </a:solidFill>
            </a:endParaRPr>
          </a:p>
          <a:p>
            <a:pPr marL="0" indent="0" eaLnBrk="1" hangingPunct="1">
              <a:lnSpc>
                <a:spcPct val="80000"/>
              </a:lnSpc>
              <a:buNone/>
            </a:pPr>
            <a:r>
              <a:rPr lang="en-GB" sz="2800" b="1" dirty="0">
                <a:solidFill>
                  <a:srgbClr val="FF0000"/>
                </a:solidFill>
              </a:rPr>
              <a:t>4</a:t>
            </a:r>
            <a:r>
              <a:rPr lang="en-GB" sz="2800" b="1" baseline="30000" dirty="0">
                <a:solidFill>
                  <a:srgbClr val="FF0000"/>
                </a:solidFill>
              </a:rPr>
              <a:t>th</a:t>
            </a:r>
            <a:r>
              <a:rPr lang="en-GB" sz="2800" b="1" dirty="0">
                <a:solidFill>
                  <a:srgbClr val="FF0000"/>
                </a:solidFill>
              </a:rPr>
              <a:t> September – active cases – 70</a:t>
            </a:r>
          </a:p>
          <a:p>
            <a:pPr marL="0" indent="0" eaLnBrk="1" hangingPunct="1">
              <a:lnSpc>
                <a:spcPct val="80000"/>
              </a:lnSpc>
              <a:buNone/>
            </a:pPr>
            <a:endParaRPr lang="en-GB" sz="1400" b="1" dirty="0">
              <a:solidFill>
                <a:srgbClr val="FF0000"/>
              </a:solidFill>
            </a:endParaRPr>
          </a:p>
          <a:p>
            <a:pPr marL="0" indent="0" eaLnBrk="1" hangingPunct="1">
              <a:lnSpc>
                <a:spcPct val="80000"/>
              </a:lnSpc>
              <a:buNone/>
            </a:pPr>
            <a:r>
              <a:rPr lang="en-GB" sz="2800" b="1" dirty="0">
                <a:solidFill>
                  <a:srgbClr val="FF0000"/>
                </a:solidFill>
              </a:rPr>
              <a:t>11</a:t>
            </a:r>
            <a:r>
              <a:rPr lang="en-GB" sz="2800" b="1" baseline="30000" dirty="0">
                <a:solidFill>
                  <a:srgbClr val="FF0000"/>
                </a:solidFill>
              </a:rPr>
              <a:t>th</a:t>
            </a:r>
            <a:r>
              <a:rPr lang="en-GB" sz="2800" b="1" dirty="0">
                <a:solidFill>
                  <a:srgbClr val="FF0000"/>
                </a:solidFill>
              </a:rPr>
              <a:t> September – active cases – 230</a:t>
            </a:r>
          </a:p>
          <a:p>
            <a:pPr marL="0" indent="0" eaLnBrk="1" hangingPunct="1">
              <a:lnSpc>
                <a:spcPct val="80000"/>
              </a:lnSpc>
              <a:buNone/>
            </a:pPr>
            <a:endParaRPr lang="en-GB" sz="1400" b="1" dirty="0">
              <a:solidFill>
                <a:srgbClr val="FF0000"/>
              </a:solidFill>
            </a:endParaRPr>
          </a:p>
          <a:p>
            <a:pPr marL="0" indent="0" eaLnBrk="1" hangingPunct="1">
              <a:lnSpc>
                <a:spcPct val="80000"/>
              </a:lnSpc>
              <a:buNone/>
            </a:pPr>
            <a:r>
              <a:rPr lang="en-GB" sz="2800" b="1" dirty="0">
                <a:solidFill>
                  <a:srgbClr val="FF0000"/>
                </a:solidFill>
              </a:rPr>
              <a:t>14</a:t>
            </a:r>
            <a:r>
              <a:rPr lang="en-GB" sz="2800" b="1" baseline="30000" dirty="0">
                <a:solidFill>
                  <a:srgbClr val="FF0000"/>
                </a:solidFill>
              </a:rPr>
              <a:t>th</a:t>
            </a:r>
            <a:r>
              <a:rPr lang="en-GB" sz="2800" b="1" dirty="0">
                <a:solidFill>
                  <a:srgbClr val="FF0000"/>
                </a:solidFill>
              </a:rPr>
              <a:t> September – active cases – 372</a:t>
            </a:r>
          </a:p>
          <a:p>
            <a:pPr marL="0" indent="0" eaLnBrk="1" hangingPunct="1">
              <a:lnSpc>
                <a:spcPct val="80000"/>
              </a:lnSpc>
              <a:buNone/>
            </a:pPr>
            <a:endParaRPr lang="en-GB" sz="1400" b="1" dirty="0">
              <a:solidFill>
                <a:srgbClr val="FF0000"/>
              </a:solidFill>
            </a:endParaRPr>
          </a:p>
          <a:p>
            <a:pPr marL="0" indent="0" eaLnBrk="1" hangingPunct="1">
              <a:lnSpc>
                <a:spcPct val="80000"/>
              </a:lnSpc>
              <a:buNone/>
            </a:pPr>
            <a:r>
              <a:rPr lang="en-GB" sz="2800" b="1" dirty="0">
                <a:solidFill>
                  <a:srgbClr val="FF0000"/>
                </a:solidFill>
              </a:rPr>
              <a:t>26</a:t>
            </a:r>
            <a:r>
              <a:rPr lang="en-GB" sz="2800" b="1" baseline="30000" dirty="0">
                <a:solidFill>
                  <a:srgbClr val="FF0000"/>
                </a:solidFill>
              </a:rPr>
              <a:t>th</a:t>
            </a:r>
            <a:r>
              <a:rPr lang="en-GB" sz="2800" b="1" dirty="0">
                <a:solidFill>
                  <a:srgbClr val="FF0000"/>
                </a:solidFill>
              </a:rPr>
              <a:t> November – active cases – 5726</a:t>
            </a:r>
          </a:p>
          <a:p>
            <a:pPr marL="0" indent="0" eaLnBrk="1" hangingPunct="1">
              <a:lnSpc>
                <a:spcPct val="80000"/>
              </a:lnSpc>
              <a:buNone/>
            </a:pPr>
            <a:endParaRPr lang="en-GB" sz="1100" b="1" dirty="0">
              <a:solidFill>
                <a:srgbClr val="FF0000"/>
              </a:solidFill>
            </a:endParaRPr>
          </a:p>
          <a:p>
            <a:pPr marL="0" indent="0" eaLnBrk="1" hangingPunct="1">
              <a:lnSpc>
                <a:spcPct val="80000"/>
              </a:lnSpc>
              <a:buNone/>
            </a:pPr>
            <a:r>
              <a:rPr lang="en-GB" sz="2800" b="1" dirty="0">
                <a:solidFill>
                  <a:srgbClr val="FF0000"/>
                </a:solidFill>
              </a:rPr>
              <a:t>Up 1298 in a week!</a:t>
            </a:r>
          </a:p>
          <a:p>
            <a:pPr marL="0" indent="0" eaLnBrk="1" hangingPunct="1">
              <a:lnSpc>
                <a:spcPct val="80000"/>
              </a:lnSpc>
              <a:buNone/>
            </a:pPr>
            <a:r>
              <a:rPr lang="en-GB" sz="2800" b="1" dirty="0">
                <a:solidFill>
                  <a:srgbClr val="FF0000"/>
                </a:solidFill>
              </a:rPr>
              <a:t>This is repeated in many areas of England</a:t>
            </a:r>
          </a:p>
          <a:p>
            <a:pPr marL="0" indent="0" eaLnBrk="1" hangingPunct="1">
              <a:lnSpc>
                <a:spcPct val="80000"/>
              </a:lnSpc>
              <a:buNone/>
            </a:pPr>
            <a:endParaRPr lang="en-GB" sz="1400" b="1" dirty="0">
              <a:solidFill>
                <a:srgbClr val="FF0000"/>
              </a:solidFill>
            </a:endParaRPr>
          </a:p>
          <a:p>
            <a:pPr marL="0" indent="0" eaLnBrk="1" hangingPunct="1">
              <a:lnSpc>
                <a:spcPct val="80000"/>
              </a:lnSpc>
              <a:buNone/>
            </a:pPr>
            <a:r>
              <a:rPr lang="en-GB" sz="1400" b="1" dirty="0">
                <a:solidFill>
                  <a:srgbClr val="FF0000"/>
                </a:solidFill>
              </a:rPr>
              <a:t>Source Covid-19 Symptom Study App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 calcmode="lin" valueType="num">
                                      <p:cBhvr additive="base">
                                        <p:cTn id="13"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 calcmode="lin" valueType="num">
                                      <p:cBhvr additive="base">
                                        <p:cTn id="19" dur="500"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4819">
                                            <p:txEl>
                                              <p:pRg st="6" end="6"/>
                                            </p:txEl>
                                          </p:spTgt>
                                        </p:tgtEl>
                                        <p:attrNameLst>
                                          <p:attrName>style.visibility</p:attrName>
                                        </p:attrNameLst>
                                      </p:cBhvr>
                                      <p:to>
                                        <p:strVal val="visible"/>
                                      </p:to>
                                    </p:set>
                                    <p:anim calcmode="lin" valueType="num">
                                      <p:cBhvr additive="base">
                                        <p:cTn id="25" dur="500" fill="hold"/>
                                        <p:tgtEl>
                                          <p:spTgt spid="348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4819">
                                            <p:txEl>
                                              <p:pRg st="8" end="8"/>
                                            </p:txEl>
                                          </p:spTgt>
                                        </p:tgtEl>
                                        <p:attrNameLst>
                                          <p:attrName>style.visibility</p:attrName>
                                        </p:attrNameLst>
                                      </p:cBhvr>
                                      <p:to>
                                        <p:strVal val="visible"/>
                                      </p:to>
                                    </p:set>
                                    <p:anim calcmode="lin" valueType="num">
                                      <p:cBhvr additive="base">
                                        <p:cTn id="31"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48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4819">
                                            <p:txEl>
                                              <p:pRg st="10" end="10"/>
                                            </p:txEl>
                                          </p:spTgt>
                                        </p:tgtEl>
                                        <p:attrNameLst>
                                          <p:attrName>style.visibility</p:attrName>
                                        </p:attrNameLst>
                                      </p:cBhvr>
                                      <p:to>
                                        <p:strVal val="visible"/>
                                      </p:to>
                                    </p:set>
                                    <p:anim calcmode="lin" valueType="num">
                                      <p:cBhvr additive="base">
                                        <p:cTn id="37" dur="500" fill="hold"/>
                                        <p:tgtEl>
                                          <p:spTgt spid="3481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4819">
                                            <p:txEl>
                                              <p:pRg st="11" end="11"/>
                                            </p:txEl>
                                          </p:spTgt>
                                        </p:tgtEl>
                                        <p:attrNameLst>
                                          <p:attrName>style.visibility</p:attrName>
                                        </p:attrNameLst>
                                      </p:cBhvr>
                                      <p:to>
                                        <p:strVal val="visible"/>
                                      </p:to>
                                    </p:set>
                                    <p:anim calcmode="lin" valueType="num">
                                      <p:cBhvr additive="base">
                                        <p:cTn id="43" dur="500" fill="hold"/>
                                        <p:tgtEl>
                                          <p:spTgt spid="34819">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481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4819">
                                            <p:txEl>
                                              <p:pRg st="13" end="13"/>
                                            </p:txEl>
                                          </p:spTgt>
                                        </p:tgtEl>
                                        <p:attrNameLst>
                                          <p:attrName>style.visibility</p:attrName>
                                        </p:attrNameLst>
                                      </p:cBhvr>
                                      <p:to>
                                        <p:strVal val="visible"/>
                                      </p:to>
                                    </p:set>
                                    <p:anim calcmode="lin" valueType="num">
                                      <p:cBhvr additive="base">
                                        <p:cTn id="49" dur="500" fill="hold"/>
                                        <p:tgtEl>
                                          <p:spTgt spid="34819">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35842" name="Rectangle 2"/>
          <p:cNvSpPr>
            <a:spLocks noGrp="1" noChangeArrowheads="1"/>
          </p:cNvSpPr>
          <p:nvPr>
            <p:ph type="title"/>
          </p:nvPr>
        </p:nvSpPr>
        <p:spPr/>
        <p:txBody>
          <a:bodyPr/>
          <a:lstStyle/>
          <a:p>
            <a:pPr algn="ctr" eaLnBrk="1" hangingPunct="1">
              <a:defRPr/>
            </a:pPr>
            <a:r>
              <a:rPr lang="en-GB" b="1" dirty="0">
                <a:solidFill>
                  <a:schemeClr val="bg2"/>
                </a:solidFill>
              </a:rPr>
              <a:t>Whats happening?</a:t>
            </a:r>
          </a:p>
        </p:txBody>
      </p:sp>
      <p:sp>
        <p:nvSpPr>
          <p:cNvPr id="35843" name="Rectangle 3"/>
          <p:cNvSpPr>
            <a:spLocks noGrp="1" noChangeArrowheads="1"/>
          </p:cNvSpPr>
          <p:nvPr>
            <p:ph type="body" idx="1"/>
          </p:nvPr>
        </p:nvSpPr>
        <p:spPr/>
        <p:txBody>
          <a:bodyPr/>
          <a:lstStyle/>
          <a:p>
            <a:pPr eaLnBrk="1" hangingPunct="1"/>
            <a:r>
              <a:rPr lang="en-GB" sz="2800" dirty="0">
                <a:solidFill>
                  <a:srgbClr val="FF0000"/>
                </a:solidFill>
              </a:rPr>
              <a:t>Non-compliance?</a:t>
            </a:r>
          </a:p>
          <a:p>
            <a:pPr eaLnBrk="1" hangingPunct="1"/>
            <a:r>
              <a:rPr lang="en-GB" sz="2800" dirty="0">
                <a:solidFill>
                  <a:srgbClr val="FF0000"/>
                </a:solidFill>
              </a:rPr>
              <a:t>Lack of correct use of protections – masks worn incorrectly, however, wearing a mask does NOT stop you getting the virus – it stops you GIVING IT to someone – sense of false security!</a:t>
            </a:r>
          </a:p>
          <a:p>
            <a:pPr eaLnBrk="1" hangingPunct="1"/>
            <a:r>
              <a:rPr lang="en-GB" sz="2800" dirty="0">
                <a:solidFill>
                  <a:srgbClr val="FF0000"/>
                </a:solidFill>
              </a:rPr>
              <a:t>Sticking to the Guidance – washing your hands, keep 2m apart, wear a face covering</a:t>
            </a:r>
          </a:p>
          <a:p>
            <a:pPr eaLnBrk="1" hangingPunct="1"/>
            <a:r>
              <a:rPr lang="en-GB" sz="2800" dirty="0">
                <a:solidFill>
                  <a:srgbClr val="FF0000"/>
                </a:solidFill>
              </a:rPr>
              <a:t>You can thank me for this later – to the tune of the wheels on the bus…</a:t>
            </a:r>
          </a:p>
          <a:p>
            <a:pPr eaLnBrk="1" hangingPunct="1"/>
            <a:r>
              <a:rPr lang="en-GB" sz="2800" dirty="0">
                <a:solidFill>
                  <a:srgbClr val="FF0000"/>
                </a:solidFill>
              </a:rPr>
              <a:t>Hands and face and give some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5843">
                                            <p:txEl>
                                              <p:pRg st="4" end="4"/>
                                            </p:txEl>
                                          </p:spTgt>
                                        </p:tgtEl>
                                        <p:attrNameLst>
                                          <p:attrName>style.visibility</p:attrName>
                                        </p:attrNameLst>
                                      </p:cBhvr>
                                      <p:to>
                                        <p:strVal val="visible"/>
                                      </p:to>
                                    </p:set>
                                    <p:anim calcmode="lin" valueType="num">
                                      <p:cBhvr additive="base">
                                        <p:cTn id="31" dur="500" fill="hold"/>
                                        <p:tgtEl>
                                          <p:spTgt spid="358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37890" name="Rectangle 2"/>
          <p:cNvSpPr>
            <a:spLocks noGrp="1" noChangeArrowheads="1"/>
          </p:cNvSpPr>
          <p:nvPr>
            <p:ph type="title"/>
          </p:nvPr>
        </p:nvSpPr>
        <p:spPr/>
        <p:txBody>
          <a:bodyPr/>
          <a:lstStyle/>
          <a:p>
            <a:pPr algn="ctr" eaLnBrk="1" hangingPunct="1">
              <a:defRPr/>
            </a:pPr>
            <a:r>
              <a:rPr lang="en-GB" b="1" dirty="0">
                <a:solidFill>
                  <a:schemeClr val="bg2"/>
                </a:solidFill>
              </a:rPr>
              <a:t>Whats happening? continued</a:t>
            </a:r>
          </a:p>
        </p:txBody>
      </p:sp>
      <p:sp>
        <p:nvSpPr>
          <p:cNvPr id="37891" name="Rectangle 3"/>
          <p:cNvSpPr>
            <a:spLocks noGrp="1" noChangeArrowheads="1"/>
          </p:cNvSpPr>
          <p:nvPr>
            <p:ph type="body" idx="1"/>
          </p:nvPr>
        </p:nvSpPr>
        <p:spPr>
          <a:xfrm>
            <a:off x="457200" y="1484313"/>
            <a:ext cx="8229600" cy="5081587"/>
          </a:xfrm>
        </p:spPr>
        <p:txBody>
          <a:bodyPr/>
          <a:lstStyle/>
          <a:p>
            <a:pPr eaLnBrk="1" hangingPunct="1">
              <a:lnSpc>
                <a:spcPct val="80000"/>
              </a:lnSpc>
            </a:pPr>
            <a:r>
              <a:rPr lang="en-GB" sz="2800" b="1" dirty="0">
                <a:solidFill>
                  <a:srgbClr val="FF0000"/>
                </a:solidFill>
              </a:rPr>
              <a:t>Whats it like when out shopping now? – 2m distance?</a:t>
            </a:r>
          </a:p>
          <a:p>
            <a:pPr eaLnBrk="1" hangingPunct="1">
              <a:lnSpc>
                <a:spcPct val="80000"/>
              </a:lnSpc>
            </a:pPr>
            <a:r>
              <a:rPr lang="en-GB" sz="2800" b="1" dirty="0">
                <a:solidFill>
                  <a:srgbClr val="FF0000"/>
                </a:solidFill>
              </a:rPr>
              <a:t>Parties/ Illegal Raves/ Ways around rules</a:t>
            </a:r>
          </a:p>
          <a:p>
            <a:pPr eaLnBrk="1" hangingPunct="1">
              <a:lnSpc>
                <a:spcPct val="80000"/>
              </a:lnSpc>
            </a:pPr>
            <a:r>
              <a:rPr lang="en-GB" sz="2800" b="1" dirty="0">
                <a:solidFill>
                  <a:srgbClr val="FF0000"/>
                </a:solidFill>
              </a:rPr>
              <a:t>No surprise the largest number of positive </a:t>
            </a:r>
            <a:r>
              <a:rPr lang="en-GB" sz="2800" b="1" dirty="0" err="1">
                <a:solidFill>
                  <a:srgbClr val="FF0000"/>
                </a:solidFill>
              </a:rPr>
              <a:t>Covid</a:t>
            </a:r>
            <a:r>
              <a:rPr lang="en-GB" sz="2800" b="1" dirty="0">
                <a:solidFill>
                  <a:srgbClr val="FF0000"/>
                </a:solidFill>
              </a:rPr>
              <a:t> tests is in 20 to 40 year olds.</a:t>
            </a:r>
          </a:p>
          <a:p>
            <a:pPr eaLnBrk="1" hangingPunct="1">
              <a:lnSpc>
                <a:spcPct val="80000"/>
              </a:lnSpc>
            </a:pPr>
            <a:r>
              <a:rPr lang="en-GB" sz="2800" b="1" dirty="0" err="1">
                <a:solidFill>
                  <a:srgbClr val="FF0000"/>
                </a:solidFill>
              </a:rPr>
              <a:t>Approx</a:t>
            </a:r>
            <a:r>
              <a:rPr lang="en-GB" sz="2800" b="1" dirty="0">
                <a:solidFill>
                  <a:srgbClr val="FF0000"/>
                </a:solidFill>
              </a:rPr>
              <a:t> 50% of people asymptomatic</a:t>
            </a:r>
          </a:p>
          <a:p>
            <a:pPr eaLnBrk="1" hangingPunct="1">
              <a:lnSpc>
                <a:spcPct val="80000"/>
              </a:lnSpc>
            </a:pPr>
            <a:r>
              <a:rPr lang="en-GB" sz="2800" b="1" dirty="0">
                <a:solidFill>
                  <a:srgbClr val="FF0000"/>
                </a:solidFill>
              </a:rPr>
              <a:t>Most contagious 1 -2 days BEFORE symptoms</a:t>
            </a:r>
          </a:p>
          <a:p>
            <a:pPr eaLnBrk="1" hangingPunct="1">
              <a:lnSpc>
                <a:spcPct val="80000"/>
              </a:lnSpc>
            </a:pPr>
            <a:r>
              <a:rPr lang="en-GB" sz="2800" b="1" dirty="0">
                <a:solidFill>
                  <a:srgbClr val="FF0000"/>
                </a:solidFill>
              </a:rPr>
              <a:t>Clubs and leisure facilities were operating</a:t>
            </a:r>
          </a:p>
          <a:p>
            <a:pPr eaLnBrk="1" hangingPunct="1">
              <a:lnSpc>
                <a:spcPct val="80000"/>
              </a:lnSpc>
            </a:pPr>
            <a:r>
              <a:rPr lang="en-GB" sz="2800" b="1" dirty="0">
                <a:solidFill>
                  <a:srgbClr val="FF0000"/>
                </a:solidFill>
              </a:rPr>
              <a:t>Pubs, restaurants, worship premises, retail, gyms…….. Were all allowed to re-open – did the 10pm curfew work?? Street Parties! Open too much at same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blinds(horizontal)">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blinds(horizontal)">
                                      <p:cBhvr>
                                        <p:cTn id="12" dur="500"/>
                                        <p:tgtEl>
                                          <p:spTgt spid="378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linds(horizontal)">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891">
                                            <p:txEl>
                                              <p:pRg st="3" end="3"/>
                                            </p:txEl>
                                          </p:spTgt>
                                        </p:tgtEl>
                                        <p:attrNameLst>
                                          <p:attrName>style.visibility</p:attrName>
                                        </p:attrNameLst>
                                      </p:cBhvr>
                                      <p:to>
                                        <p:strVal val="visible"/>
                                      </p:to>
                                    </p:set>
                                    <p:animEffect transition="in" filter="blinds(horizontal)">
                                      <p:cBhvr>
                                        <p:cTn id="22" dur="500"/>
                                        <p:tgtEl>
                                          <p:spTgt spid="378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7891">
                                            <p:txEl>
                                              <p:pRg st="4" end="4"/>
                                            </p:txEl>
                                          </p:spTgt>
                                        </p:tgtEl>
                                        <p:attrNameLst>
                                          <p:attrName>style.visibility</p:attrName>
                                        </p:attrNameLst>
                                      </p:cBhvr>
                                      <p:to>
                                        <p:strVal val="visible"/>
                                      </p:to>
                                    </p:set>
                                    <p:animEffect transition="in" filter="blinds(horizontal)">
                                      <p:cBhvr>
                                        <p:cTn id="27" dur="500"/>
                                        <p:tgtEl>
                                          <p:spTgt spid="378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891">
                                            <p:txEl>
                                              <p:pRg st="5" end="5"/>
                                            </p:txEl>
                                          </p:spTgt>
                                        </p:tgtEl>
                                        <p:attrNameLst>
                                          <p:attrName>style.visibility</p:attrName>
                                        </p:attrNameLst>
                                      </p:cBhvr>
                                      <p:to>
                                        <p:strVal val="visible"/>
                                      </p:to>
                                    </p:set>
                                    <p:animEffect transition="in" filter="blinds(horizontal)">
                                      <p:cBhvr>
                                        <p:cTn id="32" dur="500"/>
                                        <p:tgtEl>
                                          <p:spTgt spid="378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7891">
                                            <p:txEl>
                                              <p:pRg st="6" end="6"/>
                                            </p:txEl>
                                          </p:spTgt>
                                        </p:tgtEl>
                                        <p:attrNameLst>
                                          <p:attrName>style.visibility</p:attrName>
                                        </p:attrNameLst>
                                      </p:cBhvr>
                                      <p:to>
                                        <p:strVal val="visible"/>
                                      </p:to>
                                    </p:set>
                                    <p:animEffect transition="in" filter="blinds(horizontal)">
                                      <p:cBhvr>
                                        <p:cTn id="37" dur="500"/>
                                        <p:tgtEl>
                                          <p:spTgt spid="378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9218" name="Rectangle 2"/>
          <p:cNvSpPr>
            <a:spLocks noGrp="1" noChangeArrowheads="1"/>
          </p:cNvSpPr>
          <p:nvPr>
            <p:ph type="title"/>
          </p:nvPr>
        </p:nvSpPr>
        <p:spPr/>
        <p:txBody>
          <a:bodyPr/>
          <a:lstStyle/>
          <a:p>
            <a:pPr algn="ctr" eaLnBrk="1" hangingPunct="1">
              <a:defRPr/>
            </a:pPr>
            <a:r>
              <a:rPr lang="en-GB" altLang="zh-CN" b="1" dirty="0">
                <a:solidFill>
                  <a:schemeClr val="bg2"/>
                </a:solidFill>
                <a:ea typeface="宋体" charset="-122"/>
              </a:rPr>
              <a:t>Learning Objectives</a:t>
            </a:r>
            <a:r>
              <a:rPr lang="en-GB" altLang="zh-CN" dirty="0">
                <a:solidFill>
                  <a:schemeClr val="bg2"/>
                </a:solidFill>
                <a:ea typeface="宋体" charset="-122"/>
              </a:rPr>
              <a:t> </a:t>
            </a:r>
            <a:endParaRPr lang="en-GB" dirty="0">
              <a:solidFill>
                <a:schemeClr val="bg2"/>
              </a:solidFill>
            </a:endParaRPr>
          </a:p>
        </p:txBody>
      </p:sp>
      <p:sp>
        <p:nvSpPr>
          <p:cNvPr id="9219" name="Rectangle 3"/>
          <p:cNvSpPr>
            <a:spLocks noGrp="1" noChangeArrowheads="1"/>
          </p:cNvSpPr>
          <p:nvPr>
            <p:ph type="body" idx="1"/>
          </p:nvPr>
        </p:nvSpPr>
        <p:spPr>
          <a:xfrm>
            <a:off x="457200" y="1916113"/>
            <a:ext cx="8229600" cy="4321175"/>
          </a:xfrm>
        </p:spPr>
        <p:txBody>
          <a:bodyPr/>
          <a:lstStyle/>
          <a:p>
            <a:pPr eaLnBrk="1" hangingPunct="1"/>
            <a:r>
              <a:rPr lang="en-GB" dirty="0">
                <a:solidFill>
                  <a:srgbClr val="FF0000"/>
                </a:solidFill>
              </a:rPr>
              <a:t>Areas to consider when opening up after lockdown 2 or local lockdown</a:t>
            </a:r>
          </a:p>
          <a:p>
            <a:pPr eaLnBrk="1" hangingPunct="1"/>
            <a:r>
              <a:rPr lang="en-GB" dirty="0">
                <a:solidFill>
                  <a:srgbClr val="FF0000"/>
                </a:solidFill>
              </a:rPr>
              <a:t>How to deal with a COVID-19 outbreak</a:t>
            </a:r>
          </a:p>
          <a:p>
            <a:pPr eaLnBrk="1" hangingPunct="1"/>
            <a:r>
              <a:rPr lang="en-GB" dirty="0">
                <a:solidFill>
                  <a:srgbClr val="FF0000"/>
                </a:solidFill>
              </a:rPr>
              <a:t>Procedures for bringing staff back to work particularly vulnerable staff</a:t>
            </a:r>
          </a:p>
          <a:p>
            <a:pPr eaLnBrk="1" hangingPunct="1"/>
            <a:r>
              <a:rPr lang="en-GB" dirty="0">
                <a:solidFill>
                  <a:srgbClr val="FF0000"/>
                </a:solidFill>
              </a:rPr>
              <a:t>Planning for the future</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39938" name="Rectangle 2"/>
          <p:cNvSpPr>
            <a:spLocks noGrp="1" noChangeArrowheads="1"/>
          </p:cNvSpPr>
          <p:nvPr>
            <p:ph type="title"/>
          </p:nvPr>
        </p:nvSpPr>
        <p:spPr/>
        <p:txBody>
          <a:bodyPr/>
          <a:lstStyle/>
          <a:p>
            <a:pPr algn="ctr" eaLnBrk="1" hangingPunct="1">
              <a:defRPr/>
            </a:pPr>
            <a:r>
              <a:rPr lang="en-GB" b="1" dirty="0">
                <a:solidFill>
                  <a:schemeClr val="bg2"/>
                </a:solidFill>
              </a:rPr>
              <a:t>Covid-19 Risk Assessment</a:t>
            </a:r>
          </a:p>
        </p:txBody>
      </p:sp>
      <p:sp>
        <p:nvSpPr>
          <p:cNvPr id="39939" name="Rectangle 3"/>
          <p:cNvSpPr>
            <a:spLocks noGrp="1" noChangeArrowheads="1"/>
          </p:cNvSpPr>
          <p:nvPr>
            <p:ph type="body" idx="1"/>
          </p:nvPr>
        </p:nvSpPr>
        <p:spPr/>
        <p:txBody>
          <a:bodyPr/>
          <a:lstStyle/>
          <a:p>
            <a:pPr eaLnBrk="1" hangingPunct="1"/>
            <a:r>
              <a:rPr lang="en-GB" sz="2800" b="1" dirty="0">
                <a:solidFill>
                  <a:srgbClr val="FF0000"/>
                </a:solidFill>
              </a:rPr>
              <a:t>Premises can only open and operate if they are “</a:t>
            </a:r>
            <a:r>
              <a:rPr lang="en-GB" sz="2800" b="1" dirty="0" err="1">
                <a:solidFill>
                  <a:srgbClr val="FF0000"/>
                </a:solidFill>
              </a:rPr>
              <a:t>Covid</a:t>
            </a:r>
            <a:r>
              <a:rPr lang="en-GB" sz="2800" b="1" dirty="0">
                <a:solidFill>
                  <a:srgbClr val="FF0000"/>
                </a:solidFill>
              </a:rPr>
              <a:t> Secure” (unless on lockdown list)</a:t>
            </a:r>
          </a:p>
          <a:p>
            <a:pPr eaLnBrk="1" hangingPunct="1"/>
            <a:r>
              <a:rPr lang="en-GB" sz="2800" b="1" dirty="0">
                <a:solidFill>
                  <a:srgbClr val="FF0000"/>
                </a:solidFill>
              </a:rPr>
              <a:t>This means they have to have carried out a Covid-19 Risk Assessment which is suitable and sufficient</a:t>
            </a:r>
          </a:p>
          <a:p>
            <a:pPr eaLnBrk="1" hangingPunct="1"/>
            <a:r>
              <a:rPr lang="en-GB" sz="2800" b="1" dirty="0">
                <a:solidFill>
                  <a:srgbClr val="FF0000"/>
                </a:solidFill>
              </a:rPr>
              <a:t>HSE are actively carrying out inspections only looking at </a:t>
            </a:r>
            <a:r>
              <a:rPr lang="en-GB" sz="2800" b="1" dirty="0" err="1">
                <a:solidFill>
                  <a:srgbClr val="FF0000"/>
                </a:solidFill>
              </a:rPr>
              <a:t>Covid</a:t>
            </a:r>
            <a:r>
              <a:rPr lang="en-GB" sz="2800" b="1" dirty="0">
                <a:solidFill>
                  <a:srgbClr val="FF0000"/>
                </a:solidFill>
              </a:rPr>
              <a:t> measures – as a minimum this is the document they want to see and it must pass the suitable and sufficient test to be accepted.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in)">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in)">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in)">
                                      <p:cBhvr>
                                        <p:cTn id="17" dur="5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40962" name="Rectangle 2"/>
          <p:cNvSpPr>
            <a:spLocks noGrp="1" noChangeArrowheads="1"/>
          </p:cNvSpPr>
          <p:nvPr>
            <p:ph type="title"/>
          </p:nvPr>
        </p:nvSpPr>
        <p:spPr/>
        <p:txBody>
          <a:bodyPr/>
          <a:lstStyle/>
          <a:p>
            <a:pPr algn="ctr" eaLnBrk="1" hangingPunct="1">
              <a:defRPr/>
            </a:pPr>
            <a:r>
              <a:rPr lang="en-GB" b="1" dirty="0">
                <a:solidFill>
                  <a:schemeClr val="bg2"/>
                </a:solidFill>
              </a:rPr>
              <a:t>Covid-19 Risk Assessment continued</a:t>
            </a:r>
          </a:p>
        </p:txBody>
      </p:sp>
      <p:sp>
        <p:nvSpPr>
          <p:cNvPr id="40963" name="Rectangle 3"/>
          <p:cNvSpPr>
            <a:spLocks noGrp="1" noChangeArrowheads="1"/>
          </p:cNvSpPr>
          <p:nvPr>
            <p:ph type="body" idx="1"/>
          </p:nvPr>
        </p:nvSpPr>
        <p:spPr>
          <a:xfrm>
            <a:off x="457200" y="1773238"/>
            <a:ext cx="8229600" cy="4680098"/>
          </a:xfrm>
        </p:spPr>
        <p:txBody>
          <a:bodyPr/>
          <a:lstStyle/>
          <a:p>
            <a:pPr marL="0" indent="0" eaLnBrk="1" hangingPunct="1">
              <a:buNone/>
            </a:pPr>
            <a:r>
              <a:rPr lang="en-GB" sz="2800" dirty="0">
                <a:solidFill>
                  <a:srgbClr val="FF0000"/>
                </a:solidFill>
              </a:rPr>
              <a:t>What should it contain?</a:t>
            </a:r>
          </a:p>
          <a:p>
            <a:pPr eaLnBrk="1" hangingPunct="1"/>
            <a:r>
              <a:rPr lang="en-GB" sz="2800" dirty="0">
                <a:solidFill>
                  <a:srgbClr val="FF0000"/>
                </a:solidFill>
              </a:rPr>
              <a:t>Reference to having checked for clinically vulnerable people – employees/ customers/ family – </a:t>
            </a:r>
            <a:r>
              <a:rPr lang="en-GB" sz="2800" dirty="0" err="1">
                <a:solidFill>
                  <a:srgbClr val="FF0000"/>
                </a:solidFill>
              </a:rPr>
              <a:t>Covid</a:t>
            </a:r>
            <a:r>
              <a:rPr lang="en-GB" sz="2800" dirty="0">
                <a:solidFill>
                  <a:srgbClr val="FF0000"/>
                </a:solidFill>
              </a:rPr>
              <a:t> Questionnaire</a:t>
            </a:r>
          </a:p>
          <a:p>
            <a:pPr eaLnBrk="1" hangingPunct="1"/>
            <a:r>
              <a:rPr lang="en-GB" sz="2800" dirty="0">
                <a:solidFill>
                  <a:srgbClr val="FF0000"/>
                </a:solidFill>
              </a:rPr>
              <a:t>How do employees get to work?</a:t>
            </a:r>
          </a:p>
          <a:p>
            <a:pPr eaLnBrk="1" hangingPunct="1"/>
            <a:r>
              <a:rPr lang="en-GB" sz="2800" dirty="0">
                <a:solidFill>
                  <a:srgbClr val="FF0000"/>
                </a:solidFill>
              </a:rPr>
              <a:t>Procedures and controls – partitions, one way systems, sanitisation and cleaning procedures and evidence</a:t>
            </a:r>
          </a:p>
          <a:p>
            <a:pPr eaLnBrk="1" hangingPunct="1"/>
            <a:r>
              <a:rPr lang="en-GB" sz="2800" dirty="0">
                <a:solidFill>
                  <a:srgbClr val="FF0000"/>
                </a:solidFill>
              </a:rPr>
              <a:t>Social distancing – 2m unless other controls in 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0963">
                                            <p:txEl>
                                              <p:pRg st="2" end="2"/>
                                            </p:txEl>
                                          </p:spTgt>
                                        </p:tgtEl>
                                        <p:attrNameLst>
                                          <p:attrName>style.visibility</p:attrName>
                                        </p:attrNameLst>
                                      </p:cBhvr>
                                      <p:to>
                                        <p:strVal val="visible"/>
                                      </p:to>
                                    </p:set>
                                    <p:anim calcmode="lin" valueType="num">
                                      <p:cBhvr additive="base">
                                        <p:cTn id="19"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43010" name="Rectangle 2"/>
          <p:cNvSpPr>
            <a:spLocks noGrp="1" noChangeArrowheads="1"/>
          </p:cNvSpPr>
          <p:nvPr>
            <p:ph type="title"/>
          </p:nvPr>
        </p:nvSpPr>
        <p:spPr/>
        <p:txBody>
          <a:bodyPr/>
          <a:lstStyle/>
          <a:p>
            <a:pPr algn="ctr" eaLnBrk="1" hangingPunct="1">
              <a:defRPr/>
            </a:pPr>
            <a:r>
              <a:rPr lang="en-GB" b="1" dirty="0">
                <a:solidFill>
                  <a:schemeClr val="bg2"/>
                </a:solidFill>
              </a:rPr>
              <a:t>Covid-19 Risk Assessment continued</a:t>
            </a:r>
          </a:p>
        </p:txBody>
      </p:sp>
      <p:sp>
        <p:nvSpPr>
          <p:cNvPr id="43011" name="Rectangle 3"/>
          <p:cNvSpPr>
            <a:spLocks noGrp="1" noChangeArrowheads="1"/>
          </p:cNvSpPr>
          <p:nvPr>
            <p:ph type="body" idx="1"/>
          </p:nvPr>
        </p:nvSpPr>
        <p:spPr/>
        <p:txBody>
          <a:bodyPr/>
          <a:lstStyle/>
          <a:p>
            <a:pPr eaLnBrk="1" hangingPunct="1"/>
            <a:r>
              <a:rPr lang="en-GB" sz="2800" dirty="0">
                <a:solidFill>
                  <a:srgbClr val="FF0000"/>
                </a:solidFill>
                <a:effectLst/>
              </a:rPr>
              <a:t>Masks/ face shields/ gloves – training</a:t>
            </a:r>
          </a:p>
          <a:p>
            <a:pPr eaLnBrk="1" hangingPunct="1"/>
            <a:r>
              <a:rPr lang="en-GB" sz="2800" dirty="0">
                <a:solidFill>
                  <a:srgbClr val="FF0000"/>
                </a:solidFill>
              </a:rPr>
              <a:t>Antibacterial wipes, gels or sprays around the workplace</a:t>
            </a:r>
          </a:p>
          <a:p>
            <a:pPr eaLnBrk="1" hangingPunct="1"/>
            <a:r>
              <a:rPr lang="en-GB" sz="2800" dirty="0">
                <a:solidFill>
                  <a:srgbClr val="FF0000"/>
                </a:solidFill>
                <a:effectLst/>
              </a:rPr>
              <a:t>Canteen areas – staggered break times</a:t>
            </a:r>
          </a:p>
          <a:p>
            <a:pPr eaLnBrk="1" hangingPunct="1"/>
            <a:r>
              <a:rPr lang="en-GB" sz="2800" dirty="0">
                <a:solidFill>
                  <a:srgbClr val="FF0000"/>
                </a:solidFill>
              </a:rPr>
              <a:t>Hand washing facilities</a:t>
            </a:r>
          </a:p>
          <a:p>
            <a:pPr eaLnBrk="1" hangingPunct="1"/>
            <a:r>
              <a:rPr lang="en-GB" sz="2800" dirty="0">
                <a:solidFill>
                  <a:srgbClr val="FF0000"/>
                </a:solidFill>
                <a:effectLst/>
              </a:rPr>
              <a:t>Signage</a:t>
            </a:r>
          </a:p>
          <a:p>
            <a:pPr eaLnBrk="1" hangingPunct="1"/>
            <a:r>
              <a:rPr lang="en-GB" sz="2800" dirty="0">
                <a:solidFill>
                  <a:srgbClr val="FF0000"/>
                </a:solidFill>
              </a:rPr>
              <a:t>Procedures</a:t>
            </a:r>
          </a:p>
          <a:p>
            <a:pPr eaLnBrk="1" hangingPunct="1"/>
            <a:r>
              <a:rPr lang="en-GB" sz="2800" dirty="0">
                <a:solidFill>
                  <a:srgbClr val="FF0000"/>
                </a:solidFill>
                <a:effectLst/>
              </a:rPr>
              <a:t>Staggered arrival/ leaving/ shift times</a:t>
            </a:r>
          </a:p>
          <a:p>
            <a:pPr eaLnBrk="1" hangingPunct="1"/>
            <a:r>
              <a:rPr lang="en-GB" sz="2800" dirty="0" err="1">
                <a:solidFill>
                  <a:srgbClr val="FF0000"/>
                </a:solidFill>
              </a:rPr>
              <a:t>Workpace</a:t>
            </a:r>
            <a:r>
              <a:rPr lang="en-GB" sz="2800" dirty="0">
                <a:solidFill>
                  <a:srgbClr val="FF0000"/>
                </a:solidFill>
              </a:rPr>
              <a:t> department/ shift bubbles</a:t>
            </a:r>
            <a:endParaRPr lang="en-GB" sz="2800" dirty="0">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diamond(in)">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diamond(in)">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diamond(in)">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diamond(in)">
                                      <p:cBhvr>
                                        <p:cTn id="22" dur="500"/>
                                        <p:tgtEl>
                                          <p:spTgt spid="430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animEffect transition="in" filter="diamond(in)">
                                      <p:cBhvr>
                                        <p:cTn id="27" dur="500"/>
                                        <p:tgtEl>
                                          <p:spTgt spid="430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43011">
                                            <p:txEl>
                                              <p:pRg st="5" end="5"/>
                                            </p:txEl>
                                          </p:spTgt>
                                        </p:tgtEl>
                                        <p:attrNameLst>
                                          <p:attrName>style.visibility</p:attrName>
                                        </p:attrNameLst>
                                      </p:cBhvr>
                                      <p:to>
                                        <p:strVal val="visible"/>
                                      </p:to>
                                    </p:set>
                                    <p:animEffect transition="in" filter="diamond(in)">
                                      <p:cBhvr>
                                        <p:cTn id="32" dur="500"/>
                                        <p:tgtEl>
                                          <p:spTgt spid="430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43011">
                                            <p:txEl>
                                              <p:pRg st="6" end="6"/>
                                            </p:txEl>
                                          </p:spTgt>
                                        </p:tgtEl>
                                        <p:attrNameLst>
                                          <p:attrName>style.visibility</p:attrName>
                                        </p:attrNameLst>
                                      </p:cBhvr>
                                      <p:to>
                                        <p:strVal val="visible"/>
                                      </p:to>
                                    </p:set>
                                    <p:animEffect transition="in" filter="diamond(in)">
                                      <p:cBhvr>
                                        <p:cTn id="37" dur="500"/>
                                        <p:tgtEl>
                                          <p:spTgt spid="430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43011">
                                            <p:txEl>
                                              <p:pRg st="7" end="7"/>
                                            </p:txEl>
                                          </p:spTgt>
                                        </p:tgtEl>
                                        <p:attrNameLst>
                                          <p:attrName>style.visibility</p:attrName>
                                        </p:attrNameLst>
                                      </p:cBhvr>
                                      <p:to>
                                        <p:strVal val="visible"/>
                                      </p:to>
                                    </p:set>
                                    <p:animEffect transition="in" filter="diamond(in)">
                                      <p:cBhvr>
                                        <p:cTn id="42" dur="500"/>
                                        <p:tgtEl>
                                          <p:spTgt spid="430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47106" name="Rectangle 2"/>
          <p:cNvSpPr>
            <a:spLocks noGrp="1" noChangeArrowheads="1"/>
          </p:cNvSpPr>
          <p:nvPr>
            <p:ph type="title"/>
          </p:nvPr>
        </p:nvSpPr>
        <p:spPr/>
        <p:txBody>
          <a:bodyPr/>
          <a:lstStyle/>
          <a:p>
            <a:pPr algn="ctr" eaLnBrk="1" hangingPunct="1">
              <a:defRPr/>
            </a:pPr>
            <a:r>
              <a:rPr lang="en-GB" b="1" dirty="0">
                <a:solidFill>
                  <a:schemeClr val="bg2"/>
                </a:solidFill>
              </a:rPr>
              <a:t>What if someone develops symptoms or tests positive?</a:t>
            </a:r>
          </a:p>
        </p:txBody>
      </p:sp>
      <p:sp>
        <p:nvSpPr>
          <p:cNvPr id="47107" name="Rectangle 3"/>
          <p:cNvSpPr>
            <a:spLocks noGrp="1" noChangeArrowheads="1"/>
          </p:cNvSpPr>
          <p:nvPr>
            <p:ph type="body" idx="1"/>
          </p:nvPr>
        </p:nvSpPr>
        <p:spPr/>
        <p:txBody>
          <a:bodyPr/>
          <a:lstStyle/>
          <a:p>
            <a:pPr eaLnBrk="1" hangingPunct="1"/>
            <a:r>
              <a:rPr lang="en-GB" sz="2800" dirty="0">
                <a:solidFill>
                  <a:srgbClr val="FF0000"/>
                </a:solidFill>
              </a:rPr>
              <a:t>Everyone should know the symptoms – make sure all staff do! If they get a symptom they must not come in to work</a:t>
            </a:r>
          </a:p>
          <a:p>
            <a:pPr eaLnBrk="1" hangingPunct="1"/>
            <a:r>
              <a:rPr lang="en-GB" sz="2800" dirty="0">
                <a:solidFill>
                  <a:srgbClr val="FF0000"/>
                </a:solidFill>
              </a:rPr>
              <a:t>They must self isolate and arrange a test – negative doesn’t mean they don’t have it!</a:t>
            </a:r>
          </a:p>
          <a:p>
            <a:pPr eaLnBrk="1" hangingPunct="1"/>
            <a:r>
              <a:rPr lang="en-GB" sz="2800" dirty="0">
                <a:solidFill>
                  <a:srgbClr val="FF0000"/>
                </a:solidFill>
              </a:rPr>
              <a:t>They must tell their employer of this</a:t>
            </a:r>
          </a:p>
          <a:p>
            <a:pPr eaLnBrk="1" hangingPunct="1"/>
            <a:r>
              <a:rPr lang="en-GB" sz="2800" dirty="0">
                <a:solidFill>
                  <a:srgbClr val="FF0000"/>
                </a:solidFill>
              </a:rPr>
              <a:t>Acting fast is vital to containing any possible outbreak – this is where the procedures in place and the planning beforehand is worth its weight in gold!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45058" name="Rectangle 2"/>
          <p:cNvSpPr>
            <a:spLocks noGrp="1" noChangeArrowheads="1"/>
          </p:cNvSpPr>
          <p:nvPr>
            <p:ph type="title"/>
          </p:nvPr>
        </p:nvSpPr>
        <p:spPr/>
        <p:txBody>
          <a:bodyPr/>
          <a:lstStyle/>
          <a:p>
            <a:pPr algn="ctr" eaLnBrk="1" hangingPunct="1">
              <a:defRPr/>
            </a:pPr>
            <a:r>
              <a:rPr lang="en-GB" b="1" dirty="0">
                <a:solidFill>
                  <a:schemeClr val="bg2"/>
                </a:solidFill>
              </a:rPr>
              <a:t>What if someone develops symptoms or tests positive?</a:t>
            </a:r>
          </a:p>
        </p:txBody>
      </p:sp>
      <p:sp>
        <p:nvSpPr>
          <p:cNvPr id="45059" name="Rectangle 3"/>
          <p:cNvSpPr>
            <a:spLocks noGrp="1" noChangeArrowheads="1"/>
          </p:cNvSpPr>
          <p:nvPr>
            <p:ph type="body" idx="1"/>
          </p:nvPr>
        </p:nvSpPr>
        <p:spPr>
          <a:xfrm>
            <a:off x="457200" y="1700808"/>
            <a:ext cx="8229600" cy="4865092"/>
          </a:xfrm>
        </p:spPr>
        <p:txBody>
          <a:bodyPr/>
          <a:lstStyle/>
          <a:p>
            <a:pPr eaLnBrk="1" hangingPunct="1"/>
            <a:r>
              <a:rPr lang="en-GB" sz="2800" b="1" dirty="0">
                <a:solidFill>
                  <a:srgbClr val="FF0000"/>
                </a:solidFill>
              </a:rPr>
              <a:t>Identify who the person has had close contact with in the previous 48 hours, within 2m for at least 15 minutes, or 1m if masks worn or screens, if unsure on time and distance treat as if they have!</a:t>
            </a:r>
          </a:p>
          <a:p>
            <a:pPr eaLnBrk="1" hangingPunct="1"/>
            <a:r>
              <a:rPr lang="en-GB" sz="2800" b="1" dirty="0">
                <a:solidFill>
                  <a:srgbClr val="FF0000"/>
                </a:solidFill>
              </a:rPr>
              <a:t>Send them home and instruct to self isolate for 14 days or until the person thought to have Covid-19 has had test results back.</a:t>
            </a:r>
          </a:p>
          <a:p>
            <a:pPr eaLnBrk="1" hangingPunct="1"/>
            <a:r>
              <a:rPr lang="en-GB" sz="2800" b="1" dirty="0">
                <a:solidFill>
                  <a:srgbClr val="FF0000"/>
                </a:solidFill>
              </a:rPr>
              <a:t>NHS Test &amp; Trace App? Lockers roaming!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blinds(horizontal)">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blinds(horizontal)">
                                      <p:cBhvr>
                                        <p:cTn id="17" dur="5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52226" name="Rectangle 2"/>
          <p:cNvSpPr>
            <a:spLocks noGrp="1" noChangeArrowheads="1"/>
          </p:cNvSpPr>
          <p:nvPr>
            <p:ph type="title"/>
          </p:nvPr>
        </p:nvSpPr>
        <p:spPr/>
        <p:txBody>
          <a:bodyPr/>
          <a:lstStyle/>
          <a:p>
            <a:pPr algn="ctr" eaLnBrk="1" hangingPunct="1">
              <a:defRPr/>
            </a:pPr>
            <a:r>
              <a:rPr lang="en-GB" b="1" dirty="0">
                <a:solidFill>
                  <a:schemeClr val="bg2"/>
                </a:solidFill>
              </a:rPr>
              <a:t>What if someone develops symptoms or tests positive?</a:t>
            </a:r>
          </a:p>
        </p:txBody>
      </p:sp>
      <p:sp>
        <p:nvSpPr>
          <p:cNvPr id="52227" name="Rectangle 3"/>
          <p:cNvSpPr>
            <a:spLocks noGrp="1" noChangeArrowheads="1"/>
          </p:cNvSpPr>
          <p:nvPr>
            <p:ph type="body" idx="1"/>
          </p:nvPr>
        </p:nvSpPr>
        <p:spPr/>
        <p:txBody>
          <a:bodyPr/>
          <a:lstStyle/>
          <a:p>
            <a:pPr eaLnBrk="1" hangingPunct="1"/>
            <a:r>
              <a:rPr lang="en-GB" sz="2800" dirty="0">
                <a:solidFill>
                  <a:srgbClr val="FF0000"/>
                </a:solidFill>
              </a:rPr>
              <a:t>Sanitise the area, antibacterial wipes or a bleach solution, fogging?</a:t>
            </a:r>
          </a:p>
          <a:p>
            <a:pPr eaLnBrk="1" hangingPunct="1"/>
            <a:r>
              <a:rPr lang="en-GB" sz="2800" dirty="0">
                <a:solidFill>
                  <a:srgbClr val="FF0000"/>
                </a:solidFill>
              </a:rPr>
              <a:t>Leave for 72 hours if possible</a:t>
            </a:r>
          </a:p>
          <a:p>
            <a:pPr eaLnBrk="1" hangingPunct="1"/>
            <a:r>
              <a:rPr lang="en-GB" sz="2800" dirty="0">
                <a:solidFill>
                  <a:srgbClr val="FF0000"/>
                </a:solidFill>
              </a:rPr>
              <a:t>When the individual gets tested, if it is positive they must stay at home for 10 days or until temperature returns to normal and self isolate</a:t>
            </a:r>
          </a:p>
          <a:p>
            <a:pPr eaLnBrk="1" hangingPunct="1"/>
            <a:r>
              <a:rPr lang="en-GB" sz="2800" dirty="0">
                <a:solidFill>
                  <a:srgbClr val="FF0000"/>
                </a:solidFill>
              </a:rPr>
              <a:t>If anyone else develops symptoms they must get a test – if positive the 10 days starts from the date of the test – follow the NHS Test and Trace advice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48130" name="Rectangle 2"/>
          <p:cNvSpPr>
            <a:spLocks noGrp="1" noChangeArrowheads="1"/>
          </p:cNvSpPr>
          <p:nvPr>
            <p:ph type="title"/>
          </p:nvPr>
        </p:nvSpPr>
        <p:spPr/>
        <p:txBody>
          <a:bodyPr/>
          <a:lstStyle/>
          <a:p>
            <a:pPr algn="ctr" eaLnBrk="1" hangingPunct="1">
              <a:defRPr/>
            </a:pPr>
            <a:r>
              <a:rPr lang="en-GB" b="1" dirty="0">
                <a:solidFill>
                  <a:schemeClr val="bg2"/>
                </a:solidFill>
              </a:rPr>
              <a:t>What if someone develops symptoms or tests positive?</a:t>
            </a:r>
          </a:p>
        </p:txBody>
      </p:sp>
      <p:sp>
        <p:nvSpPr>
          <p:cNvPr id="48131" name="Rectangle 3"/>
          <p:cNvSpPr>
            <a:spLocks noGrp="1" noChangeArrowheads="1"/>
          </p:cNvSpPr>
          <p:nvPr>
            <p:ph type="body" idx="1"/>
          </p:nvPr>
        </p:nvSpPr>
        <p:spPr/>
        <p:txBody>
          <a:bodyPr/>
          <a:lstStyle/>
          <a:p>
            <a:pPr eaLnBrk="1" hangingPunct="1">
              <a:lnSpc>
                <a:spcPct val="80000"/>
              </a:lnSpc>
            </a:pPr>
            <a:r>
              <a:rPr lang="en-GB" sz="2800" dirty="0">
                <a:solidFill>
                  <a:srgbClr val="FF0000"/>
                </a:solidFill>
              </a:rPr>
              <a:t>The Government has produced a number of sector specific Action Cards with action to do lists on them, get one and fill in the telephone number of PHE who looks after your area.</a:t>
            </a:r>
          </a:p>
          <a:p>
            <a:pPr eaLnBrk="1" hangingPunct="1">
              <a:lnSpc>
                <a:spcPct val="80000"/>
              </a:lnSpc>
            </a:pPr>
            <a:r>
              <a:rPr lang="en-GB" sz="2800" dirty="0">
                <a:solidFill>
                  <a:srgbClr val="FF0000"/>
                </a:solidFill>
              </a:rPr>
              <a:t>If more than one individual has Covid-19 ring the number, the sooner PHE are involved the better support that is given or available.</a:t>
            </a:r>
          </a:p>
          <a:p>
            <a:pPr eaLnBrk="1" hangingPunct="1">
              <a:lnSpc>
                <a:spcPct val="80000"/>
              </a:lnSpc>
            </a:pPr>
            <a:r>
              <a:rPr lang="en-GB" sz="2800" dirty="0">
                <a:solidFill>
                  <a:srgbClr val="FF0000"/>
                </a:solidFill>
              </a:rPr>
              <a:t>Acting fast – within hours not days is vital – be ready</a:t>
            </a:r>
          </a:p>
          <a:p>
            <a:pPr eaLnBrk="1" hangingPunct="1">
              <a:lnSpc>
                <a:spcPct val="80000"/>
              </a:lnSpc>
            </a:pPr>
            <a:r>
              <a:rPr lang="en-GB" sz="2800" dirty="0">
                <a:solidFill>
                  <a:srgbClr val="FF0000"/>
                </a:solidFill>
              </a:rPr>
              <a:t>Initially PHE and the local EHO will be involved – they will want to know what steps you’ve taken and have you identified and segregated those involved – they will inform HSE who will visit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49154" name="Rectangle 2"/>
          <p:cNvSpPr>
            <a:spLocks noGrp="1" noChangeArrowheads="1"/>
          </p:cNvSpPr>
          <p:nvPr>
            <p:ph type="title"/>
          </p:nvPr>
        </p:nvSpPr>
        <p:spPr/>
        <p:txBody>
          <a:bodyPr/>
          <a:lstStyle/>
          <a:p>
            <a:pPr algn="ctr" eaLnBrk="1" hangingPunct="1">
              <a:defRPr/>
            </a:pPr>
            <a:r>
              <a:rPr lang="en-GB" b="1" dirty="0">
                <a:solidFill>
                  <a:schemeClr val="bg2"/>
                </a:solidFill>
              </a:rPr>
              <a:t>Case Study</a:t>
            </a:r>
          </a:p>
        </p:txBody>
      </p:sp>
      <p:sp>
        <p:nvSpPr>
          <p:cNvPr id="49155" name="Rectangle 3"/>
          <p:cNvSpPr>
            <a:spLocks noGrp="1" noChangeArrowheads="1"/>
          </p:cNvSpPr>
          <p:nvPr>
            <p:ph type="body" idx="1"/>
          </p:nvPr>
        </p:nvSpPr>
        <p:spPr>
          <a:xfrm>
            <a:off x="457200" y="1124744"/>
            <a:ext cx="8229600" cy="5112544"/>
          </a:xfrm>
        </p:spPr>
        <p:txBody>
          <a:bodyPr/>
          <a:lstStyle/>
          <a:p>
            <a:pPr eaLnBrk="1" hangingPunct="1"/>
            <a:r>
              <a:rPr lang="en-GB" sz="2800" b="1" dirty="0">
                <a:solidFill>
                  <a:srgbClr val="FF0000"/>
                </a:solidFill>
              </a:rPr>
              <a:t>Manufacturer gets a phone call at 9am on Monday morning, advising employee tested positive at the weekend.</a:t>
            </a:r>
          </a:p>
          <a:p>
            <a:pPr eaLnBrk="1" hangingPunct="1"/>
            <a:r>
              <a:rPr lang="en-GB" sz="2800" b="1" dirty="0">
                <a:solidFill>
                  <a:srgbClr val="FF0000"/>
                </a:solidFill>
              </a:rPr>
              <a:t>By 930am, with our involvement, area the person worked in was identified and 5 employees in same area sent home told to self isolate as a precaution.</a:t>
            </a:r>
          </a:p>
          <a:p>
            <a:pPr eaLnBrk="1" hangingPunct="1"/>
            <a:r>
              <a:rPr lang="en-GB" sz="2800" b="1" dirty="0">
                <a:solidFill>
                  <a:srgbClr val="FF0000"/>
                </a:solidFill>
              </a:rPr>
              <a:t>Area segregated and cordoned off, left for 72 hours</a:t>
            </a:r>
          </a:p>
          <a:p>
            <a:pPr eaLnBrk="1" hangingPunct="1"/>
            <a:r>
              <a:rPr lang="en-GB" sz="2800" b="1" dirty="0">
                <a:solidFill>
                  <a:srgbClr val="FF0000"/>
                </a:solidFill>
              </a:rPr>
              <a:t>Wednesday morning one of sent home employees confirms they tested positive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diamond(in)">
                                      <p:cBhvr>
                                        <p:cTn id="7" dur="20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diamond(in)">
                                      <p:cBhvr>
                                        <p:cTn id="12" dur="20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diamond(in)">
                                      <p:cBhvr>
                                        <p:cTn id="17" dur="20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diamond(in)">
                                      <p:cBhvr>
                                        <p:cTn id="22" dur="20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51202" name="Rectangle 2"/>
          <p:cNvSpPr>
            <a:spLocks noGrp="1" noChangeArrowheads="1"/>
          </p:cNvSpPr>
          <p:nvPr>
            <p:ph type="title"/>
          </p:nvPr>
        </p:nvSpPr>
        <p:spPr/>
        <p:txBody>
          <a:bodyPr/>
          <a:lstStyle/>
          <a:p>
            <a:pPr algn="ctr" eaLnBrk="1" hangingPunct="1">
              <a:defRPr/>
            </a:pPr>
            <a:r>
              <a:rPr lang="en-GB" b="1" dirty="0">
                <a:solidFill>
                  <a:schemeClr val="bg2"/>
                </a:solidFill>
              </a:rPr>
              <a:t>Case Study continued</a:t>
            </a:r>
          </a:p>
        </p:txBody>
      </p:sp>
      <p:sp>
        <p:nvSpPr>
          <p:cNvPr id="51203" name="Rectangle 3"/>
          <p:cNvSpPr>
            <a:spLocks noGrp="1" noChangeArrowheads="1"/>
          </p:cNvSpPr>
          <p:nvPr>
            <p:ph type="body" idx="1"/>
          </p:nvPr>
        </p:nvSpPr>
        <p:spPr/>
        <p:txBody>
          <a:bodyPr/>
          <a:lstStyle/>
          <a:p>
            <a:pPr eaLnBrk="1" hangingPunct="1"/>
            <a:r>
              <a:rPr lang="en-GB" sz="2800" dirty="0">
                <a:solidFill>
                  <a:srgbClr val="FF0000"/>
                </a:solidFill>
              </a:rPr>
              <a:t>Wednesday lunchtime EHO acting on behalf of PHE arrives on site, Test and Trace identified an outbreak.  Wednesday afternoon HSE arrives on site to look at controls.</a:t>
            </a:r>
          </a:p>
          <a:p>
            <a:pPr eaLnBrk="1" hangingPunct="1"/>
            <a:r>
              <a:rPr lang="en-GB" sz="2800" dirty="0">
                <a:solidFill>
                  <a:srgbClr val="FF0000"/>
                </a:solidFill>
              </a:rPr>
              <a:t>Thursday morning a number of staff don’t arrive for work advising they feel exposed/ worried.</a:t>
            </a:r>
          </a:p>
          <a:p>
            <a:pPr eaLnBrk="1" hangingPunct="1"/>
            <a:r>
              <a:rPr lang="en-GB" sz="2800" dirty="0">
                <a:solidFill>
                  <a:srgbClr val="FF0000"/>
                </a:solidFill>
              </a:rPr>
              <a:t>Covid-19 Risk Assessment in place, HSE happy with measures and EHO/PHE confirm happy with how the outbreak is being managed, no further attendance on site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Effect transition="in" filter="diamond(in)">
                                      <p:cBhvr>
                                        <p:cTn id="7" dur="1000"/>
                                        <p:tgtEl>
                                          <p:spTgt spid="512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1203">
                                            <p:txEl>
                                              <p:pRg st="1" end="1"/>
                                            </p:txEl>
                                          </p:spTgt>
                                        </p:tgtEl>
                                        <p:attrNameLst>
                                          <p:attrName>style.visibility</p:attrName>
                                        </p:attrNameLst>
                                      </p:cBhvr>
                                      <p:to>
                                        <p:strVal val="visible"/>
                                      </p:to>
                                    </p:set>
                                    <p:animEffect transition="in" filter="diamond(in)">
                                      <p:cBhvr>
                                        <p:cTn id="12" dur="1000"/>
                                        <p:tgtEl>
                                          <p:spTgt spid="512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1203">
                                            <p:txEl>
                                              <p:pRg st="2" end="2"/>
                                            </p:txEl>
                                          </p:spTgt>
                                        </p:tgtEl>
                                        <p:attrNameLst>
                                          <p:attrName>style.visibility</p:attrName>
                                        </p:attrNameLst>
                                      </p:cBhvr>
                                      <p:to>
                                        <p:strVal val="visible"/>
                                      </p:to>
                                    </p:set>
                                    <p:animEffect transition="in" filter="diamond(in)">
                                      <p:cBhvr>
                                        <p:cTn id="17" dur="10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55298" name="Rectangle 2"/>
          <p:cNvSpPr>
            <a:spLocks noGrp="1" noChangeArrowheads="1"/>
          </p:cNvSpPr>
          <p:nvPr>
            <p:ph type="title"/>
          </p:nvPr>
        </p:nvSpPr>
        <p:spPr/>
        <p:txBody>
          <a:bodyPr/>
          <a:lstStyle/>
          <a:p>
            <a:pPr algn="ctr" eaLnBrk="1" hangingPunct="1">
              <a:defRPr/>
            </a:pPr>
            <a:r>
              <a:rPr lang="en-GB" b="1" dirty="0">
                <a:solidFill>
                  <a:schemeClr val="bg2"/>
                </a:solidFill>
              </a:rPr>
              <a:t>Case Study continued</a:t>
            </a:r>
          </a:p>
        </p:txBody>
      </p:sp>
      <p:sp>
        <p:nvSpPr>
          <p:cNvPr id="55299" name="Rectangle 3"/>
          <p:cNvSpPr>
            <a:spLocks noGrp="1" noChangeArrowheads="1"/>
          </p:cNvSpPr>
          <p:nvPr>
            <p:ph type="body" idx="1"/>
          </p:nvPr>
        </p:nvSpPr>
        <p:spPr/>
        <p:txBody>
          <a:bodyPr/>
          <a:lstStyle/>
          <a:p>
            <a:pPr eaLnBrk="1" hangingPunct="1">
              <a:lnSpc>
                <a:spcPct val="90000"/>
              </a:lnSpc>
              <a:defRPr/>
            </a:pPr>
            <a:r>
              <a:rPr lang="en-GB" sz="2800" dirty="0">
                <a:solidFill>
                  <a:srgbClr val="FF0000"/>
                </a:solidFill>
              </a:rPr>
              <a:t>Letter sent to all staff reassuring them as to the control measures in place – PHE/ EHO/ HSE sent a copy.  They confirm happy with situation.</a:t>
            </a:r>
          </a:p>
          <a:p>
            <a:pPr eaLnBrk="1" hangingPunct="1">
              <a:lnSpc>
                <a:spcPct val="90000"/>
              </a:lnSpc>
              <a:defRPr/>
            </a:pPr>
            <a:r>
              <a:rPr lang="en-GB" sz="2800" dirty="0">
                <a:solidFill>
                  <a:srgbClr val="FF0000"/>
                </a:solidFill>
              </a:rPr>
              <a:t>Over the next 4 days remainder of staff sent home test positive – PHE/ EHO confirm still happy with measures – no other staff in other areas advise of symptoms and all staff temperature tested every morning.</a:t>
            </a:r>
          </a:p>
          <a:p>
            <a:pPr eaLnBrk="1" hangingPunct="1">
              <a:lnSpc>
                <a:spcPct val="90000"/>
              </a:lnSpc>
              <a:defRPr/>
            </a:pPr>
            <a:r>
              <a:rPr lang="en-GB" sz="2800" dirty="0">
                <a:solidFill>
                  <a:srgbClr val="FF0000"/>
                </a:solidFill>
              </a:rPr>
              <a:t>Daily calls between PHE, EHO and HSE enable business to remain open due to control measures and management of situation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11266" name="Rectangle 2"/>
          <p:cNvSpPr>
            <a:spLocks noGrp="1" noChangeArrowheads="1"/>
          </p:cNvSpPr>
          <p:nvPr>
            <p:ph type="title"/>
          </p:nvPr>
        </p:nvSpPr>
        <p:spPr/>
        <p:txBody>
          <a:bodyPr/>
          <a:lstStyle/>
          <a:p>
            <a:pPr algn="ctr" eaLnBrk="1" hangingPunct="1">
              <a:defRPr/>
            </a:pPr>
            <a:r>
              <a:rPr lang="en-GB" dirty="0">
                <a:solidFill>
                  <a:schemeClr val="bg2"/>
                </a:solidFill>
              </a:rPr>
              <a:t>Risk Management</a:t>
            </a:r>
          </a:p>
        </p:txBody>
      </p:sp>
      <p:sp>
        <p:nvSpPr>
          <p:cNvPr id="11267" name="Rectangle 3"/>
          <p:cNvSpPr>
            <a:spLocks noGrp="1" noChangeArrowheads="1"/>
          </p:cNvSpPr>
          <p:nvPr>
            <p:ph type="body" idx="1"/>
          </p:nvPr>
        </p:nvSpPr>
        <p:spPr>
          <a:xfrm>
            <a:off x="457200" y="1844675"/>
            <a:ext cx="8229600" cy="4392613"/>
          </a:xfrm>
        </p:spPr>
        <p:txBody>
          <a:bodyPr/>
          <a:lstStyle/>
          <a:p>
            <a:pPr eaLnBrk="1" fontAlgn="b" hangingPunct="1">
              <a:buFontTx/>
              <a:buNone/>
            </a:pPr>
            <a:r>
              <a:rPr lang="en-GB" sz="2400" b="1" dirty="0">
                <a:solidFill>
                  <a:srgbClr val="FF0000"/>
                </a:solidFill>
              </a:rPr>
              <a:t>Health &amp; Safety</a:t>
            </a:r>
          </a:p>
          <a:p>
            <a:pPr eaLnBrk="1" fontAlgn="b" hangingPunct="1">
              <a:buFontTx/>
              <a:buNone/>
            </a:pPr>
            <a:endParaRPr lang="en-GB" sz="2400" b="1" dirty="0">
              <a:solidFill>
                <a:srgbClr val="FF0000"/>
              </a:solidFill>
            </a:endParaRPr>
          </a:p>
          <a:p>
            <a:pPr eaLnBrk="1" fontAlgn="b" hangingPunct="1">
              <a:buFontTx/>
              <a:buNone/>
            </a:pPr>
            <a:r>
              <a:rPr lang="en-GB" sz="2400" b="1" dirty="0">
                <a:solidFill>
                  <a:srgbClr val="FF0000"/>
                </a:solidFill>
              </a:rPr>
              <a:t>Fire Safety</a:t>
            </a:r>
          </a:p>
          <a:p>
            <a:pPr eaLnBrk="1" fontAlgn="b" hangingPunct="1">
              <a:buFontTx/>
              <a:buNone/>
            </a:pPr>
            <a:endParaRPr lang="en-GB" sz="2400" b="1" dirty="0">
              <a:solidFill>
                <a:srgbClr val="FF0000"/>
              </a:solidFill>
            </a:endParaRPr>
          </a:p>
          <a:p>
            <a:pPr eaLnBrk="1" fontAlgn="b" hangingPunct="1">
              <a:buFontTx/>
              <a:buNone/>
            </a:pPr>
            <a:r>
              <a:rPr lang="en-GB" sz="2400" b="1" dirty="0">
                <a:solidFill>
                  <a:srgbClr val="FF0000"/>
                </a:solidFill>
              </a:rPr>
              <a:t>Security</a:t>
            </a:r>
          </a:p>
          <a:p>
            <a:pPr eaLnBrk="1" fontAlgn="b" hangingPunct="1">
              <a:buFontTx/>
              <a:buNone/>
            </a:pPr>
            <a:endParaRPr lang="en-GB" sz="2400" b="1" dirty="0">
              <a:solidFill>
                <a:srgbClr val="FF0000"/>
              </a:solidFill>
            </a:endParaRPr>
          </a:p>
          <a:p>
            <a:pPr eaLnBrk="1" fontAlgn="b" hangingPunct="1">
              <a:buFontTx/>
              <a:buNone/>
            </a:pPr>
            <a:r>
              <a:rPr lang="en-GB" sz="2400" b="1" dirty="0">
                <a:solidFill>
                  <a:srgbClr val="FF0000"/>
                </a:solidFill>
              </a:rPr>
              <a:t>Business Continuity</a:t>
            </a:r>
          </a:p>
          <a:p>
            <a:pPr eaLnBrk="1" fontAlgn="b" hangingPunct="1">
              <a:buFontTx/>
              <a:buNone/>
            </a:pPr>
            <a:endParaRPr lang="en-GB" sz="2400" b="1" dirty="0">
              <a:solidFill>
                <a:srgbClr val="FF0000"/>
              </a:solidFill>
            </a:endParaRPr>
          </a:p>
          <a:p>
            <a:pPr eaLnBrk="1" fontAlgn="b" hangingPunct="1">
              <a:buFontTx/>
              <a:buNone/>
            </a:pPr>
            <a:r>
              <a:rPr lang="en-GB" sz="2400" b="1" dirty="0">
                <a:solidFill>
                  <a:srgbClr val="FF0000"/>
                </a:solidFill>
              </a:rPr>
              <a:t>Cyber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blinds(horizontal)">
                                      <p:cBhvr>
                                        <p:cTn id="22" dur="500"/>
                                        <p:tgtEl>
                                          <p:spTgt spid="11267">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267">
                                            <p:txEl>
                                              <p:pRg st="8" end="8"/>
                                            </p:txEl>
                                          </p:spTgt>
                                        </p:tgtEl>
                                        <p:attrNameLst>
                                          <p:attrName>style.visibility</p:attrName>
                                        </p:attrNameLst>
                                      </p:cBhvr>
                                      <p:to>
                                        <p:strVal val="visible"/>
                                      </p:to>
                                    </p:set>
                                    <p:animEffect transition="in" filter="blinds(horizontal)">
                                      <p:cBhvr>
                                        <p:cTn id="27"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56322" name="Rectangle 2"/>
          <p:cNvSpPr>
            <a:spLocks noGrp="1" noChangeArrowheads="1"/>
          </p:cNvSpPr>
          <p:nvPr>
            <p:ph type="title"/>
          </p:nvPr>
        </p:nvSpPr>
        <p:spPr/>
        <p:txBody>
          <a:bodyPr/>
          <a:lstStyle/>
          <a:p>
            <a:pPr algn="ctr" eaLnBrk="1" hangingPunct="1">
              <a:defRPr/>
            </a:pPr>
            <a:r>
              <a:rPr lang="en-GB" b="1" dirty="0">
                <a:solidFill>
                  <a:schemeClr val="bg2"/>
                </a:solidFill>
              </a:rPr>
              <a:t>Case Study continued</a:t>
            </a:r>
          </a:p>
        </p:txBody>
      </p:sp>
      <p:sp>
        <p:nvSpPr>
          <p:cNvPr id="56323" name="Rectangle 3"/>
          <p:cNvSpPr>
            <a:spLocks noGrp="1" noChangeArrowheads="1"/>
          </p:cNvSpPr>
          <p:nvPr>
            <p:ph type="body" idx="1"/>
          </p:nvPr>
        </p:nvSpPr>
        <p:spPr/>
        <p:txBody>
          <a:bodyPr/>
          <a:lstStyle/>
          <a:p>
            <a:pPr eaLnBrk="1" hangingPunct="1"/>
            <a:r>
              <a:rPr lang="en-GB" sz="2800" dirty="0">
                <a:solidFill>
                  <a:srgbClr val="FF0000"/>
                </a:solidFill>
                <a:effectLst/>
              </a:rPr>
              <a:t>Friday morning, courier contacts client advising they had heard about “major” outbreak and refusing to pick up collections – contact made, correct facts given and copy of the Risk Assessment supplied – courier reinstates collections within  the hour.</a:t>
            </a:r>
          </a:p>
          <a:p>
            <a:pPr eaLnBrk="1" hangingPunct="1"/>
            <a:r>
              <a:rPr lang="en-GB" sz="2800" dirty="0">
                <a:solidFill>
                  <a:srgbClr val="FF0000"/>
                </a:solidFill>
              </a:rPr>
              <a:t>In view of Chinese whispers decision made between PHE/ EHO and company to issue a Press Release, issued Monday morning</a:t>
            </a:r>
          </a:p>
          <a:p>
            <a:pPr eaLnBrk="1" hangingPunct="1"/>
            <a:r>
              <a:rPr lang="en-GB" sz="2800" dirty="0">
                <a:solidFill>
                  <a:srgbClr val="FF0000"/>
                </a:solidFill>
                <a:effectLst/>
              </a:rPr>
              <a:t>Press turn up on site Monday afternoon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58370" name="Rectangle 2"/>
          <p:cNvSpPr>
            <a:spLocks noGrp="1" noChangeArrowheads="1"/>
          </p:cNvSpPr>
          <p:nvPr>
            <p:ph type="title"/>
          </p:nvPr>
        </p:nvSpPr>
        <p:spPr/>
        <p:txBody>
          <a:bodyPr/>
          <a:lstStyle/>
          <a:p>
            <a:pPr algn="ctr" eaLnBrk="1" hangingPunct="1">
              <a:defRPr/>
            </a:pPr>
            <a:r>
              <a:rPr lang="en-GB" b="1" dirty="0">
                <a:solidFill>
                  <a:schemeClr val="bg2"/>
                </a:solidFill>
              </a:rPr>
              <a:t>Case Study continued</a:t>
            </a:r>
          </a:p>
        </p:txBody>
      </p:sp>
      <p:sp>
        <p:nvSpPr>
          <p:cNvPr id="58371" name="Rectangle 3"/>
          <p:cNvSpPr>
            <a:spLocks noGrp="1" noChangeArrowheads="1"/>
          </p:cNvSpPr>
          <p:nvPr>
            <p:ph type="body" idx="1"/>
          </p:nvPr>
        </p:nvSpPr>
        <p:spPr>
          <a:xfrm>
            <a:off x="457200" y="1268413"/>
            <a:ext cx="8229600" cy="4968875"/>
          </a:xfrm>
        </p:spPr>
        <p:txBody>
          <a:bodyPr/>
          <a:lstStyle/>
          <a:p>
            <a:pPr eaLnBrk="1" hangingPunct="1"/>
            <a:r>
              <a:rPr lang="en-GB" altLang="zh-CN" sz="2800" dirty="0">
                <a:solidFill>
                  <a:srgbClr val="FF0000"/>
                </a:solidFill>
                <a:ea typeface="宋体" charset="-122"/>
              </a:rPr>
              <a:t>Story run on local news on television and appears in local press, all reassured due to PHE/ EHO statement – site remains open, no further positive tests or staff with symptoms</a:t>
            </a:r>
          </a:p>
          <a:p>
            <a:pPr eaLnBrk="1" hangingPunct="1"/>
            <a:r>
              <a:rPr lang="en-GB" altLang="zh-CN" sz="2800" dirty="0">
                <a:solidFill>
                  <a:srgbClr val="FF0000"/>
                </a:solidFill>
                <a:ea typeface="宋体" charset="-122"/>
              </a:rPr>
              <a:t>Whilst all this was going on toolbox talks given to staff to reassure and guidance given to reinforce control measures.</a:t>
            </a:r>
          </a:p>
          <a:p>
            <a:pPr eaLnBrk="1" hangingPunct="1"/>
            <a:r>
              <a:rPr lang="en-GB" altLang="zh-CN" sz="2800" dirty="0">
                <a:solidFill>
                  <a:srgbClr val="FF0000"/>
                </a:solidFill>
                <a:ea typeface="宋体" charset="-122"/>
              </a:rPr>
              <a:t>Multiple testing offered – catch 22!</a:t>
            </a:r>
          </a:p>
          <a:p>
            <a:pPr eaLnBrk="1" hangingPunct="1"/>
            <a:r>
              <a:rPr lang="en-GB" altLang="zh-CN" sz="2800" dirty="0">
                <a:solidFill>
                  <a:srgbClr val="FF0000"/>
                </a:solidFill>
                <a:ea typeface="宋体" charset="-122"/>
              </a:rPr>
              <a:t>14 days after first positive and PHE/ EHO close file, outbreak contained and over, site open throughout.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41987" name="Rectangle 2"/>
          <p:cNvSpPr>
            <a:spLocks noGrp="1" noChangeArrowheads="1"/>
          </p:cNvSpPr>
          <p:nvPr>
            <p:ph type="title"/>
          </p:nvPr>
        </p:nvSpPr>
        <p:spPr/>
        <p:txBody>
          <a:bodyPr/>
          <a:lstStyle/>
          <a:p>
            <a:pPr algn="ctr" eaLnBrk="1" hangingPunct="1"/>
            <a:r>
              <a:rPr lang="en-GB" b="1" dirty="0">
                <a:solidFill>
                  <a:schemeClr val="bg2"/>
                </a:solidFill>
                <a:effectLst/>
              </a:rPr>
              <a:t>Outcome</a:t>
            </a:r>
          </a:p>
        </p:txBody>
      </p:sp>
      <p:sp>
        <p:nvSpPr>
          <p:cNvPr id="59395" name="Rectangle 3"/>
          <p:cNvSpPr>
            <a:spLocks noGrp="1" noChangeArrowheads="1"/>
          </p:cNvSpPr>
          <p:nvPr>
            <p:ph type="body" idx="1"/>
          </p:nvPr>
        </p:nvSpPr>
        <p:spPr/>
        <p:txBody>
          <a:bodyPr/>
          <a:lstStyle/>
          <a:p>
            <a:pPr eaLnBrk="1" hangingPunct="1">
              <a:lnSpc>
                <a:spcPct val="90000"/>
              </a:lnSpc>
            </a:pPr>
            <a:r>
              <a:rPr lang="en-GB" sz="2800" dirty="0">
                <a:solidFill>
                  <a:srgbClr val="FF0000"/>
                </a:solidFill>
                <a:effectLst/>
              </a:rPr>
              <a:t>Consultant exhausted!!!!</a:t>
            </a:r>
          </a:p>
          <a:p>
            <a:pPr eaLnBrk="1" hangingPunct="1">
              <a:lnSpc>
                <a:spcPct val="90000"/>
              </a:lnSpc>
            </a:pPr>
            <a:endParaRPr lang="en-GB" sz="2800" dirty="0">
              <a:solidFill>
                <a:srgbClr val="FF0000"/>
              </a:solidFill>
            </a:endParaRPr>
          </a:p>
          <a:p>
            <a:pPr eaLnBrk="1" hangingPunct="1">
              <a:lnSpc>
                <a:spcPct val="90000"/>
              </a:lnSpc>
            </a:pPr>
            <a:r>
              <a:rPr lang="en-GB" sz="2800" dirty="0">
                <a:solidFill>
                  <a:srgbClr val="FF0000"/>
                </a:solidFill>
                <a:effectLst/>
              </a:rPr>
              <a:t>Prompt</a:t>
            </a:r>
          </a:p>
          <a:p>
            <a:pPr eaLnBrk="1" hangingPunct="1">
              <a:lnSpc>
                <a:spcPct val="90000"/>
              </a:lnSpc>
            </a:pPr>
            <a:r>
              <a:rPr lang="en-GB" sz="2800" dirty="0">
                <a:solidFill>
                  <a:srgbClr val="FF0000"/>
                </a:solidFill>
              </a:rPr>
              <a:t>Confident and open, particularly with press</a:t>
            </a:r>
          </a:p>
          <a:p>
            <a:pPr eaLnBrk="1" hangingPunct="1">
              <a:lnSpc>
                <a:spcPct val="90000"/>
              </a:lnSpc>
            </a:pPr>
            <a:r>
              <a:rPr lang="en-GB" sz="2800" dirty="0">
                <a:solidFill>
                  <a:srgbClr val="FF0000"/>
                </a:solidFill>
                <a:effectLst/>
              </a:rPr>
              <a:t>Adequate controls – suitable and sufficient Risk Assessment and everyone knew the action plan</a:t>
            </a:r>
          </a:p>
          <a:p>
            <a:pPr eaLnBrk="1" hangingPunct="1">
              <a:lnSpc>
                <a:spcPct val="90000"/>
              </a:lnSpc>
            </a:pPr>
            <a:r>
              <a:rPr lang="en-GB" sz="2800" dirty="0">
                <a:solidFill>
                  <a:srgbClr val="FF0000"/>
                </a:solidFill>
              </a:rPr>
              <a:t>Good communication with all stakeholders – PHE, EHO, HSE and staff.</a:t>
            </a:r>
          </a:p>
          <a:p>
            <a:pPr eaLnBrk="1" hangingPunct="1">
              <a:lnSpc>
                <a:spcPct val="90000"/>
              </a:lnSpc>
            </a:pPr>
            <a:r>
              <a:rPr lang="en-GB" sz="2800" dirty="0">
                <a:solidFill>
                  <a:srgbClr val="FF0000"/>
                </a:solidFill>
                <a:effectLst/>
              </a:rPr>
              <a:t>3 other local companies in the area that had outbreaks in the same industry were forced to close for 14 days.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blinds(horizontal)">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9395">
                                            <p:txEl>
                                              <p:pRg st="2" end="2"/>
                                            </p:txEl>
                                          </p:spTgt>
                                        </p:tgtEl>
                                        <p:attrNameLst>
                                          <p:attrName>style.visibility</p:attrName>
                                        </p:attrNameLst>
                                      </p:cBhvr>
                                      <p:to>
                                        <p:strVal val="visible"/>
                                      </p:to>
                                    </p:set>
                                    <p:animEffect transition="in" filter="blinds(horizontal)">
                                      <p:cBhvr>
                                        <p:cTn id="12" dur="500"/>
                                        <p:tgtEl>
                                          <p:spTgt spid="593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9395">
                                            <p:txEl>
                                              <p:pRg st="3" end="3"/>
                                            </p:txEl>
                                          </p:spTgt>
                                        </p:tgtEl>
                                        <p:attrNameLst>
                                          <p:attrName>style.visibility</p:attrName>
                                        </p:attrNameLst>
                                      </p:cBhvr>
                                      <p:to>
                                        <p:strVal val="visible"/>
                                      </p:to>
                                    </p:set>
                                    <p:animEffect transition="in" filter="blinds(horizontal)">
                                      <p:cBhvr>
                                        <p:cTn id="17" dur="500"/>
                                        <p:tgtEl>
                                          <p:spTgt spid="593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9395">
                                            <p:txEl>
                                              <p:pRg st="4" end="4"/>
                                            </p:txEl>
                                          </p:spTgt>
                                        </p:tgtEl>
                                        <p:attrNameLst>
                                          <p:attrName>style.visibility</p:attrName>
                                        </p:attrNameLst>
                                      </p:cBhvr>
                                      <p:to>
                                        <p:strVal val="visible"/>
                                      </p:to>
                                    </p:set>
                                    <p:animEffect transition="in" filter="blinds(horizontal)">
                                      <p:cBhvr>
                                        <p:cTn id="22" dur="500"/>
                                        <p:tgtEl>
                                          <p:spTgt spid="593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blinds(horizontal)">
                                      <p:cBhvr>
                                        <p:cTn id="27" dur="500"/>
                                        <p:tgtEl>
                                          <p:spTgt spid="593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9395">
                                            <p:txEl>
                                              <p:pRg st="6" end="6"/>
                                            </p:txEl>
                                          </p:spTgt>
                                        </p:tgtEl>
                                        <p:attrNameLst>
                                          <p:attrName>style.visibility</p:attrName>
                                        </p:attrNameLst>
                                      </p:cBhvr>
                                      <p:to>
                                        <p:strVal val="visible"/>
                                      </p:to>
                                    </p:set>
                                    <p:animEffect transition="in" filter="blinds(horizontal)">
                                      <p:cBhvr>
                                        <p:cTn id="32"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60418" name="Rectangle 2"/>
          <p:cNvSpPr>
            <a:spLocks noGrp="1" noChangeArrowheads="1"/>
          </p:cNvSpPr>
          <p:nvPr>
            <p:ph type="title"/>
          </p:nvPr>
        </p:nvSpPr>
        <p:spPr/>
        <p:txBody>
          <a:bodyPr/>
          <a:lstStyle/>
          <a:p>
            <a:pPr algn="ctr" eaLnBrk="1" hangingPunct="1">
              <a:defRPr/>
            </a:pPr>
            <a:r>
              <a:rPr lang="en-GB" b="1" dirty="0">
                <a:solidFill>
                  <a:schemeClr val="bg2"/>
                </a:solidFill>
              </a:rPr>
              <a:t>Cause of outbreak</a:t>
            </a:r>
          </a:p>
        </p:txBody>
      </p:sp>
      <p:sp>
        <p:nvSpPr>
          <p:cNvPr id="60419" name="Rectangle 3"/>
          <p:cNvSpPr>
            <a:spLocks noGrp="1" noChangeArrowheads="1"/>
          </p:cNvSpPr>
          <p:nvPr>
            <p:ph type="body" idx="1"/>
          </p:nvPr>
        </p:nvSpPr>
        <p:spPr>
          <a:xfrm>
            <a:off x="457200" y="2349500"/>
            <a:ext cx="8229600" cy="3887788"/>
          </a:xfrm>
        </p:spPr>
        <p:txBody>
          <a:bodyPr/>
          <a:lstStyle/>
          <a:p>
            <a:pPr marL="0" indent="0" eaLnBrk="1" hangingPunct="1">
              <a:buNone/>
            </a:pPr>
            <a:r>
              <a:rPr lang="en-GB" b="1" dirty="0">
                <a:solidFill>
                  <a:srgbClr val="FF0000"/>
                </a:solidFill>
              </a:rPr>
              <a:t>Very early on in the outbreak it was identified that the employees involved not only worked in same area but shared 2 cars into work, car sharing was the most likely cause of the outbreak as all other control measures on site were observed!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63490" name="Rectangle 2"/>
          <p:cNvSpPr>
            <a:spLocks noGrp="1" noChangeArrowheads="1"/>
          </p:cNvSpPr>
          <p:nvPr>
            <p:ph type="title"/>
          </p:nvPr>
        </p:nvSpPr>
        <p:spPr/>
        <p:txBody>
          <a:bodyPr/>
          <a:lstStyle/>
          <a:p>
            <a:pPr algn="ctr" eaLnBrk="1" hangingPunct="1">
              <a:defRPr/>
            </a:pPr>
            <a:r>
              <a:rPr lang="en-GB" b="1" dirty="0">
                <a:solidFill>
                  <a:schemeClr val="bg2"/>
                </a:solidFill>
              </a:rPr>
              <a:t>Summary</a:t>
            </a:r>
          </a:p>
        </p:txBody>
      </p:sp>
      <p:sp>
        <p:nvSpPr>
          <p:cNvPr id="63491" name="Rectangle 3"/>
          <p:cNvSpPr>
            <a:spLocks noGrp="1" noChangeArrowheads="1"/>
          </p:cNvSpPr>
          <p:nvPr>
            <p:ph type="body" idx="1"/>
          </p:nvPr>
        </p:nvSpPr>
        <p:spPr>
          <a:xfrm>
            <a:off x="457200" y="1052737"/>
            <a:ext cx="8229600" cy="5184552"/>
          </a:xfrm>
        </p:spPr>
        <p:txBody>
          <a:bodyPr/>
          <a:lstStyle/>
          <a:p>
            <a:pPr marL="0" indent="0" eaLnBrk="1" hangingPunct="1">
              <a:buNone/>
            </a:pPr>
            <a:r>
              <a:rPr lang="en-GB" sz="2800" dirty="0">
                <a:solidFill>
                  <a:srgbClr val="FF0000"/>
                </a:solidFill>
                <a:effectLst/>
              </a:rPr>
              <a:t>In an outbreak:</a:t>
            </a:r>
          </a:p>
          <a:p>
            <a:pPr eaLnBrk="1" hangingPunct="1"/>
            <a:r>
              <a:rPr lang="en-GB" sz="2800" dirty="0">
                <a:solidFill>
                  <a:srgbClr val="FF0000"/>
                </a:solidFill>
              </a:rPr>
              <a:t>Enforcing authorities will be involved – PHE, EHO, HSE</a:t>
            </a:r>
          </a:p>
          <a:p>
            <a:pPr eaLnBrk="1" hangingPunct="1"/>
            <a:r>
              <a:rPr lang="en-GB" sz="2800" dirty="0">
                <a:solidFill>
                  <a:srgbClr val="FF0000"/>
                </a:solidFill>
              </a:rPr>
              <a:t>Press may take an interest</a:t>
            </a:r>
          </a:p>
          <a:p>
            <a:pPr eaLnBrk="1" hangingPunct="1"/>
            <a:r>
              <a:rPr lang="en-GB" sz="2800" dirty="0">
                <a:solidFill>
                  <a:srgbClr val="FF0000"/>
                </a:solidFill>
                <a:effectLst/>
              </a:rPr>
              <a:t>This can be overwhelming for staff, Managers and Directors who may have had little contact with official authorities/ press before.</a:t>
            </a:r>
          </a:p>
          <a:p>
            <a:pPr eaLnBrk="1" hangingPunct="1"/>
            <a:r>
              <a:rPr lang="en-GB" sz="2800" dirty="0">
                <a:solidFill>
                  <a:srgbClr val="FF0000"/>
                </a:solidFill>
              </a:rPr>
              <a:t>To coin a phrase stay calm get support and follow your procedures – most importantly ensure a suitable and sufficient Risk Assessment is in place drawn up by a competent person</a:t>
            </a:r>
            <a:endParaRPr lang="en-GB" sz="2800" dirty="0">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box(in)">
                                      <p:cBhvr>
                                        <p:cTn id="7" dur="500"/>
                                        <p:tgtEl>
                                          <p:spTgt spid="634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3491">
                                            <p:txEl>
                                              <p:pRg st="1" end="1"/>
                                            </p:txEl>
                                          </p:spTgt>
                                        </p:tgtEl>
                                        <p:attrNameLst>
                                          <p:attrName>style.visibility</p:attrName>
                                        </p:attrNameLst>
                                      </p:cBhvr>
                                      <p:to>
                                        <p:strVal val="visible"/>
                                      </p:to>
                                    </p:set>
                                    <p:animEffect transition="in" filter="box(in)">
                                      <p:cBhvr>
                                        <p:cTn id="12" dur="500"/>
                                        <p:tgtEl>
                                          <p:spTgt spid="634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3491">
                                            <p:txEl>
                                              <p:pRg st="2" end="2"/>
                                            </p:txEl>
                                          </p:spTgt>
                                        </p:tgtEl>
                                        <p:attrNameLst>
                                          <p:attrName>style.visibility</p:attrName>
                                        </p:attrNameLst>
                                      </p:cBhvr>
                                      <p:to>
                                        <p:strVal val="visible"/>
                                      </p:to>
                                    </p:set>
                                    <p:animEffect transition="in" filter="box(in)">
                                      <p:cBhvr>
                                        <p:cTn id="17" dur="500"/>
                                        <p:tgtEl>
                                          <p:spTgt spid="634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3491">
                                            <p:txEl>
                                              <p:pRg st="3" end="3"/>
                                            </p:txEl>
                                          </p:spTgt>
                                        </p:tgtEl>
                                        <p:attrNameLst>
                                          <p:attrName>style.visibility</p:attrName>
                                        </p:attrNameLst>
                                      </p:cBhvr>
                                      <p:to>
                                        <p:strVal val="visible"/>
                                      </p:to>
                                    </p:set>
                                    <p:animEffect transition="in" filter="box(in)">
                                      <p:cBhvr>
                                        <p:cTn id="22" dur="500"/>
                                        <p:tgtEl>
                                          <p:spTgt spid="634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3491">
                                            <p:txEl>
                                              <p:pRg st="4" end="4"/>
                                            </p:txEl>
                                          </p:spTgt>
                                        </p:tgtEl>
                                        <p:attrNameLst>
                                          <p:attrName>style.visibility</p:attrName>
                                        </p:attrNameLst>
                                      </p:cBhvr>
                                      <p:to>
                                        <p:strVal val="visible"/>
                                      </p:to>
                                    </p:set>
                                    <p:animEffect transition="in" filter="box(in)">
                                      <p:cBhvr>
                                        <p:cTn id="27"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64514" name="Rectangle 2"/>
          <p:cNvSpPr>
            <a:spLocks noGrp="1" noChangeArrowheads="1"/>
          </p:cNvSpPr>
          <p:nvPr>
            <p:ph type="title"/>
          </p:nvPr>
        </p:nvSpPr>
        <p:spPr>
          <a:xfrm>
            <a:off x="457200" y="1"/>
            <a:ext cx="8229600" cy="836712"/>
          </a:xfrm>
        </p:spPr>
        <p:txBody>
          <a:bodyPr/>
          <a:lstStyle/>
          <a:p>
            <a:pPr algn="ctr" eaLnBrk="1" hangingPunct="1">
              <a:defRPr/>
            </a:pPr>
            <a:r>
              <a:rPr lang="en-GB" b="1" dirty="0">
                <a:solidFill>
                  <a:schemeClr val="bg2"/>
                </a:solidFill>
              </a:rPr>
              <a:t>The future</a:t>
            </a:r>
          </a:p>
        </p:txBody>
      </p:sp>
      <p:sp>
        <p:nvSpPr>
          <p:cNvPr id="64515" name="Rectangle 3"/>
          <p:cNvSpPr>
            <a:spLocks noGrp="1" noChangeArrowheads="1"/>
          </p:cNvSpPr>
          <p:nvPr>
            <p:ph type="body" idx="1"/>
          </p:nvPr>
        </p:nvSpPr>
        <p:spPr>
          <a:xfrm>
            <a:off x="457200" y="836713"/>
            <a:ext cx="8229600" cy="5616623"/>
          </a:xfrm>
        </p:spPr>
        <p:txBody>
          <a:bodyPr/>
          <a:lstStyle/>
          <a:p>
            <a:pPr eaLnBrk="1" hangingPunct="1">
              <a:lnSpc>
                <a:spcPct val="80000"/>
              </a:lnSpc>
            </a:pPr>
            <a:r>
              <a:rPr lang="en-GB" sz="2800" b="1" dirty="0">
                <a:solidFill>
                  <a:srgbClr val="FF0000"/>
                </a:solidFill>
                <a:effectLst/>
              </a:rPr>
              <a:t>Increasing infection rates = further national lockdown and possible further increased local lockdowns after 2</a:t>
            </a:r>
            <a:r>
              <a:rPr lang="en-GB" sz="2800" b="1" baseline="30000" dirty="0">
                <a:solidFill>
                  <a:srgbClr val="FF0000"/>
                </a:solidFill>
                <a:effectLst/>
              </a:rPr>
              <a:t>nd</a:t>
            </a:r>
            <a:r>
              <a:rPr lang="en-GB" sz="2800" b="1" dirty="0">
                <a:solidFill>
                  <a:srgbClr val="FF0000"/>
                </a:solidFill>
                <a:effectLst/>
              </a:rPr>
              <a:t>  December/ Christmas – Tier 4??</a:t>
            </a:r>
          </a:p>
          <a:p>
            <a:pPr eaLnBrk="1" hangingPunct="1">
              <a:lnSpc>
                <a:spcPct val="80000"/>
              </a:lnSpc>
            </a:pPr>
            <a:r>
              <a:rPr lang="en-GB" sz="2800" b="1" dirty="0">
                <a:solidFill>
                  <a:srgbClr val="FF0000"/>
                </a:solidFill>
              </a:rPr>
              <a:t>Regional testing – Liverpool</a:t>
            </a:r>
          </a:p>
          <a:p>
            <a:pPr eaLnBrk="1" hangingPunct="1">
              <a:lnSpc>
                <a:spcPct val="80000"/>
              </a:lnSpc>
            </a:pPr>
            <a:r>
              <a:rPr lang="en-GB" sz="2800" b="1" dirty="0">
                <a:solidFill>
                  <a:srgbClr val="FF0000"/>
                </a:solidFill>
                <a:effectLst/>
              </a:rPr>
              <a:t>Worst case result of Christmas easing?</a:t>
            </a:r>
          </a:p>
          <a:p>
            <a:pPr eaLnBrk="1" hangingPunct="1">
              <a:lnSpc>
                <a:spcPct val="80000"/>
              </a:lnSpc>
            </a:pPr>
            <a:r>
              <a:rPr lang="en-GB" sz="2800" b="1" dirty="0">
                <a:solidFill>
                  <a:srgbClr val="FF0000"/>
                </a:solidFill>
              </a:rPr>
              <a:t>Winter flu add to second spike</a:t>
            </a:r>
          </a:p>
          <a:p>
            <a:pPr eaLnBrk="1" hangingPunct="1">
              <a:lnSpc>
                <a:spcPct val="80000"/>
              </a:lnSpc>
            </a:pPr>
            <a:r>
              <a:rPr lang="en-GB" sz="2800" b="1" dirty="0">
                <a:solidFill>
                  <a:srgbClr val="FF0000"/>
                </a:solidFill>
                <a:effectLst/>
              </a:rPr>
              <a:t>Keeping up to date with Guidance – a daily email currently with many changes</a:t>
            </a:r>
          </a:p>
          <a:p>
            <a:pPr eaLnBrk="1" hangingPunct="1">
              <a:lnSpc>
                <a:spcPct val="80000"/>
              </a:lnSpc>
            </a:pPr>
            <a:r>
              <a:rPr lang="en-GB" sz="2800" b="1" dirty="0">
                <a:solidFill>
                  <a:srgbClr val="FF0000"/>
                </a:solidFill>
              </a:rPr>
              <a:t>Will conferences, live events such as annual dinners ever return?</a:t>
            </a:r>
          </a:p>
          <a:p>
            <a:pPr eaLnBrk="1" hangingPunct="1">
              <a:lnSpc>
                <a:spcPct val="80000"/>
              </a:lnSpc>
            </a:pPr>
            <a:r>
              <a:rPr lang="en-GB" sz="2800" b="1" dirty="0">
                <a:solidFill>
                  <a:srgbClr val="FF0000"/>
                </a:solidFill>
                <a:effectLst/>
              </a:rPr>
              <a:t>Impact of opening up again</a:t>
            </a:r>
          </a:p>
          <a:p>
            <a:pPr eaLnBrk="1" hangingPunct="1">
              <a:lnSpc>
                <a:spcPct val="80000"/>
              </a:lnSpc>
            </a:pPr>
            <a:r>
              <a:rPr lang="en-GB" sz="2800" b="1" dirty="0">
                <a:solidFill>
                  <a:srgbClr val="FF0000"/>
                </a:solidFill>
              </a:rPr>
              <a:t>Students returning home for Christmas</a:t>
            </a:r>
            <a:endParaRPr lang="en-GB" sz="2800" b="1" dirty="0">
              <a:solidFill>
                <a:srgbClr val="FF0000"/>
              </a:solidFill>
              <a:effectLst/>
            </a:endParaRPr>
          </a:p>
          <a:p>
            <a:pPr eaLnBrk="1" hangingPunct="1">
              <a:lnSpc>
                <a:spcPct val="80000"/>
              </a:lnSpc>
            </a:pPr>
            <a:r>
              <a:rPr lang="en-GB" sz="2800" b="1" dirty="0">
                <a:solidFill>
                  <a:srgbClr val="FF0000"/>
                </a:solidFill>
              </a:rPr>
              <a:t>All could add to the spread</a:t>
            </a:r>
            <a:endParaRPr lang="en-GB" sz="2800" b="1" dirty="0">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4515">
                                            <p:txEl>
                                              <p:pRg st="4" end="4"/>
                                            </p:txEl>
                                          </p:spTgt>
                                        </p:tgtEl>
                                        <p:attrNameLst>
                                          <p:attrName>style.visibility</p:attrName>
                                        </p:attrNameLst>
                                      </p:cBhvr>
                                      <p:to>
                                        <p:strVal val="visible"/>
                                      </p:to>
                                    </p:set>
                                    <p:anim calcmode="lin" valueType="num">
                                      <p:cBhvr additive="base">
                                        <p:cTn id="31" dur="500" fill="hold"/>
                                        <p:tgtEl>
                                          <p:spTgt spid="645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45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 calcmode="lin" valueType="num">
                                      <p:cBhvr additive="base">
                                        <p:cTn id="37" dur="500" fill="hold"/>
                                        <p:tgtEl>
                                          <p:spTgt spid="645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5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4515">
                                            <p:txEl>
                                              <p:pRg st="6" end="6"/>
                                            </p:txEl>
                                          </p:spTgt>
                                        </p:tgtEl>
                                        <p:attrNameLst>
                                          <p:attrName>style.visibility</p:attrName>
                                        </p:attrNameLst>
                                      </p:cBhvr>
                                      <p:to>
                                        <p:strVal val="visible"/>
                                      </p:to>
                                    </p:set>
                                    <p:anim calcmode="lin" valueType="num">
                                      <p:cBhvr additive="base">
                                        <p:cTn id="43" dur="500" fill="hold"/>
                                        <p:tgtEl>
                                          <p:spTgt spid="645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45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4515">
                                            <p:txEl>
                                              <p:pRg st="7" end="7"/>
                                            </p:txEl>
                                          </p:spTgt>
                                        </p:tgtEl>
                                        <p:attrNameLst>
                                          <p:attrName>style.visibility</p:attrName>
                                        </p:attrNameLst>
                                      </p:cBhvr>
                                      <p:to>
                                        <p:strVal val="visible"/>
                                      </p:to>
                                    </p:set>
                                    <p:anim calcmode="lin" valueType="num">
                                      <p:cBhvr additive="base">
                                        <p:cTn id="49" dur="500" fill="hold"/>
                                        <p:tgtEl>
                                          <p:spTgt spid="645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45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4515">
                                            <p:txEl>
                                              <p:pRg st="8" end="8"/>
                                            </p:txEl>
                                          </p:spTgt>
                                        </p:tgtEl>
                                        <p:attrNameLst>
                                          <p:attrName>style.visibility</p:attrName>
                                        </p:attrNameLst>
                                      </p:cBhvr>
                                      <p:to>
                                        <p:strVal val="visible"/>
                                      </p:to>
                                    </p:set>
                                    <p:anim calcmode="lin" valueType="num">
                                      <p:cBhvr additive="base">
                                        <p:cTn id="55" dur="500" fill="hold"/>
                                        <p:tgtEl>
                                          <p:spTgt spid="645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45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65538" name="Rectangle 2"/>
          <p:cNvSpPr>
            <a:spLocks noGrp="1" noChangeArrowheads="1"/>
          </p:cNvSpPr>
          <p:nvPr>
            <p:ph type="title"/>
          </p:nvPr>
        </p:nvSpPr>
        <p:spPr/>
        <p:txBody>
          <a:bodyPr/>
          <a:lstStyle/>
          <a:p>
            <a:pPr algn="ctr" eaLnBrk="1" hangingPunct="1">
              <a:defRPr/>
            </a:pPr>
            <a:r>
              <a:rPr lang="en-GB" b="1" dirty="0">
                <a:solidFill>
                  <a:schemeClr val="bg2"/>
                </a:solidFill>
              </a:rPr>
              <a:t>The future</a:t>
            </a:r>
          </a:p>
        </p:txBody>
      </p:sp>
      <p:sp>
        <p:nvSpPr>
          <p:cNvPr id="65539" name="Rectangle 3"/>
          <p:cNvSpPr>
            <a:spLocks noGrp="1" noChangeArrowheads="1"/>
          </p:cNvSpPr>
          <p:nvPr>
            <p:ph type="body" idx="1"/>
          </p:nvPr>
        </p:nvSpPr>
        <p:spPr/>
        <p:txBody>
          <a:bodyPr/>
          <a:lstStyle/>
          <a:p>
            <a:pPr eaLnBrk="1" hangingPunct="1"/>
            <a:r>
              <a:rPr lang="en-GB" sz="2800" dirty="0">
                <a:solidFill>
                  <a:srgbClr val="FF0000"/>
                </a:solidFill>
              </a:rPr>
              <a:t>Businesses need to be prepared for home working – systems, equipment - dual stations?</a:t>
            </a:r>
          </a:p>
          <a:p>
            <a:pPr eaLnBrk="1" hangingPunct="1"/>
            <a:r>
              <a:rPr lang="en-GB" sz="2800" dirty="0">
                <a:solidFill>
                  <a:srgbClr val="FF0000"/>
                </a:solidFill>
              </a:rPr>
              <a:t>Support for staff, know who is comfortable working from home and who isn’t – mental health, support</a:t>
            </a:r>
          </a:p>
          <a:p>
            <a:pPr eaLnBrk="1" hangingPunct="1"/>
            <a:r>
              <a:rPr lang="en-GB" sz="2800" dirty="0">
                <a:solidFill>
                  <a:srgbClr val="FF0000"/>
                </a:solidFill>
              </a:rPr>
              <a:t>Are large office spaces needed any more?</a:t>
            </a:r>
          </a:p>
          <a:p>
            <a:pPr eaLnBrk="1" hangingPunct="1"/>
            <a:r>
              <a:rPr lang="en-GB" sz="2800" dirty="0">
                <a:solidFill>
                  <a:srgbClr val="FF0000"/>
                </a:solidFill>
              </a:rPr>
              <a:t>Staff must feel supported</a:t>
            </a:r>
          </a:p>
          <a:p>
            <a:pPr eaLnBrk="1" hangingPunct="1"/>
            <a:r>
              <a:rPr lang="en-GB" sz="2800" dirty="0">
                <a:solidFill>
                  <a:srgbClr val="FF0000"/>
                </a:solidFill>
              </a:rPr>
              <a:t>New way of working – do you need to spend an hour in the car driving to see someone then an hour driving back? Zoom, Facetime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diamond(in)">
                                      <p:cBhvr>
                                        <p:cTn id="7" dur="5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diamond(in)">
                                      <p:cBhvr>
                                        <p:cTn id="12" dur="5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diamond(in)">
                                      <p:cBhvr>
                                        <p:cTn id="17" dur="5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diamond(in)">
                                      <p:cBhvr>
                                        <p:cTn id="22" dur="5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diamond(in)">
                                      <p:cBhvr>
                                        <p:cTn id="27" dur="500"/>
                                        <p:tgtEl>
                                          <p:spTgt spid="65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68610" name="Rectangle 2"/>
          <p:cNvSpPr>
            <a:spLocks noGrp="1" noChangeArrowheads="1"/>
          </p:cNvSpPr>
          <p:nvPr>
            <p:ph type="title"/>
          </p:nvPr>
        </p:nvSpPr>
        <p:spPr/>
        <p:txBody>
          <a:bodyPr/>
          <a:lstStyle/>
          <a:p>
            <a:pPr algn="ctr" eaLnBrk="1" hangingPunct="1">
              <a:defRPr/>
            </a:pPr>
            <a:r>
              <a:rPr lang="en-GB" sz="4000" b="1" dirty="0">
                <a:solidFill>
                  <a:schemeClr val="bg2"/>
                </a:solidFill>
              </a:rPr>
              <a:t>The future</a:t>
            </a:r>
          </a:p>
        </p:txBody>
      </p:sp>
      <p:sp>
        <p:nvSpPr>
          <p:cNvPr id="68611" name="Rectangle 3"/>
          <p:cNvSpPr>
            <a:spLocks noGrp="1" noChangeArrowheads="1"/>
          </p:cNvSpPr>
          <p:nvPr>
            <p:ph type="body" idx="1"/>
          </p:nvPr>
        </p:nvSpPr>
        <p:spPr/>
        <p:txBody>
          <a:bodyPr/>
          <a:lstStyle/>
          <a:p>
            <a:pPr eaLnBrk="1" hangingPunct="1"/>
            <a:r>
              <a:rPr lang="en-GB" sz="2800" dirty="0">
                <a:solidFill>
                  <a:srgbClr val="FF0000"/>
                </a:solidFill>
              </a:rPr>
              <a:t>Work life balance</a:t>
            </a:r>
          </a:p>
          <a:p>
            <a:pPr eaLnBrk="1" hangingPunct="1"/>
            <a:r>
              <a:rPr lang="en-GB" sz="2800" dirty="0">
                <a:solidFill>
                  <a:srgbClr val="FF0000"/>
                </a:solidFill>
              </a:rPr>
              <a:t>More family time</a:t>
            </a:r>
          </a:p>
          <a:p>
            <a:pPr eaLnBrk="1" hangingPunct="1"/>
            <a:r>
              <a:rPr lang="en-GB" sz="2800" dirty="0">
                <a:solidFill>
                  <a:srgbClr val="FF0000"/>
                </a:solidFill>
              </a:rPr>
              <a:t>Flexible working</a:t>
            </a:r>
          </a:p>
          <a:p>
            <a:pPr eaLnBrk="1" hangingPunct="1"/>
            <a:r>
              <a:rPr lang="en-GB" sz="2800" dirty="0">
                <a:solidFill>
                  <a:srgbClr val="FF0000"/>
                </a:solidFill>
              </a:rPr>
              <a:t>Less risk commuting</a:t>
            </a:r>
          </a:p>
          <a:p>
            <a:pPr eaLnBrk="1" hangingPunct="1"/>
            <a:r>
              <a:rPr lang="en-GB" sz="2800" dirty="0">
                <a:solidFill>
                  <a:srgbClr val="FF0000"/>
                </a:solidFill>
              </a:rPr>
              <a:t>21</a:t>
            </a:r>
            <a:r>
              <a:rPr lang="en-GB" sz="2800" baseline="30000" dirty="0">
                <a:solidFill>
                  <a:srgbClr val="FF0000"/>
                </a:solidFill>
              </a:rPr>
              <a:t>st</a:t>
            </a:r>
            <a:r>
              <a:rPr lang="en-GB" sz="2800" dirty="0">
                <a:solidFill>
                  <a:srgbClr val="FF0000"/>
                </a:solidFill>
              </a:rPr>
              <a:t> century problems do I use Zoom, Facetime, Messenger Live, WhatsApp Live, Microsoft Teams………..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amond(in)">
                                      <p:cBhvr>
                                        <p:cTn id="7" dur="500"/>
                                        <p:tgtEl>
                                          <p:spTgt spid="686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diamond(in)">
                                      <p:cBhvr>
                                        <p:cTn id="12" dur="500"/>
                                        <p:tgtEl>
                                          <p:spTgt spid="686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diamond(in)">
                                      <p:cBhvr>
                                        <p:cTn id="17" dur="500"/>
                                        <p:tgtEl>
                                          <p:spTgt spid="686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diamond(in)">
                                      <p:cBhvr>
                                        <p:cTn id="22" dur="500"/>
                                        <p:tgtEl>
                                          <p:spTgt spid="686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68611">
                                            <p:txEl>
                                              <p:pRg st="4" end="4"/>
                                            </p:txEl>
                                          </p:spTgt>
                                        </p:tgtEl>
                                        <p:attrNameLst>
                                          <p:attrName>style.visibility</p:attrName>
                                        </p:attrNameLst>
                                      </p:cBhvr>
                                      <p:to>
                                        <p:strVal val="visible"/>
                                      </p:to>
                                    </p:set>
                                    <p:animEffect transition="in" filter="diamond(in)">
                                      <p:cBhvr>
                                        <p:cTn id="27"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a:t>RTIS </a:t>
            </a:r>
          </a:p>
        </p:txBody>
      </p:sp>
      <p:pic>
        <p:nvPicPr>
          <p:cNvPr id="4" name="Picture 3">
            <a:extLst>
              <a:ext uri="{FF2B5EF4-FFF2-40B4-BE49-F238E27FC236}">
                <a16:creationId xmlns:a16="http://schemas.microsoft.com/office/drawing/2014/main" id="{FAA4AF0F-AD48-4F83-B477-439542A676C8}"/>
              </a:ext>
            </a:extLst>
          </p:cNvPr>
          <p:cNvPicPr>
            <a:picLocks noChangeAspect="1"/>
          </p:cNvPicPr>
          <p:nvPr/>
        </p:nvPicPr>
        <p:blipFill>
          <a:blip r:embed="rId2"/>
          <a:stretch>
            <a:fillRect/>
          </a:stretch>
        </p:blipFill>
        <p:spPr>
          <a:xfrm>
            <a:off x="1509406" y="0"/>
            <a:ext cx="6086930" cy="6815164"/>
          </a:xfrm>
          <a:prstGeom prst="rect">
            <a:avLst/>
          </a:prstGeom>
        </p:spPr>
      </p:pic>
    </p:spTree>
    <p:extLst>
      <p:ext uri="{BB962C8B-B14F-4D97-AF65-F5344CB8AC3E}">
        <p14:creationId xmlns:p14="http://schemas.microsoft.com/office/powerpoint/2010/main" val="2133819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108546" name="Rectangle 2"/>
          <p:cNvSpPr>
            <a:spLocks noGrp="1" noChangeArrowheads="1"/>
          </p:cNvSpPr>
          <p:nvPr>
            <p:ph type="title"/>
          </p:nvPr>
        </p:nvSpPr>
        <p:spPr/>
        <p:txBody>
          <a:bodyPr/>
          <a:lstStyle/>
          <a:p>
            <a:pPr algn="ctr" eaLnBrk="1" hangingPunct="1">
              <a:defRPr/>
            </a:pPr>
            <a:r>
              <a:rPr lang="en-GB" sz="2800" b="1" dirty="0">
                <a:solidFill>
                  <a:schemeClr val="bg2"/>
                </a:solidFill>
              </a:rPr>
              <a:t>A Changing World: Risk Management, Planning and Response in a Post </a:t>
            </a:r>
            <a:r>
              <a:rPr lang="en-GB" sz="2800" b="1" dirty="0" err="1">
                <a:solidFill>
                  <a:schemeClr val="bg2"/>
                </a:solidFill>
              </a:rPr>
              <a:t>Covid</a:t>
            </a:r>
            <a:r>
              <a:rPr lang="en-GB" sz="2800" b="1" dirty="0">
                <a:solidFill>
                  <a:schemeClr val="bg2"/>
                </a:solidFill>
              </a:rPr>
              <a:t> World</a:t>
            </a:r>
            <a:br>
              <a:rPr lang="en-GB" sz="2800" b="1" dirty="0">
                <a:solidFill>
                  <a:schemeClr val="bg2"/>
                </a:solidFill>
              </a:rPr>
            </a:br>
            <a:endParaRPr lang="en-GB" sz="2800" b="1" dirty="0">
              <a:solidFill>
                <a:schemeClr val="bg2"/>
              </a:solidFill>
            </a:endParaRPr>
          </a:p>
        </p:txBody>
      </p:sp>
      <p:sp>
        <p:nvSpPr>
          <p:cNvPr id="77828" name="Rectangle 3"/>
          <p:cNvSpPr>
            <a:spLocks noGrp="1" noChangeArrowheads="1"/>
          </p:cNvSpPr>
          <p:nvPr>
            <p:ph type="body" idx="1"/>
          </p:nvPr>
        </p:nvSpPr>
        <p:spPr/>
        <p:txBody>
          <a:bodyPr/>
          <a:lstStyle/>
          <a:p>
            <a:pPr algn="ctr" eaLnBrk="1" hangingPunct="1">
              <a:buFontTx/>
              <a:buNone/>
            </a:pPr>
            <a:endParaRPr lang="en-GB" b="1" dirty="0">
              <a:solidFill>
                <a:schemeClr val="bg2"/>
              </a:solidFill>
            </a:endParaRPr>
          </a:p>
          <a:p>
            <a:pPr algn="ctr" eaLnBrk="1" hangingPunct="1">
              <a:buFontTx/>
              <a:buNone/>
            </a:pPr>
            <a:r>
              <a:rPr lang="en-GB" sz="3600" b="1" dirty="0">
                <a:solidFill>
                  <a:schemeClr val="bg2"/>
                </a:solidFill>
              </a:rPr>
              <a:t>THANK YOU ALL FOR YOUR TIME</a:t>
            </a:r>
          </a:p>
          <a:p>
            <a:pPr algn="ctr" eaLnBrk="1" hangingPunct="1">
              <a:buFontTx/>
              <a:buNone/>
            </a:pPr>
            <a:endParaRPr lang="en-GB" sz="1000" b="1" dirty="0">
              <a:solidFill>
                <a:schemeClr val="bg2"/>
              </a:solidFill>
            </a:endParaRPr>
          </a:p>
          <a:p>
            <a:pPr algn="ctr" eaLnBrk="1" hangingPunct="1">
              <a:buFontTx/>
              <a:buNone/>
            </a:pPr>
            <a:r>
              <a:rPr lang="en-GB" sz="3600" b="1" dirty="0">
                <a:solidFill>
                  <a:schemeClr val="bg2"/>
                </a:solidFill>
              </a:rPr>
              <a:t> ANY QUESTIONS??</a:t>
            </a:r>
          </a:p>
          <a:p>
            <a:pPr algn="ctr" eaLnBrk="1" hangingPunct="1">
              <a:buFontTx/>
              <a:buNone/>
            </a:pPr>
            <a:endParaRPr lang="en-GB" sz="1100" b="1" dirty="0">
              <a:solidFill>
                <a:schemeClr val="bg2"/>
              </a:solidFill>
            </a:endParaRPr>
          </a:p>
          <a:p>
            <a:pPr algn="ctr" eaLnBrk="1" hangingPunct="1">
              <a:buFontTx/>
              <a:buNone/>
            </a:pPr>
            <a:r>
              <a:rPr lang="en-GB" sz="3600" b="1" dirty="0">
                <a:solidFill>
                  <a:schemeClr val="bg2"/>
                </a:solidFill>
              </a:rPr>
              <a:t>And don’t forget</a:t>
            </a:r>
          </a:p>
          <a:p>
            <a:pPr algn="ctr" eaLnBrk="1" hangingPunct="1">
              <a:buFontTx/>
              <a:buNone/>
            </a:pPr>
            <a:r>
              <a:rPr lang="en-GB" sz="3600" b="1" dirty="0">
                <a:solidFill>
                  <a:schemeClr val="bg2"/>
                </a:solidFill>
              </a:rPr>
              <a:t>Hands and face and give some space……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13314" name="Rectangle 2"/>
          <p:cNvSpPr>
            <a:spLocks noGrp="1" noChangeArrowheads="1"/>
          </p:cNvSpPr>
          <p:nvPr>
            <p:ph type="title"/>
          </p:nvPr>
        </p:nvSpPr>
        <p:spPr/>
        <p:txBody>
          <a:bodyPr/>
          <a:lstStyle/>
          <a:p>
            <a:pPr algn="ctr" eaLnBrk="1" hangingPunct="1">
              <a:defRPr/>
            </a:pPr>
            <a:r>
              <a:rPr lang="en-GB" dirty="0">
                <a:solidFill>
                  <a:schemeClr val="bg2"/>
                </a:solidFill>
              </a:rPr>
              <a:t>Todays Webinar</a:t>
            </a:r>
          </a:p>
        </p:txBody>
      </p:sp>
      <p:sp>
        <p:nvSpPr>
          <p:cNvPr id="13315" name="Rectangle 3"/>
          <p:cNvSpPr>
            <a:spLocks noGrp="1" noChangeArrowheads="1"/>
          </p:cNvSpPr>
          <p:nvPr>
            <p:ph type="body" idx="1"/>
          </p:nvPr>
        </p:nvSpPr>
        <p:spPr/>
        <p:txBody>
          <a:bodyPr/>
          <a:lstStyle/>
          <a:p>
            <a:pPr marL="0" indent="0" eaLnBrk="1" hangingPunct="1">
              <a:buNone/>
            </a:pPr>
            <a:r>
              <a:rPr lang="en-GB" dirty="0">
                <a:solidFill>
                  <a:srgbClr val="FF0000"/>
                </a:solidFill>
              </a:rPr>
              <a:t>Today we will only be considering Covid-19 and how to manage it within the workplace</a:t>
            </a:r>
          </a:p>
          <a:p>
            <a:pPr marL="0" indent="0" eaLnBrk="1" hangingPunct="1">
              <a:buNone/>
            </a:pPr>
            <a:endParaRPr lang="en-GB" dirty="0">
              <a:solidFill>
                <a:srgbClr val="FF0000"/>
              </a:solidFill>
            </a:endParaRPr>
          </a:p>
          <a:p>
            <a:pPr marL="0" indent="0" eaLnBrk="1" hangingPunct="1">
              <a:buNone/>
            </a:pPr>
            <a:r>
              <a:rPr lang="en-GB" dirty="0">
                <a:solidFill>
                  <a:srgbClr val="FF0000"/>
                </a:solidFill>
              </a:rPr>
              <a:t>Otherwise we’ll be here all week!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GB" dirty="0"/>
              <a:t>RTIS</a:t>
            </a:r>
          </a:p>
        </p:txBody>
      </p:sp>
      <p:pic>
        <p:nvPicPr>
          <p:cNvPr id="4" name="Picture 3">
            <a:extLst>
              <a:ext uri="{FF2B5EF4-FFF2-40B4-BE49-F238E27FC236}">
                <a16:creationId xmlns:a16="http://schemas.microsoft.com/office/drawing/2014/main" id="{98BB9408-E2FD-419A-BECB-CA15D2D2F232}"/>
              </a:ext>
            </a:extLst>
          </p:cNvPr>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227338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 </a:t>
            </a:r>
          </a:p>
        </p:txBody>
      </p:sp>
      <p:sp>
        <p:nvSpPr>
          <p:cNvPr id="15362" name="Rectangle 2"/>
          <p:cNvSpPr>
            <a:spLocks noGrp="1" noChangeArrowheads="1"/>
          </p:cNvSpPr>
          <p:nvPr>
            <p:ph type="title"/>
          </p:nvPr>
        </p:nvSpPr>
        <p:spPr/>
        <p:txBody>
          <a:bodyPr/>
          <a:lstStyle/>
          <a:p>
            <a:pPr algn="ctr" eaLnBrk="1" hangingPunct="1">
              <a:defRPr/>
            </a:pPr>
            <a:r>
              <a:rPr lang="en-GB" altLang="zh-CN">
                <a:solidFill>
                  <a:schemeClr val="bg2"/>
                </a:solidFill>
                <a:ea typeface="宋体" charset="-122"/>
              </a:rPr>
              <a:t>WHAT LAW APPLIES?</a:t>
            </a:r>
            <a:r>
              <a:rPr lang="en-GB" altLang="zh-CN">
                <a:ea typeface="宋体" charset="-122"/>
              </a:rPr>
              <a:t> </a:t>
            </a:r>
            <a:endParaRPr lang="en-GB"/>
          </a:p>
        </p:txBody>
      </p:sp>
      <p:sp>
        <p:nvSpPr>
          <p:cNvPr id="15363" name="Rectangle 3"/>
          <p:cNvSpPr>
            <a:spLocks noGrp="1" noChangeArrowheads="1"/>
          </p:cNvSpPr>
          <p:nvPr>
            <p:ph type="body" idx="1"/>
          </p:nvPr>
        </p:nvSpPr>
        <p:spPr/>
        <p:txBody>
          <a:bodyPr/>
          <a:lstStyle/>
          <a:p>
            <a:pPr eaLnBrk="1" hangingPunct="1"/>
            <a:r>
              <a:rPr lang="en-GB" dirty="0">
                <a:solidFill>
                  <a:srgbClr val="FF0000"/>
                </a:solidFill>
              </a:rPr>
              <a:t>Management of Health and Safety at Work Regulations 1999 (risk assessment)</a:t>
            </a:r>
          </a:p>
          <a:p>
            <a:pPr eaLnBrk="1" hangingPunct="1"/>
            <a:endParaRPr lang="en-GB" dirty="0">
              <a:solidFill>
                <a:srgbClr val="FF0000"/>
              </a:solidFill>
            </a:endParaRPr>
          </a:p>
          <a:p>
            <a:pPr eaLnBrk="1" hangingPunct="1"/>
            <a:r>
              <a:rPr lang="en-GB" dirty="0">
                <a:solidFill>
                  <a:srgbClr val="FF0000"/>
                </a:solidFill>
              </a:rPr>
              <a:t>Health and Safety (Consultation with Employees) Regulations 1996</a:t>
            </a:r>
          </a:p>
          <a:p>
            <a:pPr eaLnBrk="1" hangingPunct="1"/>
            <a:endParaRPr lang="en-GB" dirty="0">
              <a:solidFill>
                <a:srgbClr val="FF0000"/>
              </a:solidFill>
            </a:endParaRPr>
          </a:p>
          <a:p>
            <a:pPr eaLnBrk="1" hangingPunct="1"/>
            <a:r>
              <a:rPr lang="en-GB" dirty="0">
                <a:solidFill>
                  <a:srgbClr val="FF0000"/>
                </a:solidFill>
              </a:rPr>
              <a:t>Covid-19 Guidance Documents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2" dur="500"/>
                                        <p:tgtEl>
                                          <p:spTgt spid="1536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1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17410" name="Rectangle 2"/>
          <p:cNvSpPr>
            <a:spLocks noGrp="1" noChangeArrowheads="1"/>
          </p:cNvSpPr>
          <p:nvPr>
            <p:ph type="title"/>
          </p:nvPr>
        </p:nvSpPr>
        <p:spPr/>
        <p:txBody>
          <a:bodyPr/>
          <a:lstStyle/>
          <a:p>
            <a:pPr algn="ctr" eaLnBrk="1" hangingPunct="1">
              <a:defRPr/>
            </a:pPr>
            <a:r>
              <a:rPr lang="en-GB" sz="4000" dirty="0">
                <a:solidFill>
                  <a:schemeClr val="bg2"/>
                </a:solidFill>
              </a:rPr>
              <a:t>History!</a:t>
            </a:r>
          </a:p>
        </p:txBody>
      </p:sp>
      <p:sp>
        <p:nvSpPr>
          <p:cNvPr id="17411" name="Rectangle 3"/>
          <p:cNvSpPr>
            <a:spLocks noGrp="1" noChangeArrowheads="1"/>
          </p:cNvSpPr>
          <p:nvPr>
            <p:ph type="body" idx="1"/>
          </p:nvPr>
        </p:nvSpPr>
        <p:spPr/>
        <p:txBody>
          <a:bodyPr/>
          <a:lstStyle/>
          <a:p>
            <a:pPr eaLnBrk="1" hangingPunct="1">
              <a:lnSpc>
                <a:spcPct val="90000"/>
              </a:lnSpc>
              <a:defRPr/>
            </a:pPr>
            <a:r>
              <a:rPr lang="en-GB" sz="2800" dirty="0">
                <a:solidFill>
                  <a:schemeClr val="bg2"/>
                </a:solidFill>
              </a:rPr>
              <a:t>Rewind to Christmas Day 2019 – who had heard of Coronavirus or Covid-19?</a:t>
            </a:r>
          </a:p>
          <a:p>
            <a:pPr eaLnBrk="1" hangingPunct="1">
              <a:lnSpc>
                <a:spcPct val="90000"/>
              </a:lnSpc>
              <a:defRPr/>
            </a:pPr>
            <a:r>
              <a:rPr lang="en-GB" sz="2800" dirty="0">
                <a:solidFill>
                  <a:schemeClr val="bg2"/>
                </a:solidFill>
              </a:rPr>
              <a:t>Fast forward 3 months and “the bad cold” resulted in a national lockdown, part of a worldwide response to the worst virus in a century!</a:t>
            </a:r>
          </a:p>
          <a:p>
            <a:pPr eaLnBrk="1" hangingPunct="1">
              <a:lnSpc>
                <a:spcPct val="90000"/>
              </a:lnSpc>
              <a:defRPr/>
            </a:pPr>
            <a:r>
              <a:rPr lang="en-GB" sz="2800" dirty="0">
                <a:solidFill>
                  <a:schemeClr val="bg2"/>
                </a:solidFill>
              </a:rPr>
              <a:t>Offices, factories, shops, pubs and clubs fell silent, massive queues outside supermarkets and a world shortage of pasta and toilet rolls!</a:t>
            </a:r>
          </a:p>
          <a:p>
            <a:pPr eaLnBrk="1" hangingPunct="1">
              <a:lnSpc>
                <a:spcPct val="90000"/>
              </a:lnSpc>
              <a:defRPr/>
            </a:pPr>
            <a:r>
              <a:rPr lang="en-GB" sz="2800" dirty="0">
                <a:solidFill>
                  <a:schemeClr val="bg2"/>
                </a:solidFill>
              </a:rPr>
              <a:t>Reopening of shops and offices started in June and July after over 3 months of lockdown.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17410" name="Rectangle 2"/>
          <p:cNvSpPr>
            <a:spLocks noGrp="1" noChangeArrowheads="1"/>
          </p:cNvSpPr>
          <p:nvPr>
            <p:ph type="title"/>
          </p:nvPr>
        </p:nvSpPr>
        <p:spPr/>
        <p:txBody>
          <a:bodyPr/>
          <a:lstStyle/>
          <a:p>
            <a:pPr algn="ctr" eaLnBrk="1" hangingPunct="1">
              <a:defRPr/>
            </a:pPr>
            <a:r>
              <a:rPr lang="en-GB" sz="4000" dirty="0">
                <a:solidFill>
                  <a:schemeClr val="bg2"/>
                </a:solidFill>
              </a:rPr>
              <a:t>History!</a:t>
            </a:r>
          </a:p>
        </p:txBody>
      </p:sp>
      <p:sp>
        <p:nvSpPr>
          <p:cNvPr id="17411" name="Rectangle 3"/>
          <p:cNvSpPr>
            <a:spLocks noGrp="1" noChangeArrowheads="1"/>
          </p:cNvSpPr>
          <p:nvPr>
            <p:ph type="body" idx="1"/>
          </p:nvPr>
        </p:nvSpPr>
        <p:spPr>
          <a:xfrm>
            <a:off x="457200" y="1484313"/>
            <a:ext cx="8229600" cy="5092700"/>
          </a:xfrm>
        </p:spPr>
        <p:txBody>
          <a:bodyPr/>
          <a:lstStyle/>
          <a:p>
            <a:pPr eaLnBrk="1" hangingPunct="1">
              <a:lnSpc>
                <a:spcPct val="90000"/>
              </a:lnSpc>
              <a:defRPr/>
            </a:pPr>
            <a:r>
              <a:rPr lang="en-GB" sz="2800" dirty="0">
                <a:solidFill>
                  <a:schemeClr val="bg2"/>
                </a:solidFill>
              </a:rPr>
              <a:t>Local lockdowns then followed as infection rates in certain areas started to rise – confusion followed!</a:t>
            </a:r>
          </a:p>
          <a:p>
            <a:pPr eaLnBrk="1" hangingPunct="1">
              <a:lnSpc>
                <a:spcPct val="90000"/>
              </a:lnSpc>
              <a:defRPr/>
            </a:pPr>
            <a:r>
              <a:rPr lang="en-GB" sz="2800" dirty="0">
                <a:solidFill>
                  <a:schemeClr val="bg2"/>
                </a:solidFill>
              </a:rPr>
              <a:t>Universities returned, infection rates in these areas soared</a:t>
            </a:r>
          </a:p>
          <a:p>
            <a:pPr eaLnBrk="1" hangingPunct="1">
              <a:lnSpc>
                <a:spcPct val="90000"/>
              </a:lnSpc>
              <a:defRPr/>
            </a:pPr>
            <a:r>
              <a:rPr lang="en-GB" sz="2800" dirty="0">
                <a:solidFill>
                  <a:schemeClr val="bg2"/>
                </a:solidFill>
              </a:rPr>
              <a:t>Tier system introduced on 14</a:t>
            </a:r>
            <a:r>
              <a:rPr lang="en-GB" sz="2800" baseline="30000" dirty="0">
                <a:solidFill>
                  <a:schemeClr val="bg2"/>
                </a:solidFill>
              </a:rPr>
              <a:t>th</a:t>
            </a:r>
            <a:r>
              <a:rPr lang="en-GB" sz="2800" dirty="0">
                <a:solidFill>
                  <a:schemeClr val="bg2"/>
                </a:solidFill>
              </a:rPr>
              <a:t> October Tiers 1, 2 and 3 detailed Medium, High and Very High</a:t>
            </a:r>
          </a:p>
          <a:p>
            <a:pPr eaLnBrk="1" hangingPunct="1">
              <a:lnSpc>
                <a:spcPct val="90000"/>
              </a:lnSpc>
              <a:defRPr/>
            </a:pPr>
            <a:r>
              <a:rPr lang="en-GB" sz="2800" dirty="0">
                <a:solidFill>
                  <a:schemeClr val="bg2"/>
                </a:solidFill>
              </a:rPr>
              <a:t>Lockdown 2 introduced on 5</a:t>
            </a:r>
            <a:r>
              <a:rPr lang="en-GB" sz="2800" baseline="30000" dirty="0">
                <a:solidFill>
                  <a:schemeClr val="bg2"/>
                </a:solidFill>
              </a:rPr>
              <a:t>th</a:t>
            </a:r>
            <a:r>
              <a:rPr lang="en-GB" sz="2800" dirty="0">
                <a:solidFill>
                  <a:schemeClr val="bg2"/>
                </a:solidFill>
              </a:rPr>
              <a:t> November – different from first lockdown in many activities including schools, colleges and Universities stay open – change in public attitude</a:t>
            </a:r>
          </a:p>
          <a:p>
            <a:pPr eaLnBrk="1" hangingPunct="1">
              <a:lnSpc>
                <a:spcPct val="90000"/>
              </a:lnSpc>
              <a:defRPr/>
            </a:pPr>
            <a:r>
              <a:rPr lang="en-GB" sz="2800" dirty="0">
                <a:solidFill>
                  <a:schemeClr val="bg2"/>
                </a:solidFill>
              </a:rPr>
              <a:t>Today/ 2</a:t>
            </a:r>
            <a:r>
              <a:rPr lang="en-GB" sz="2800" baseline="30000" dirty="0">
                <a:solidFill>
                  <a:schemeClr val="bg2"/>
                </a:solidFill>
              </a:rPr>
              <a:t>nd</a:t>
            </a:r>
            <a:r>
              <a:rPr lang="en-GB" sz="2800" dirty="0">
                <a:solidFill>
                  <a:schemeClr val="bg2"/>
                </a:solidFill>
              </a:rPr>
              <a:t> December????</a:t>
            </a:r>
          </a:p>
        </p:txBody>
      </p:sp>
    </p:spTree>
    <p:extLst>
      <p:ext uri="{BB962C8B-B14F-4D97-AF65-F5344CB8AC3E}">
        <p14:creationId xmlns:p14="http://schemas.microsoft.com/office/powerpoint/2010/main" val="23072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GB" dirty="0"/>
              <a:t>RTIS</a:t>
            </a:r>
          </a:p>
        </p:txBody>
      </p:sp>
      <p:sp>
        <p:nvSpPr>
          <p:cNvPr id="19458" name="Rectangle 2"/>
          <p:cNvSpPr>
            <a:spLocks noGrp="1" noChangeArrowheads="1"/>
          </p:cNvSpPr>
          <p:nvPr>
            <p:ph type="title"/>
          </p:nvPr>
        </p:nvSpPr>
        <p:spPr/>
        <p:txBody>
          <a:bodyPr/>
          <a:lstStyle/>
          <a:p>
            <a:pPr algn="ctr" eaLnBrk="1" hangingPunct="1">
              <a:defRPr/>
            </a:pPr>
            <a:r>
              <a:rPr lang="en-GB" b="1" dirty="0">
                <a:solidFill>
                  <a:schemeClr val="bg2"/>
                </a:solidFill>
              </a:rPr>
              <a:t>During Lockdown 1</a:t>
            </a:r>
          </a:p>
        </p:txBody>
      </p:sp>
      <p:sp>
        <p:nvSpPr>
          <p:cNvPr id="19459" name="Rectangle 3"/>
          <p:cNvSpPr>
            <a:spLocks noGrp="1" noChangeArrowheads="1"/>
          </p:cNvSpPr>
          <p:nvPr>
            <p:ph type="body" idx="1"/>
          </p:nvPr>
        </p:nvSpPr>
        <p:spPr>
          <a:xfrm>
            <a:off x="457200" y="1268413"/>
            <a:ext cx="8229600" cy="4968875"/>
          </a:xfrm>
        </p:spPr>
        <p:txBody>
          <a:bodyPr/>
          <a:lstStyle/>
          <a:p>
            <a:pPr eaLnBrk="1" hangingPunct="1"/>
            <a:r>
              <a:rPr lang="en-GB" sz="2800" dirty="0">
                <a:solidFill>
                  <a:srgbClr val="FF0000"/>
                </a:solidFill>
              </a:rPr>
              <a:t>People worked from home if possible</a:t>
            </a:r>
          </a:p>
          <a:p>
            <a:pPr eaLnBrk="1" hangingPunct="1"/>
            <a:r>
              <a:rPr lang="en-GB" sz="2800" dirty="0">
                <a:solidFill>
                  <a:srgbClr val="FF0000"/>
                </a:solidFill>
              </a:rPr>
              <a:t>Many workers furloughed</a:t>
            </a:r>
          </a:p>
          <a:p>
            <a:pPr eaLnBrk="1" hangingPunct="1"/>
            <a:r>
              <a:rPr lang="en-GB" sz="2800" dirty="0">
                <a:solidFill>
                  <a:srgbClr val="FF0000"/>
                </a:solidFill>
              </a:rPr>
              <a:t>We discovered Zoom!</a:t>
            </a:r>
          </a:p>
          <a:p>
            <a:pPr marL="0" indent="0" eaLnBrk="1" hangingPunct="1">
              <a:buNone/>
            </a:pPr>
            <a:r>
              <a:rPr lang="en-GB" sz="2800" dirty="0">
                <a:solidFill>
                  <a:srgbClr val="FF0000"/>
                </a:solidFill>
              </a:rPr>
              <a:t>BUT!</a:t>
            </a:r>
          </a:p>
          <a:p>
            <a:pPr eaLnBrk="1" hangingPunct="1"/>
            <a:r>
              <a:rPr lang="en-GB" sz="2800" dirty="0">
                <a:solidFill>
                  <a:srgbClr val="FF0000"/>
                </a:solidFill>
              </a:rPr>
              <a:t>Speedily assembled work areas at home – suitable?</a:t>
            </a:r>
          </a:p>
          <a:p>
            <a:pPr eaLnBrk="1" hangingPunct="1"/>
            <a:r>
              <a:rPr lang="en-GB" sz="2800" dirty="0">
                <a:solidFill>
                  <a:srgbClr val="FF0000"/>
                </a:solidFill>
              </a:rPr>
              <a:t>Mental Health</a:t>
            </a:r>
          </a:p>
          <a:p>
            <a:pPr eaLnBrk="1" hangingPunct="1"/>
            <a:r>
              <a:rPr lang="en-GB" sz="2800" dirty="0">
                <a:solidFill>
                  <a:srgbClr val="FF0000"/>
                </a:solidFill>
              </a:rPr>
              <a:t>Connectivity</a:t>
            </a:r>
          </a:p>
          <a:p>
            <a:pPr eaLnBrk="1" hangingPunct="1"/>
            <a:r>
              <a:rPr lang="en-GB" sz="2800" dirty="0">
                <a:solidFill>
                  <a:srgbClr val="FF0000"/>
                </a:solidFill>
              </a:rPr>
              <a:t>Human interaction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cean">
  <a:themeElements>
    <a:clrScheme name="Ocean 10">
      <a:dk1>
        <a:srgbClr val="010199"/>
      </a:dk1>
      <a:lt1>
        <a:srgbClr val="FFFFFF"/>
      </a:lt1>
      <a:dk2>
        <a:srgbClr val="3399FF"/>
      </a:dk2>
      <a:lt2>
        <a:srgbClr val="FFFFFF"/>
      </a:lt2>
      <a:accent1>
        <a:srgbClr val="33CCCC"/>
      </a:accent1>
      <a:accent2>
        <a:srgbClr val="00C600"/>
      </a:accent2>
      <a:accent3>
        <a:srgbClr val="ADCAFF"/>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
      <a:clrScheme name="Ocean 9">
        <a:dk1>
          <a:srgbClr val="010199"/>
        </a:dk1>
        <a:lt1>
          <a:srgbClr val="FFFFFF"/>
        </a:lt1>
        <a:dk2>
          <a:srgbClr val="33CCFF"/>
        </a:dk2>
        <a:lt2>
          <a:srgbClr val="FFFFFF"/>
        </a:lt2>
        <a:accent1>
          <a:srgbClr val="33CCCC"/>
        </a:accent1>
        <a:accent2>
          <a:srgbClr val="00C600"/>
        </a:accent2>
        <a:accent3>
          <a:srgbClr val="ADE2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10">
        <a:dk1>
          <a:srgbClr val="010199"/>
        </a:dk1>
        <a:lt1>
          <a:srgbClr val="FFFFFF"/>
        </a:lt1>
        <a:dk2>
          <a:srgbClr val="3399FF"/>
        </a:dk2>
        <a:lt2>
          <a:srgbClr val="FFFFFF"/>
        </a:lt2>
        <a:accent1>
          <a:srgbClr val="33CCCC"/>
        </a:accent1>
        <a:accent2>
          <a:srgbClr val="00C600"/>
        </a:accent2>
        <a:accent3>
          <a:srgbClr val="ADCAFF"/>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2330</TotalTime>
  <Words>4404</Words>
  <Application>Microsoft Office PowerPoint</Application>
  <PresentationFormat>On-screen Show (4:3)</PresentationFormat>
  <Paragraphs>342</Paragraphs>
  <Slides>39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Tahoma</vt:lpstr>
      <vt:lpstr>Wingdings</vt:lpstr>
      <vt:lpstr>Ocean</vt:lpstr>
      <vt:lpstr>PowerPoint Presentation</vt:lpstr>
      <vt:lpstr>Learning Objectives </vt:lpstr>
      <vt:lpstr>Risk Management</vt:lpstr>
      <vt:lpstr>Todays Webinar</vt:lpstr>
      <vt:lpstr>PowerPoint Presentation</vt:lpstr>
      <vt:lpstr>WHAT LAW APPLIES? </vt:lpstr>
      <vt:lpstr>History!</vt:lpstr>
      <vt:lpstr>History!</vt:lpstr>
      <vt:lpstr>During Lockdown 1</vt:lpstr>
      <vt:lpstr>As Lockdown 1 Ended</vt:lpstr>
      <vt:lpstr>Issues on reopening - Premises</vt:lpstr>
      <vt:lpstr>Issues on reopening – Premises continued</vt:lpstr>
      <vt:lpstr>Issues on reopening – Premises continued</vt:lpstr>
      <vt:lpstr>Issues on reopening - People</vt:lpstr>
      <vt:lpstr>Local Rules</vt:lpstr>
      <vt:lpstr>Local lockdown continued</vt:lpstr>
      <vt:lpstr>Local lockdown continued</vt:lpstr>
      <vt:lpstr>Whats happening?</vt:lpstr>
      <vt:lpstr>Whats happening? continued</vt:lpstr>
      <vt:lpstr>Covid-19 Risk Assessment</vt:lpstr>
      <vt:lpstr>Covid-19 Risk Assessment continued</vt:lpstr>
      <vt:lpstr>Covid-19 Risk Assessment continued</vt:lpstr>
      <vt:lpstr>What if someone develops symptoms or tests positive?</vt:lpstr>
      <vt:lpstr>What if someone develops symptoms or tests positive?</vt:lpstr>
      <vt:lpstr>What if someone develops symptoms or tests positive?</vt:lpstr>
      <vt:lpstr>What if someone develops symptoms or tests positive?</vt:lpstr>
      <vt:lpstr>Case Study</vt:lpstr>
      <vt:lpstr>Case Study continued</vt:lpstr>
      <vt:lpstr>Case Study continued</vt:lpstr>
      <vt:lpstr>Case Study continued</vt:lpstr>
      <vt:lpstr>Case Study continued</vt:lpstr>
      <vt:lpstr>Outcome</vt:lpstr>
      <vt:lpstr>Cause of outbreak</vt:lpstr>
      <vt:lpstr>Summary</vt:lpstr>
      <vt:lpstr>The future</vt:lpstr>
      <vt:lpstr>The future</vt:lpstr>
      <vt:lpstr>The future</vt:lpstr>
      <vt:lpstr>PowerPoint Presentation</vt:lpstr>
      <vt:lpstr>A Changing World: Risk Management, Planning and Response in a Post Covid World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Bennett</dc:creator>
  <cp:lastModifiedBy>Stuart Robertshaw</cp:lastModifiedBy>
  <cp:revision>116</cp:revision>
  <cp:lastPrinted>2020-09-16T10:08:25Z</cp:lastPrinted>
  <dcterms:created xsi:type="dcterms:W3CDTF">2005-07-18T13:44:51Z</dcterms:created>
  <dcterms:modified xsi:type="dcterms:W3CDTF">2020-11-26T08:55:21Z</dcterms:modified>
</cp:coreProperties>
</file>