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70" r:id="rId2"/>
    <p:sldId id="336" r:id="rId3"/>
    <p:sldId id="345" r:id="rId4"/>
    <p:sldId id="346" r:id="rId5"/>
    <p:sldId id="347" r:id="rId6"/>
    <p:sldId id="348" r:id="rId7"/>
    <p:sldId id="349" r:id="rId8"/>
    <p:sldId id="350" r:id="rId9"/>
    <p:sldId id="351" r:id="rId10"/>
    <p:sldId id="352" r:id="rId11"/>
    <p:sldId id="353" r:id="rId12"/>
    <p:sldId id="354" r:id="rId13"/>
    <p:sldId id="357" r:id="rId14"/>
    <p:sldId id="356" r:id="rId15"/>
    <p:sldId id="343" r:id="rId16"/>
    <p:sldId id="341" r:id="rId17"/>
    <p:sldId id="342" r:id="rId18"/>
  </p:sldIdLst>
  <p:sldSz cx="9144000" cy="6858000" type="screen4x3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95226A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86" autoAdjust="0"/>
    <p:restoredTop sz="90946" autoAdjust="0"/>
  </p:normalViewPr>
  <p:slideViewPr>
    <p:cSldViewPr snapToGrid="0" snapToObjects="1">
      <p:cViewPr>
        <p:scale>
          <a:sx n="80" d="100"/>
          <a:sy n="80" d="100"/>
        </p:scale>
        <p:origin x="-1218" y="-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100" d="100"/>
          <a:sy n="100" d="100"/>
        </p:scale>
        <p:origin x="-1694" y="3120"/>
      </p:cViewPr>
      <p:guideLst>
        <p:guide orient="horz" pos="3109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B16BC9-C136-4F87-90C6-31FC0859DF80}" type="doc">
      <dgm:prSet loTypeId="urn:microsoft.com/office/officeart/2005/8/layout/hProcess9" loCatId="process" qsTypeId="urn:microsoft.com/office/officeart/2005/8/quickstyle/simple2" qsCatId="simple" csTypeId="urn:microsoft.com/office/officeart/2005/8/colors/accent1_1" csCatId="accent1" phldr="1"/>
      <dgm:spPr/>
    </dgm:pt>
    <dgm:pt modelId="{A0DB395B-6C2D-40BB-8FB7-5BAA3F1A3F64}">
      <dgm:prSet phldrT="[Text]" custT="1"/>
      <dgm:spPr/>
      <dgm:t>
        <a:bodyPr/>
        <a:lstStyle/>
        <a:p>
          <a:r>
            <a:rPr lang="en-GB" sz="1600" dirty="0" smtClean="0">
              <a:solidFill>
                <a:schemeClr val="tx1">
                  <a:lumMod val="75000"/>
                  <a:lumOff val="25000"/>
                </a:schemeClr>
              </a:solidFill>
            </a:rPr>
            <a:t>FCA Thematic Review</a:t>
          </a:r>
        </a:p>
        <a:p>
          <a:r>
            <a:rPr lang="en-GB" sz="16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2013/2014</a:t>
          </a:r>
          <a:endParaRPr lang="en-GB" sz="1600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47186D8B-26BA-40F4-AC8F-82690F5DCF02}" type="parTrans" cxnId="{179D2E23-D01C-4E89-9393-0F8977AD79B3}">
      <dgm:prSet/>
      <dgm:spPr/>
      <dgm:t>
        <a:bodyPr/>
        <a:lstStyle/>
        <a:p>
          <a:endParaRPr lang="en-GB"/>
        </a:p>
      </dgm:t>
    </dgm:pt>
    <dgm:pt modelId="{8F7E2E9D-6008-405E-BAED-15E00BE15BE3}" type="sibTrans" cxnId="{179D2E23-D01C-4E89-9393-0F8977AD79B3}">
      <dgm:prSet/>
      <dgm:spPr/>
      <dgm:t>
        <a:bodyPr/>
        <a:lstStyle/>
        <a:p>
          <a:endParaRPr lang="en-GB"/>
        </a:p>
      </dgm:t>
    </dgm:pt>
    <dgm:pt modelId="{1128EB3E-E049-4E84-84D7-285D2421632C}">
      <dgm:prSet phldrT="[Text]" custT="1"/>
      <dgm:spPr/>
      <dgm:t>
        <a:bodyPr/>
        <a:lstStyle/>
        <a:p>
          <a:r>
            <a:rPr lang="en-GB" sz="1600" dirty="0" smtClean="0">
              <a:solidFill>
                <a:schemeClr val="tx1">
                  <a:lumMod val="75000"/>
                  <a:lumOff val="25000"/>
                </a:schemeClr>
              </a:solidFill>
            </a:rPr>
            <a:t>FCA Consultation</a:t>
          </a:r>
        </a:p>
        <a:p>
          <a:r>
            <a:rPr lang="en-GB" sz="16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Dec 2014 to Feb 2015</a:t>
          </a:r>
          <a:endParaRPr lang="en-GB" sz="1600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2F963D47-4EAC-40E7-BBF7-BEDC5EBCD0BA}" type="parTrans" cxnId="{5510A763-F912-4D67-91DE-F8693548FE63}">
      <dgm:prSet/>
      <dgm:spPr/>
      <dgm:t>
        <a:bodyPr/>
        <a:lstStyle/>
        <a:p>
          <a:endParaRPr lang="en-GB"/>
        </a:p>
      </dgm:t>
    </dgm:pt>
    <dgm:pt modelId="{0A19CE74-5968-486C-B4F1-F3571B8D99A0}" type="sibTrans" cxnId="{5510A763-F912-4D67-91DE-F8693548FE63}">
      <dgm:prSet/>
      <dgm:spPr/>
      <dgm:t>
        <a:bodyPr/>
        <a:lstStyle/>
        <a:p>
          <a:endParaRPr lang="en-GB"/>
        </a:p>
      </dgm:t>
    </dgm:pt>
    <dgm:pt modelId="{3A15A94B-F908-4A01-93BF-A863750457B9}">
      <dgm:prSet phldrT="[Text]" custT="1"/>
      <dgm:spPr/>
      <dgm:t>
        <a:bodyPr/>
        <a:lstStyle/>
        <a:p>
          <a:r>
            <a:rPr lang="en-GB" sz="1600" dirty="0" smtClean="0">
              <a:solidFill>
                <a:schemeClr val="tx1">
                  <a:lumMod val="75000"/>
                  <a:lumOff val="25000"/>
                </a:schemeClr>
              </a:solidFill>
            </a:rPr>
            <a:t>FCA Policy Statement</a:t>
          </a:r>
        </a:p>
        <a:p>
          <a:r>
            <a:rPr lang="en-GB" sz="16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Aug 2015</a:t>
          </a:r>
          <a:endParaRPr lang="en-GB" sz="1600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0F27568E-D15C-47D0-A7C0-7C8A2041D4F9}" type="parTrans" cxnId="{1C15911B-6F23-42FD-A41A-88FE83934D8E}">
      <dgm:prSet/>
      <dgm:spPr/>
      <dgm:t>
        <a:bodyPr/>
        <a:lstStyle/>
        <a:p>
          <a:endParaRPr lang="en-GB"/>
        </a:p>
      </dgm:t>
    </dgm:pt>
    <dgm:pt modelId="{A49FE6CA-B724-486F-9D9D-D47524004C71}" type="sibTrans" cxnId="{1C15911B-6F23-42FD-A41A-88FE83934D8E}">
      <dgm:prSet/>
      <dgm:spPr/>
      <dgm:t>
        <a:bodyPr/>
        <a:lstStyle/>
        <a:p>
          <a:endParaRPr lang="en-GB"/>
        </a:p>
      </dgm:t>
    </dgm:pt>
    <dgm:pt modelId="{D730220D-CC9B-4308-ACA2-EC9757FD8F09}" type="pres">
      <dgm:prSet presAssocID="{3CB16BC9-C136-4F87-90C6-31FC0859DF80}" presName="CompostProcess" presStyleCnt="0">
        <dgm:presLayoutVars>
          <dgm:dir/>
          <dgm:resizeHandles val="exact"/>
        </dgm:presLayoutVars>
      </dgm:prSet>
      <dgm:spPr/>
    </dgm:pt>
    <dgm:pt modelId="{EDC5654E-549A-4ED0-A516-A5A0E22352AE}" type="pres">
      <dgm:prSet presAssocID="{3CB16BC9-C136-4F87-90C6-31FC0859DF80}" presName="arrow" presStyleLbl="bgShp" presStyleIdx="0" presStyleCnt="1"/>
      <dgm:spPr/>
    </dgm:pt>
    <dgm:pt modelId="{3AF3C3D2-28B1-47B5-9DE7-6C0148BC457E}" type="pres">
      <dgm:prSet presAssocID="{3CB16BC9-C136-4F87-90C6-31FC0859DF80}" presName="linearProcess" presStyleCnt="0"/>
      <dgm:spPr/>
    </dgm:pt>
    <dgm:pt modelId="{4E08B1AB-8710-49CD-A03F-7BC7E8729644}" type="pres">
      <dgm:prSet presAssocID="{A0DB395B-6C2D-40BB-8FB7-5BAA3F1A3F64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CCBD2F2-F4E4-47C9-8BA3-6DE899FF9112}" type="pres">
      <dgm:prSet presAssocID="{8F7E2E9D-6008-405E-BAED-15E00BE15BE3}" presName="sibTrans" presStyleCnt="0"/>
      <dgm:spPr/>
    </dgm:pt>
    <dgm:pt modelId="{FD238702-7CB6-4632-8130-A4740CBF6F14}" type="pres">
      <dgm:prSet presAssocID="{1128EB3E-E049-4E84-84D7-285D2421632C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A9962D3-E9E5-45DF-B75B-A143291A3748}" type="pres">
      <dgm:prSet presAssocID="{0A19CE74-5968-486C-B4F1-F3571B8D99A0}" presName="sibTrans" presStyleCnt="0"/>
      <dgm:spPr/>
    </dgm:pt>
    <dgm:pt modelId="{9E22068F-02A6-43E9-AA9E-C2523D84575E}" type="pres">
      <dgm:prSet presAssocID="{3A15A94B-F908-4A01-93BF-A863750457B9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510A763-F912-4D67-91DE-F8693548FE63}" srcId="{3CB16BC9-C136-4F87-90C6-31FC0859DF80}" destId="{1128EB3E-E049-4E84-84D7-285D2421632C}" srcOrd="1" destOrd="0" parTransId="{2F963D47-4EAC-40E7-BBF7-BEDC5EBCD0BA}" sibTransId="{0A19CE74-5968-486C-B4F1-F3571B8D99A0}"/>
    <dgm:cxn modelId="{C5576A2F-8A74-48DD-9B1F-0C56B797F961}" type="presOf" srcId="{3A15A94B-F908-4A01-93BF-A863750457B9}" destId="{9E22068F-02A6-43E9-AA9E-C2523D84575E}" srcOrd="0" destOrd="0" presId="urn:microsoft.com/office/officeart/2005/8/layout/hProcess9"/>
    <dgm:cxn modelId="{1C15911B-6F23-42FD-A41A-88FE83934D8E}" srcId="{3CB16BC9-C136-4F87-90C6-31FC0859DF80}" destId="{3A15A94B-F908-4A01-93BF-A863750457B9}" srcOrd="2" destOrd="0" parTransId="{0F27568E-D15C-47D0-A7C0-7C8A2041D4F9}" sibTransId="{A49FE6CA-B724-486F-9D9D-D47524004C71}"/>
    <dgm:cxn modelId="{D97A908C-58F7-418A-A441-04B3634672DA}" type="presOf" srcId="{A0DB395B-6C2D-40BB-8FB7-5BAA3F1A3F64}" destId="{4E08B1AB-8710-49CD-A03F-7BC7E8729644}" srcOrd="0" destOrd="0" presId="urn:microsoft.com/office/officeart/2005/8/layout/hProcess9"/>
    <dgm:cxn modelId="{249BD5B2-29A6-4302-ACCB-EA59F3586A5D}" type="presOf" srcId="{3CB16BC9-C136-4F87-90C6-31FC0859DF80}" destId="{D730220D-CC9B-4308-ACA2-EC9757FD8F09}" srcOrd="0" destOrd="0" presId="urn:microsoft.com/office/officeart/2005/8/layout/hProcess9"/>
    <dgm:cxn modelId="{025D2222-AA24-43CE-9D6C-74AB4AA82496}" type="presOf" srcId="{1128EB3E-E049-4E84-84D7-285D2421632C}" destId="{FD238702-7CB6-4632-8130-A4740CBF6F14}" srcOrd="0" destOrd="0" presId="urn:microsoft.com/office/officeart/2005/8/layout/hProcess9"/>
    <dgm:cxn modelId="{179D2E23-D01C-4E89-9393-0F8977AD79B3}" srcId="{3CB16BC9-C136-4F87-90C6-31FC0859DF80}" destId="{A0DB395B-6C2D-40BB-8FB7-5BAA3F1A3F64}" srcOrd="0" destOrd="0" parTransId="{47186D8B-26BA-40F4-AC8F-82690F5DCF02}" sibTransId="{8F7E2E9D-6008-405E-BAED-15E00BE15BE3}"/>
    <dgm:cxn modelId="{6C1A3E25-BC16-46C7-9621-C1A2360F952F}" type="presParOf" srcId="{D730220D-CC9B-4308-ACA2-EC9757FD8F09}" destId="{EDC5654E-549A-4ED0-A516-A5A0E22352AE}" srcOrd="0" destOrd="0" presId="urn:microsoft.com/office/officeart/2005/8/layout/hProcess9"/>
    <dgm:cxn modelId="{7EF9D3E3-25A0-496E-98D5-8C2CF714A4E3}" type="presParOf" srcId="{D730220D-CC9B-4308-ACA2-EC9757FD8F09}" destId="{3AF3C3D2-28B1-47B5-9DE7-6C0148BC457E}" srcOrd="1" destOrd="0" presId="urn:microsoft.com/office/officeart/2005/8/layout/hProcess9"/>
    <dgm:cxn modelId="{BE00D598-5CC4-445D-BE94-0ACBD6DCBCB8}" type="presParOf" srcId="{3AF3C3D2-28B1-47B5-9DE7-6C0148BC457E}" destId="{4E08B1AB-8710-49CD-A03F-7BC7E8729644}" srcOrd="0" destOrd="0" presId="urn:microsoft.com/office/officeart/2005/8/layout/hProcess9"/>
    <dgm:cxn modelId="{F41417D0-AC06-4B48-90C5-69A72C95ED74}" type="presParOf" srcId="{3AF3C3D2-28B1-47B5-9DE7-6C0148BC457E}" destId="{8CCBD2F2-F4E4-47C9-8BA3-6DE899FF9112}" srcOrd="1" destOrd="0" presId="urn:microsoft.com/office/officeart/2005/8/layout/hProcess9"/>
    <dgm:cxn modelId="{708E87BA-03BE-4A95-94CB-8AD48C93B3A8}" type="presParOf" srcId="{3AF3C3D2-28B1-47B5-9DE7-6C0148BC457E}" destId="{FD238702-7CB6-4632-8130-A4740CBF6F14}" srcOrd="2" destOrd="0" presId="urn:microsoft.com/office/officeart/2005/8/layout/hProcess9"/>
    <dgm:cxn modelId="{0BE08CA7-3C30-457A-A27A-6850668626D8}" type="presParOf" srcId="{3AF3C3D2-28B1-47B5-9DE7-6C0148BC457E}" destId="{CA9962D3-E9E5-45DF-B75B-A143291A3748}" srcOrd="3" destOrd="0" presId="urn:microsoft.com/office/officeart/2005/8/layout/hProcess9"/>
    <dgm:cxn modelId="{C5F19BBE-3A4B-4856-ACE6-299A76750558}" type="presParOf" srcId="{3AF3C3D2-28B1-47B5-9DE7-6C0148BC457E}" destId="{9E22068F-02A6-43E9-AA9E-C2523D84575E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C5654E-549A-4ED0-A516-A5A0E22352AE}">
      <dsp:nvSpPr>
        <dsp:cNvPr id="0" name=""/>
        <dsp:cNvSpPr/>
      </dsp:nvSpPr>
      <dsp:spPr>
        <a:xfrm>
          <a:off x="353157" y="0"/>
          <a:ext cx="4002451" cy="40640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08B1AB-8710-49CD-A03F-7BC7E8729644}">
      <dsp:nvSpPr>
        <dsp:cNvPr id="0" name=""/>
        <dsp:cNvSpPr/>
      </dsp:nvSpPr>
      <dsp:spPr>
        <a:xfrm>
          <a:off x="0" y="1219199"/>
          <a:ext cx="1412629" cy="162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FCA Thematic Review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2013/2014</a:t>
          </a:r>
          <a:endParaRPr lang="en-GB" sz="16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0" y="1219199"/>
        <a:ext cx="1412629" cy="1625600"/>
      </dsp:txXfrm>
    </dsp:sp>
    <dsp:sp modelId="{FD238702-7CB6-4632-8130-A4740CBF6F14}">
      <dsp:nvSpPr>
        <dsp:cNvPr id="0" name=""/>
        <dsp:cNvSpPr/>
      </dsp:nvSpPr>
      <dsp:spPr>
        <a:xfrm>
          <a:off x="1648068" y="1219199"/>
          <a:ext cx="1412629" cy="162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FCA Consultation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Dec 2014 to Feb 2015</a:t>
          </a:r>
          <a:endParaRPr lang="en-GB" sz="16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1648068" y="1219199"/>
        <a:ext cx="1412629" cy="1625600"/>
      </dsp:txXfrm>
    </dsp:sp>
    <dsp:sp modelId="{9E22068F-02A6-43E9-AA9E-C2523D84575E}">
      <dsp:nvSpPr>
        <dsp:cNvPr id="0" name=""/>
        <dsp:cNvSpPr/>
      </dsp:nvSpPr>
      <dsp:spPr>
        <a:xfrm>
          <a:off x="3296136" y="1219199"/>
          <a:ext cx="1412629" cy="162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FCA Policy Statement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Aug 2015</a:t>
          </a:r>
          <a:endParaRPr lang="en-GB" sz="16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3296136" y="1219199"/>
        <a:ext cx="1412629" cy="1625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0D909-1784-594C-BD83-80A1C31653CA}" type="datetimeFigureOut">
              <a:rPr lang="en-US" smtClean="0">
                <a:latin typeface="Arial"/>
              </a:rPr>
              <a:pPr/>
              <a:t>2/15/2016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822EC-358E-E643-88F6-A4EB3F2C46EA}" type="slidenum">
              <a:rPr lang="en-US" smtClean="0">
                <a:latin typeface="Arial"/>
              </a:rPr>
              <a:pPr/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79947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AECB12F9-F019-124C-87E7-97FD6C4A0F4F}" type="datetimeFigureOut">
              <a:rPr lang="en-US" smtClean="0"/>
              <a:pPr/>
              <a:t>2/15/2016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629A3722-67C1-E14C-9F15-B9E5FF849A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05556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A3722-67C1-E14C-9F15-B9E5FF849A8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166919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A3722-67C1-E14C-9F15-B9E5FF849A86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22245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A3722-67C1-E14C-9F15-B9E5FF849A86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22245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A3722-67C1-E14C-9F15-B9E5FF849A86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22245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A3722-67C1-E14C-9F15-B9E5FF849A86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22245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A3722-67C1-E14C-9F15-B9E5FF849A86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22245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A3722-67C1-E14C-9F15-B9E5FF849A8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622245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FCA complaint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Disp</a:t>
            </a:r>
            <a:r>
              <a:rPr lang="en-US" baseline="0" dirty="0" smtClean="0"/>
              <a:t> rules set out some important requirements and we have considered some of these important principles in our thinking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We have also worked closely with our industry peers and industry experts such as </a:t>
            </a:r>
            <a:r>
              <a:rPr lang="en-US" baseline="0" dirty="0" err="1" smtClean="0"/>
              <a:t>Huntswood</a:t>
            </a:r>
            <a:r>
              <a:rPr lang="en-US" baseline="0" dirty="0" smtClean="0"/>
              <a:t> and Grant Thornton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Key points to highlight are around controls to identify complaints, having a culture and capability of people who handle complaints and that they must be impartial, consistent in decision making and have sufficient authority to handle complaints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Customer research and industry experts tell us 82% of people expect their complaint to be resolved in less than a week so we have adopted a principle of getting the right complaint to the right person with the appropriate skills and knowledge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A3722-67C1-E14C-9F15-B9E5FF849A8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62224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A3722-67C1-E14C-9F15-B9E5FF849A8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62224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A3722-67C1-E14C-9F15-B9E5FF849A8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62224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A3722-67C1-E14C-9F15-B9E5FF849A8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62224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A3722-67C1-E14C-9F15-B9E5FF849A8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62224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A3722-67C1-E14C-9F15-B9E5FF849A8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62224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A3722-67C1-E14C-9F15-B9E5FF849A8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622245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A3722-67C1-E14C-9F15-B9E5FF849A86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22245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A3722-67C1-E14C-9F15-B9E5FF849A86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2224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24787" y="274638"/>
            <a:ext cx="6183171" cy="837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89223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12457B79-0310-8A40-B359-B8A66DAB93A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25425" y="1454378"/>
            <a:ext cx="4560166" cy="4075895"/>
          </a:xfrm>
          <a:prstGeom prst="rect">
            <a:avLst/>
          </a:prstGeom>
        </p:spPr>
        <p:txBody>
          <a:bodyPr vert="horz"/>
          <a:lstStyle>
            <a:lvl1pPr>
              <a:defRPr sz="1100">
                <a:latin typeface="Arial"/>
                <a:cs typeface="Arial"/>
              </a:defRPr>
            </a:lvl1pPr>
            <a:lvl2pPr>
              <a:defRPr sz="1100">
                <a:latin typeface="Arial"/>
                <a:cs typeface="Arial"/>
              </a:defRPr>
            </a:lvl2pPr>
            <a:lvl3pPr>
              <a:defRPr sz="1100">
                <a:latin typeface="Arial"/>
                <a:cs typeface="Arial"/>
              </a:defRPr>
            </a:lvl3pPr>
            <a:lvl4pPr>
              <a:defRPr sz="1100">
                <a:latin typeface="Arial"/>
                <a:cs typeface="Arial"/>
              </a:defRPr>
            </a:lvl4pPr>
            <a:lvl5pPr>
              <a:defRPr sz="1100"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12031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29725" y="116077"/>
            <a:ext cx="8896496" cy="6616455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83419" y="1695245"/>
            <a:ext cx="6299378" cy="837582"/>
          </a:xfrm>
        </p:spPr>
        <p:txBody>
          <a:bodyPr>
            <a:normAutofit/>
          </a:bodyPr>
          <a:lstStyle>
            <a:lvl1pPr>
              <a:defRPr sz="3200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3200" dirty="0" smtClean="0">
                <a:solidFill>
                  <a:schemeClr val="bg1"/>
                </a:solidFill>
                <a:latin typeface="RSA Sans Light"/>
                <a:cs typeface="RSA Sans Light"/>
              </a:rPr>
              <a:t>DIVIDER SLIDE TITLE</a:t>
            </a:r>
            <a:endParaRPr lang="en-US" sz="3200" dirty="0">
              <a:solidFill>
                <a:schemeClr val="bg1"/>
              </a:solidFill>
              <a:latin typeface="RSA Sans Light"/>
              <a:cs typeface="RSA Sans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2539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29725" y="116077"/>
            <a:ext cx="8896496" cy="6616455"/>
          </a:xfrm>
          <a:prstGeom prst="rect">
            <a:avLst/>
          </a:prstGeom>
          <a:gradFill flip="none" rotWithShape="1">
            <a:gsLst>
              <a:gs pos="58000">
                <a:schemeClr val="tx2"/>
              </a:gs>
              <a:gs pos="100000">
                <a:schemeClr val="accent5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 hasCustomPrompt="1"/>
          </p:nvPr>
        </p:nvSpPr>
        <p:spPr>
          <a:xfrm>
            <a:off x="483419" y="1695245"/>
            <a:ext cx="6299378" cy="837582"/>
          </a:xfrm>
        </p:spPr>
        <p:txBody>
          <a:bodyPr>
            <a:normAutofit/>
          </a:bodyPr>
          <a:lstStyle>
            <a:lvl1pPr>
              <a:defRPr sz="320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3200" dirty="0" smtClean="0">
                <a:solidFill>
                  <a:schemeClr val="bg1"/>
                </a:solidFill>
                <a:latin typeface="RSA Sans Light"/>
                <a:cs typeface="RSA Sans Light"/>
              </a:rPr>
              <a:t>DIVIDER SLIDE TITLE</a:t>
            </a:r>
            <a:endParaRPr lang="en-US" sz="3200" dirty="0">
              <a:solidFill>
                <a:schemeClr val="bg1"/>
              </a:solidFill>
              <a:latin typeface="RSA Sans Light"/>
              <a:cs typeface="RSA Sans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2548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29725" y="116077"/>
            <a:ext cx="8896496" cy="6616455"/>
          </a:xfrm>
          <a:prstGeom prst="rect">
            <a:avLst/>
          </a:prstGeom>
          <a:gradFill flip="none" rotWithShape="1">
            <a:gsLst>
              <a:gs pos="58000">
                <a:schemeClr val="tx2"/>
              </a:gs>
              <a:gs pos="100000">
                <a:schemeClr val="accent6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 hasCustomPrompt="1"/>
          </p:nvPr>
        </p:nvSpPr>
        <p:spPr>
          <a:xfrm>
            <a:off x="483419" y="1695245"/>
            <a:ext cx="6299378" cy="837582"/>
          </a:xfrm>
        </p:spPr>
        <p:txBody>
          <a:bodyPr>
            <a:normAutofit/>
          </a:bodyPr>
          <a:lstStyle>
            <a:lvl1pPr>
              <a:defRPr sz="3200" cap="all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3200" dirty="0" smtClean="0">
                <a:solidFill>
                  <a:schemeClr val="bg1"/>
                </a:solidFill>
                <a:latin typeface="RSA Sans Light"/>
                <a:cs typeface="RSA Sans Light"/>
              </a:rPr>
              <a:t>DIVIDER SLIDE TITLE</a:t>
            </a:r>
            <a:endParaRPr lang="en-US" sz="3200" dirty="0">
              <a:solidFill>
                <a:schemeClr val="bg1"/>
              </a:solidFill>
              <a:latin typeface="RSA Sans Light"/>
              <a:cs typeface="RSA Sans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1681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29725" y="116077"/>
            <a:ext cx="8896496" cy="6616455"/>
          </a:xfrm>
          <a:prstGeom prst="rect">
            <a:avLst/>
          </a:prstGeom>
          <a:gradFill flip="none" rotWithShape="1">
            <a:gsLst>
              <a:gs pos="58000">
                <a:schemeClr val="tx2"/>
              </a:gs>
              <a:gs pos="100000">
                <a:schemeClr val="accent4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 hasCustomPrompt="1"/>
          </p:nvPr>
        </p:nvSpPr>
        <p:spPr>
          <a:xfrm>
            <a:off x="483419" y="1695245"/>
            <a:ext cx="6299378" cy="837582"/>
          </a:xfrm>
        </p:spPr>
        <p:txBody>
          <a:bodyPr>
            <a:normAutofit/>
          </a:bodyPr>
          <a:lstStyle>
            <a:lvl1pPr>
              <a:defRPr sz="320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3200" dirty="0" smtClean="0">
                <a:solidFill>
                  <a:schemeClr val="bg1"/>
                </a:solidFill>
                <a:latin typeface="RSA Sans Light"/>
                <a:cs typeface="RSA Sans Light"/>
              </a:rPr>
              <a:t>DIVIDER SLIDE TITLE</a:t>
            </a:r>
            <a:endParaRPr lang="en-US" sz="3200" dirty="0">
              <a:solidFill>
                <a:schemeClr val="bg1"/>
              </a:solidFill>
              <a:latin typeface="RSA Sans Light"/>
              <a:cs typeface="RSA Sans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1638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29725" y="116077"/>
            <a:ext cx="8896496" cy="6616455"/>
          </a:xfrm>
          <a:prstGeom prst="rect">
            <a:avLst/>
          </a:prstGeom>
          <a:gradFill flip="none" rotWithShape="1">
            <a:gsLst>
              <a:gs pos="58000">
                <a:schemeClr val="tx2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 hasCustomPrompt="1"/>
          </p:nvPr>
        </p:nvSpPr>
        <p:spPr>
          <a:xfrm>
            <a:off x="483419" y="1695245"/>
            <a:ext cx="6299378" cy="837582"/>
          </a:xfrm>
        </p:spPr>
        <p:txBody>
          <a:bodyPr>
            <a:normAutofit/>
          </a:bodyPr>
          <a:lstStyle>
            <a:lvl1pPr>
              <a:defRPr sz="320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3200" dirty="0" smtClean="0">
                <a:solidFill>
                  <a:schemeClr val="bg1"/>
                </a:solidFill>
                <a:latin typeface="RSA Sans Light"/>
                <a:cs typeface="RSA Sans Light"/>
              </a:rPr>
              <a:t>DIVIDER SLIDE TITLE</a:t>
            </a:r>
            <a:endParaRPr lang="en-US" sz="3200" dirty="0">
              <a:solidFill>
                <a:schemeClr val="bg1"/>
              </a:solidFill>
              <a:latin typeface="RSA Sans Light"/>
              <a:cs typeface="RSA Sans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97529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BC65C9-DDB9-4B7E-9527-40F1CA15B3FA}" type="datetimeFigureOut">
              <a:rPr lang="en-GB" smtClean="0"/>
              <a:pPr/>
              <a:t>15/02/2016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210DA-9F24-4484-B7BB-EB133A36E2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52181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 THREADS 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28457" y="0"/>
            <a:ext cx="3410712" cy="6858000"/>
          </a:xfrm>
          <a:prstGeom prst="rect">
            <a:avLst/>
          </a:prstGeom>
        </p:spPr>
      </p:pic>
      <p:pic>
        <p:nvPicPr>
          <p:cNvPr id="6" name="Picture 5" descr="rsa_rgb_pos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6335" y="116077"/>
            <a:ext cx="1709886" cy="11796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0667" y="2266583"/>
            <a:ext cx="6299378" cy="837582"/>
          </a:xfrm>
        </p:spPr>
        <p:txBody>
          <a:bodyPr tIns="0" bIns="0">
            <a:normAutofit/>
          </a:bodyPr>
          <a:lstStyle>
            <a:lvl1pPr>
              <a:defRPr sz="3200" cap="all">
                <a:latin typeface="Arial"/>
                <a:cs typeface="Arial"/>
              </a:defRPr>
            </a:lvl1pPr>
          </a:lstStyle>
          <a:p>
            <a:r>
              <a:rPr lang="en-GB" dirty="0" smtClean="0"/>
              <a:t>PRESENTATION TITLE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84188" y="3226658"/>
            <a:ext cx="2667000" cy="1125538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140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SUB HEADING AND ANY FURTHER INFORMATION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83419" y="6219770"/>
            <a:ext cx="2424112" cy="398463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1400" baseline="0">
                <a:solidFill>
                  <a:srgbClr val="660085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MONTH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98411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sa_rgb_pos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6335" y="116077"/>
            <a:ext cx="1709886" cy="1179629"/>
          </a:xfrm>
          <a:prstGeom prst="rect">
            <a:avLst/>
          </a:prstGeom>
        </p:spPr>
      </p:pic>
      <p:pic>
        <p:nvPicPr>
          <p:cNvPr id="2" name="Picture 1" descr="PPT THREADS 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5750" y="4502056"/>
            <a:ext cx="7628250" cy="2355943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90667" y="2266583"/>
            <a:ext cx="6299378" cy="837582"/>
          </a:xfrm>
        </p:spPr>
        <p:txBody>
          <a:bodyPr tIns="0" bIns="0">
            <a:normAutofit/>
          </a:bodyPr>
          <a:lstStyle>
            <a:lvl1pPr>
              <a:defRPr sz="3200" cap="all">
                <a:latin typeface="Arial"/>
                <a:cs typeface="Arial"/>
              </a:defRPr>
            </a:lvl1pPr>
          </a:lstStyle>
          <a:p>
            <a:r>
              <a:rPr lang="en-GB" dirty="0" smtClean="0"/>
              <a:t>PRESENTATION TITLE</a:t>
            </a:r>
            <a:endParaRPr lang="en-US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84188" y="3226658"/>
            <a:ext cx="2667000" cy="1125538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140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SUB HEADING AND ANY FURTHER INFORMATION</a:t>
            </a:r>
            <a:endParaRPr lang="en-US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83419" y="6219770"/>
            <a:ext cx="2424112" cy="398463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1400" baseline="0">
                <a:solidFill>
                  <a:srgbClr val="660085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MONTH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13578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sa_rgb_pos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6335" y="116077"/>
            <a:ext cx="1709886" cy="1179629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90667" y="2266583"/>
            <a:ext cx="6299378" cy="837582"/>
          </a:xfrm>
        </p:spPr>
        <p:txBody>
          <a:bodyPr tIns="0" bIns="0">
            <a:normAutofit/>
          </a:bodyPr>
          <a:lstStyle>
            <a:lvl1pPr>
              <a:defRPr sz="3200" cap="all">
                <a:latin typeface="Arial"/>
                <a:cs typeface="Arial"/>
              </a:defRPr>
            </a:lvl1pPr>
          </a:lstStyle>
          <a:p>
            <a:r>
              <a:rPr lang="en-GB" dirty="0" smtClean="0"/>
              <a:t>PRESENTATION TITLE</a:t>
            </a:r>
            <a:endParaRPr lang="en-US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84188" y="3226658"/>
            <a:ext cx="2667000" cy="1125538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140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SUB HEADING AND ANY FURTHER INFORMATION</a:t>
            </a:r>
            <a:endParaRPr lang="en-US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83419" y="6219770"/>
            <a:ext cx="2424112" cy="398463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1400" baseline="0">
                <a:solidFill>
                  <a:srgbClr val="660085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MONTH 2014</a:t>
            </a:r>
            <a:endParaRPr lang="en-US" dirty="0"/>
          </a:p>
        </p:txBody>
      </p:sp>
      <p:pic>
        <p:nvPicPr>
          <p:cNvPr id="8" name="Picture 7" descr="PPT THREADS 8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8297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sa_rgb_pos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6335" y="116077"/>
            <a:ext cx="1709886" cy="1179629"/>
          </a:xfrm>
          <a:prstGeom prst="rect">
            <a:avLst/>
          </a:prstGeom>
        </p:spPr>
      </p:pic>
      <p:pic>
        <p:nvPicPr>
          <p:cNvPr id="4" name="Picture 3" descr="PPT THREADS 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99888" y="1103376"/>
            <a:ext cx="3944112" cy="5754624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90667" y="2266583"/>
            <a:ext cx="6299378" cy="837582"/>
          </a:xfrm>
        </p:spPr>
        <p:txBody>
          <a:bodyPr tIns="0" bIns="0">
            <a:normAutofit/>
          </a:bodyPr>
          <a:lstStyle>
            <a:lvl1pPr>
              <a:defRPr sz="3200" cap="all">
                <a:latin typeface="Arial"/>
                <a:cs typeface="Arial"/>
              </a:defRPr>
            </a:lvl1pPr>
          </a:lstStyle>
          <a:p>
            <a:r>
              <a:rPr lang="en-GB" dirty="0" smtClean="0"/>
              <a:t>PRESENTATION TITLE</a:t>
            </a:r>
            <a:endParaRPr lang="en-US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84188" y="3226658"/>
            <a:ext cx="2667000" cy="1125538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140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SUB HEADING AND ANY FURTHER INFORMATION</a:t>
            </a:r>
            <a:endParaRPr lang="en-US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83419" y="6219770"/>
            <a:ext cx="2424112" cy="398463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1400" baseline="0">
                <a:solidFill>
                  <a:srgbClr val="660085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MONTH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8869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sa_rgb_pos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6335" y="116077"/>
            <a:ext cx="1709886" cy="1179629"/>
          </a:xfrm>
          <a:prstGeom prst="rect">
            <a:avLst/>
          </a:prstGeom>
        </p:spPr>
      </p:pic>
      <p:pic>
        <p:nvPicPr>
          <p:cNvPr id="5" name="Picture 4" descr="PPT THREADS 4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513306"/>
            <a:ext cx="9144000" cy="335584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90667" y="1916475"/>
            <a:ext cx="6299378" cy="837582"/>
          </a:xfrm>
        </p:spPr>
        <p:txBody>
          <a:bodyPr tIns="0" bIns="0">
            <a:normAutofit/>
          </a:bodyPr>
          <a:lstStyle>
            <a:lvl1pPr>
              <a:defRPr sz="3200" cap="all">
                <a:latin typeface="Arial"/>
                <a:cs typeface="Arial"/>
              </a:defRPr>
            </a:lvl1pPr>
          </a:lstStyle>
          <a:p>
            <a:r>
              <a:rPr lang="en-GB" dirty="0" smtClean="0"/>
              <a:t>PRESENTATION TITLE</a:t>
            </a:r>
            <a:endParaRPr lang="en-US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84188" y="2876550"/>
            <a:ext cx="2667000" cy="1125538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140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SUB HEADING AND ANY FURTHER INFORMATION</a:t>
            </a:r>
            <a:endParaRPr lang="en-US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83419" y="3412041"/>
            <a:ext cx="2424112" cy="398463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1400" baseline="0">
                <a:solidFill>
                  <a:srgbClr val="660085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MONTH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05803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sa_rgb_pos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505" y="3516545"/>
            <a:ext cx="1709886" cy="1179629"/>
          </a:xfrm>
          <a:prstGeom prst="rect">
            <a:avLst/>
          </a:prstGeom>
        </p:spPr>
      </p:pic>
      <p:pic>
        <p:nvPicPr>
          <p:cNvPr id="4" name="Picture 3" descr="PPT THREADS 6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6136" y="0"/>
            <a:ext cx="5007864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90667" y="4505706"/>
            <a:ext cx="6299378" cy="837582"/>
          </a:xfrm>
        </p:spPr>
        <p:txBody>
          <a:bodyPr tIns="0" bIns="0">
            <a:normAutofit/>
          </a:bodyPr>
          <a:lstStyle>
            <a:lvl1pPr>
              <a:defRPr sz="3200" cap="all">
                <a:latin typeface="Arial"/>
                <a:cs typeface="Arial"/>
              </a:defRPr>
            </a:lvl1pPr>
          </a:lstStyle>
          <a:p>
            <a:r>
              <a:rPr lang="en-GB" dirty="0" smtClean="0"/>
              <a:t>PRESENTATION TITLE</a:t>
            </a:r>
            <a:endParaRPr lang="en-US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84188" y="5266768"/>
            <a:ext cx="2667000" cy="1125538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140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SUB HEADING AND ANY FURTHER INFORMATION</a:t>
            </a:r>
            <a:endParaRPr lang="en-US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83419" y="6219770"/>
            <a:ext cx="2424112" cy="398463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1400" baseline="0">
                <a:solidFill>
                  <a:srgbClr val="660085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MONTH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94843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sa_rgb_pos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677" y="3188178"/>
            <a:ext cx="1709886" cy="1179629"/>
          </a:xfrm>
          <a:prstGeom prst="rect">
            <a:avLst/>
          </a:prstGeom>
        </p:spPr>
      </p:pic>
      <p:pic>
        <p:nvPicPr>
          <p:cNvPr id="9" name="Picture 8" descr="PPT THREADS 3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r="-901"/>
          <a:stretch/>
        </p:blipFill>
        <p:spPr>
          <a:xfrm>
            <a:off x="3865773" y="0"/>
            <a:ext cx="5332849" cy="6858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90667" y="4162463"/>
            <a:ext cx="6299378" cy="837582"/>
          </a:xfrm>
        </p:spPr>
        <p:txBody>
          <a:bodyPr tIns="0" bIns="0">
            <a:normAutofit/>
          </a:bodyPr>
          <a:lstStyle>
            <a:lvl1pPr>
              <a:defRPr sz="3200" cap="all">
                <a:latin typeface="Arial"/>
                <a:cs typeface="Arial"/>
              </a:defRPr>
            </a:lvl1pPr>
          </a:lstStyle>
          <a:p>
            <a:r>
              <a:rPr lang="en-GB" dirty="0" smtClean="0"/>
              <a:t>PRESENTATION TITLE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84188" y="4923525"/>
            <a:ext cx="2667000" cy="1125538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140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SUB HEADING AND ANY FURTHER INFORMATION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83419" y="6219770"/>
            <a:ext cx="2424112" cy="398463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1400" baseline="0">
                <a:solidFill>
                  <a:srgbClr val="660085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MONTH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05659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83419" y="1694621"/>
            <a:ext cx="6299378" cy="837582"/>
          </a:xfrm>
        </p:spPr>
        <p:txBody>
          <a:bodyPr>
            <a:normAutofit/>
          </a:bodyPr>
          <a:lstStyle>
            <a:lvl1pPr>
              <a:defRPr sz="3200">
                <a:latin typeface="Arial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tx2"/>
                </a:solidFill>
              </a:rPr>
              <a:t>DIVIDER SLIDE TITLE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1643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4788" y="274638"/>
            <a:ext cx="6299378" cy="837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89223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12457B79-0310-8A40-B359-B8A66DAB93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596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51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hf hdr="0" ft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2400" b="1" i="0" kern="1200">
          <a:solidFill>
            <a:schemeClr val="accent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6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12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10551" y="1754765"/>
            <a:ext cx="5912827" cy="2226513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CPD Lunchtime Meeting</a:t>
            </a:r>
          </a:p>
          <a:p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Complaints Implementation of PS15/19</a:t>
            </a:r>
          </a:p>
          <a:p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9</a:t>
            </a:r>
            <a:r>
              <a:rPr lang="en-US" sz="2800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th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 February 2016</a:t>
            </a:r>
          </a:p>
          <a:p>
            <a:endParaRPr lang="en-US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Roger Binks</a:t>
            </a:r>
          </a:p>
          <a:p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UK Complaints Manager, RSA</a:t>
            </a:r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endParaRPr 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r>
              <a:rPr lang="en-US" sz="12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February 2016</a:t>
            </a:r>
          </a:p>
          <a:p>
            <a:endParaRPr lang="en-US" sz="2200" b="1" dirty="0" smtClean="0">
              <a:latin typeface="+mn-lt"/>
              <a:cs typeface="Arial" panose="020B0604020202020204" pitchFamily="34" charset="0"/>
            </a:endParaRPr>
          </a:p>
          <a:p>
            <a:endParaRPr lang="en-US" sz="2200" dirty="0" smtClean="0">
              <a:latin typeface="+mn-lt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89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8"/>
          <p:cNvSpPr txBox="1">
            <a:spLocks/>
          </p:cNvSpPr>
          <p:nvPr/>
        </p:nvSpPr>
        <p:spPr>
          <a:xfrm>
            <a:off x="205737" y="150813"/>
            <a:ext cx="8547738" cy="837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400" b="1" i="0" kern="120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b="0" dirty="0" smtClean="0">
                <a:solidFill>
                  <a:srgbClr val="660085"/>
                </a:solidFill>
                <a:latin typeface="Calibri"/>
                <a:cs typeface="Arial" panose="020B0604020202020204" pitchFamily="34" charset="0"/>
              </a:rPr>
              <a:t>Key Questions to Consider</a:t>
            </a:r>
          </a:p>
          <a:p>
            <a:r>
              <a:rPr lang="en-GB" dirty="0" smtClean="0">
                <a:solidFill>
                  <a:srgbClr val="660085"/>
                </a:solidFill>
                <a:latin typeface="Calibri"/>
                <a:cs typeface="Arial" panose="020B0604020202020204" pitchFamily="34" charset="0"/>
              </a:rPr>
              <a:t>4. The Summary Resolution Communication</a:t>
            </a:r>
            <a:endParaRPr lang="en-GB" dirty="0">
              <a:solidFill>
                <a:srgbClr val="660085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9076" y="1047500"/>
            <a:ext cx="853439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2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457B79-0310-8A40-B359-B8A66DAB9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736" y="1077019"/>
            <a:ext cx="866513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>
                <a:solidFill>
                  <a:prstClr val="black"/>
                </a:solidFill>
              </a:rPr>
              <a:t>How will you create and send the SRC? </a:t>
            </a:r>
            <a:r>
              <a:rPr lang="en-GB" i="1" dirty="0" smtClean="0">
                <a:solidFill>
                  <a:prstClr val="black"/>
                </a:solidFill>
              </a:rPr>
              <a:t>i.e. letter, email, text?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>
                <a:solidFill>
                  <a:prstClr val="black"/>
                </a:solidFill>
              </a:rPr>
              <a:t>Will you tailor the information in the SRC to the individual complaint case?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>
                <a:solidFill>
                  <a:prstClr val="black"/>
                </a:solidFill>
              </a:rPr>
              <a:t>Will you invite customers back in to mitigate referrals to FOS?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>
                <a:solidFill>
                  <a:prstClr val="black"/>
                </a:solidFill>
              </a:rPr>
              <a:t>How will you ensure the customer is happy with the resolution?</a:t>
            </a:r>
            <a:endParaRPr lang="en-GB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dirty="0" smtClean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7861" y="4730647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0450" y="4368800"/>
            <a:ext cx="19431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4880" y="43688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4615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8"/>
          <p:cNvSpPr txBox="1">
            <a:spLocks/>
          </p:cNvSpPr>
          <p:nvPr/>
        </p:nvSpPr>
        <p:spPr>
          <a:xfrm>
            <a:off x="205737" y="150813"/>
            <a:ext cx="8547738" cy="837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400" b="1" i="0" kern="120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b="0" dirty="0" smtClean="0">
                <a:solidFill>
                  <a:srgbClr val="660085"/>
                </a:solidFill>
                <a:latin typeface="Calibri"/>
                <a:cs typeface="Arial" panose="020B0604020202020204" pitchFamily="34" charset="0"/>
              </a:rPr>
              <a:t>Key Questions to Consider</a:t>
            </a:r>
          </a:p>
          <a:p>
            <a:r>
              <a:rPr lang="en-GB" dirty="0" smtClean="0">
                <a:solidFill>
                  <a:srgbClr val="660085"/>
                </a:solidFill>
                <a:latin typeface="Calibri"/>
                <a:cs typeface="Arial" panose="020B0604020202020204" pitchFamily="34" charset="0"/>
              </a:rPr>
              <a:t>5. Systems!</a:t>
            </a:r>
            <a:endParaRPr lang="en-GB" dirty="0">
              <a:solidFill>
                <a:srgbClr val="660085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9076" y="1047500"/>
            <a:ext cx="853439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2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457B79-0310-8A40-B359-B8A66DAB9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736" y="1077019"/>
            <a:ext cx="866513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>
                <a:solidFill>
                  <a:prstClr val="black"/>
                </a:solidFill>
              </a:rPr>
              <a:t>Do you use an in-house solution for capturing complaints or a software provider?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>
                <a:solidFill>
                  <a:prstClr val="black"/>
                </a:solidFill>
              </a:rPr>
              <a:t>How will you ensure your systems capture the new reporting requirements?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>
                <a:solidFill>
                  <a:prstClr val="black"/>
                </a:solidFill>
              </a:rPr>
              <a:t>Is this the right time to review your complaint system requirements?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dirty="0" smtClean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dirty="0" smtClean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7805" y="3818226"/>
            <a:ext cx="223837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3378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8"/>
          <p:cNvSpPr txBox="1">
            <a:spLocks/>
          </p:cNvSpPr>
          <p:nvPr/>
        </p:nvSpPr>
        <p:spPr>
          <a:xfrm>
            <a:off x="205737" y="150813"/>
            <a:ext cx="8547738" cy="837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400" b="1" i="0" kern="120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b="0" dirty="0" smtClean="0">
                <a:solidFill>
                  <a:srgbClr val="660085"/>
                </a:solidFill>
                <a:latin typeface="Calibri"/>
                <a:cs typeface="Arial" panose="020B0604020202020204" pitchFamily="34" charset="0"/>
              </a:rPr>
              <a:t>Key Questions to Consider</a:t>
            </a:r>
          </a:p>
          <a:p>
            <a:r>
              <a:rPr lang="en-GB" dirty="0" smtClean="0">
                <a:solidFill>
                  <a:srgbClr val="660085"/>
                </a:solidFill>
                <a:latin typeface="Calibri"/>
                <a:cs typeface="Arial" panose="020B0604020202020204" pitchFamily="34" charset="0"/>
              </a:rPr>
              <a:t>6. Do you outsource handling to Suppliers or DA’s</a:t>
            </a:r>
            <a:endParaRPr lang="en-GB" dirty="0">
              <a:solidFill>
                <a:srgbClr val="660085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9076" y="1047500"/>
            <a:ext cx="853439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2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457B79-0310-8A40-B359-B8A66DAB9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736" y="1077019"/>
            <a:ext cx="866513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en-GB" dirty="0" smtClean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dirty="0" smtClean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9075" y="1162562"/>
            <a:ext cx="85343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/>
              <a:t>Complaints which are deemed to be </a:t>
            </a:r>
            <a:r>
              <a:rPr lang="en-GB" b="1" dirty="0"/>
              <a:t>material</a:t>
            </a:r>
            <a:r>
              <a:rPr lang="en-GB" dirty="0"/>
              <a:t>, relate to </a:t>
            </a:r>
            <a:r>
              <a:rPr lang="en-GB" dirty="0" smtClean="0"/>
              <a:t>the firm’s </a:t>
            </a:r>
            <a:r>
              <a:rPr lang="en-GB" b="1" dirty="0"/>
              <a:t>regulated activity</a:t>
            </a:r>
            <a:r>
              <a:rPr lang="en-GB" dirty="0"/>
              <a:t>, and are from </a:t>
            </a:r>
            <a:r>
              <a:rPr lang="en-GB" b="1" dirty="0"/>
              <a:t>eligible  complainants</a:t>
            </a:r>
            <a:r>
              <a:rPr lang="en-GB" dirty="0"/>
              <a:t>, will need to be reported. Even those where a resolution has been agreed within the informal </a:t>
            </a:r>
            <a:r>
              <a:rPr lang="en-GB" dirty="0" smtClean="0"/>
              <a:t>deadline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>
                <a:solidFill>
                  <a:prstClr val="black"/>
                </a:solidFill>
              </a:rPr>
              <a:t>Who will be responsible for reporting these complaints?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>
                <a:solidFill>
                  <a:prstClr val="black"/>
                </a:solidFill>
              </a:rPr>
              <a:t>How will you ensure that you have appropriate oversight and governance over your outsourcing arrangement </a:t>
            </a:r>
            <a:r>
              <a:rPr lang="en-GB" i="1" dirty="0" smtClean="0">
                <a:solidFill>
                  <a:prstClr val="black"/>
                </a:solidFill>
              </a:rPr>
              <a:t>(FCA’s TR15/7 paper on delegated authority arrangements)</a:t>
            </a:r>
            <a:endParaRPr lang="en-GB" i="1" dirty="0">
              <a:solidFill>
                <a:prstClr val="black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913134"/>
            <a:ext cx="3178134" cy="229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8353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8"/>
          <p:cNvSpPr txBox="1">
            <a:spLocks/>
          </p:cNvSpPr>
          <p:nvPr/>
        </p:nvSpPr>
        <p:spPr>
          <a:xfrm>
            <a:off x="205737" y="150813"/>
            <a:ext cx="8547738" cy="837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400" b="1" i="0" kern="120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b="0" dirty="0" smtClean="0">
                <a:solidFill>
                  <a:srgbClr val="660085"/>
                </a:solidFill>
                <a:latin typeface="Calibri"/>
                <a:cs typeface="Arial" panose="020B0604020202020204" pitchFamily="34" charset="0"/>
              </a:rPr>
              <a:t>Key Questions to Consider</a:t>
            </a:r>
          </a:p>
          <a:p>
            <a:r>
              <a:rPr lang="en-GB" dirty="0" smtClean="0">
                <a:solidFill>
                  <a:srgbClr val="660085"/>
                </a:solidFill>
                <a:latin typeface="Calibri"/>
                <a:cs typeface="Arial" panose="020B0604020202020204" pitchFamily="34" charset="0"/>
              </a:rPr>
              <a:t>7. Reporting</a:t>
            </a:r>
            <a:endParaRPr lang="en-GB" dirty="0">
              <a:solidFill>
                <a:srgbClr val="660085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9076" y="1047500"/>
            <a:ext cx="853439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2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457B79-0310-8A40-B359-B8A66DAB9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736" y="1077019"/>
            <a:ext cx="866513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en-GB" dirty="0" smtClean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dirty="0" smtClean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9075" y="972562"/>
            <a:ext cx="853439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>
                <a:solidFill>
                  <a:prstClr val="black"/>
                </a:solidFill>
              </a:rPr>
              <a:t>How will your data look against industry peers when you report ALL complaints to the FCA?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>
                <a:solidFill>
                  <a:prstClr val="black"/>
                </a:solidFill>
              </a:rPr>
              <a:t>Will you narrow reporting to only those complaints where you have provided a narrower assessment of materiality?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>
                <a:solidFill>
                  <a:prstClr val="black"/>
                </a:solidFill>
              </a:rPr>
              <a:t>How easy is it to get your hands on data about how many Policies in Force you have at product level?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>
                <a:solidFill>
                  <a:prstClr val="black"/>
                </a:solidFill>
              </a:rPr>
              <a:t>How will you incorporate complaints data for outsourced providers who are handling complaints on your behalf?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40781" y="3847605"/>
            <a:ext cx="4645025" cy="2979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1567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8"/>
          <p:cNvSpPr txBox="1">
            <a:spLocks/>
          </p:cNvSpPr>
          <p:nvPr/>
        </p:nvSpPr>
        <p:spPr>
          <a:xfrm>
            <a:off x="205737" y="150813"/>
            <a:ext cx="8547738" cy="837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400" b="1" i="0" kern="120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b="0" dirty="0" smtClean="0">
                <a:solidFill>
                  <a:srgbClr val="660085"/>
                </a:solidFill>
                <a:latin typeface="Calibri"/>
                <a:cs typeface="Arial" panose="020B0604020202020204" pitchFamily="34" charset="0"/>
              </a:rPr>
              <a:t>Best Practice Model</a:t>
            </a:r>
          </a:p>
          <a:p>
            <a:r>
              <a:rPr lang="en-GB" dirty="0" smtClean="0">
                <a:solidFill>
                  <a:srgbClr val="660085"/>
                </a:solidFill>
                <a:latin typeface="Calibri"/>
                <a:cs typeface="Arial" panose="020B0604020202020204" pitchFamily="34" charset="0"/>
              </a:rPr>
              <a:t>1. Framework to Success</a:t>
            </a:r>
            <a:endParaRPr lang="en-GB" dirty="0">
              <a:solidFill>
                <a:srgbClr val="660085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9076" y="1047500"/>
            <a:ext cx="853439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2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457B79-0310-8A40-B359-B8A66DAB9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736" y="1077019"/>
            <a:ext cx="866513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>
                <a:solidFill>
                  <a:prstClr val="black"/>
                </a:solidFill>
              </a:rPr>
              <a:t>Set up a dedicated </a:t>
            </a:r>
            <a:r>
              <a:rPr lang="en-GB" b="1" dirty="0" smtClean="0">
                <a:solidFill>
                  <a:prstClr val="black"/>
                </a:solidFill>
              </a:rPr>
              <a:t>Project Team </a:t>
            </a:r>
            <a:r>
              <a:rPr lang="en-GB" dirty="0" smtClean="0">
                <a:solidFill>
                  <a:prstClr val="black"/>
                </a:solidFill>
              </a:rPr>
              <a:t>and have appropriate </a:t>
            </a:r>
            <a:r>
              <a:rPr lang="en-GB" b="1" dirty="0" smtClean="0">
                <a:solidFill>
                  <a:prstClr val="black"/>
                </a:solidFill>
              </a:rPr>
              <a:t>Governance</a:t>
            </a:r>
            <a:r>
              <a:rPr lang="en-GB" dirty="0" smtClean="0">
                <a:solidFill>
                  <a:prstClr val="black"/>
                </a:solidFill>
              </a:rPr>
              <a:t>, ensuring decisions can be made quickly and supported by key stakeholders in your business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b="1" dirty="0" smtClean="0">
                <a:solidFill>
                  <a:prstClr val="black"/>
                </a:solidFill>
              </a:rPr>
              <a:t>Define Work stream Leads </a:t>
            </a:r>
            <a:r>
              <a:rPr lang="en-GB" i="1" dirty="0" smtClean="0">
                <a:solidFill>
                  <a:prstClr val="black"/>
                </a:solidFill>
              </a:rPr>
              <a:t>(Process, People, Systems, External Partners, QA &amp; Controls, Training &amp; </a:t>
            </a:r>
            <a:r>
              <a:rPr lang="en-GB" i="1" dirty="0" err="1" smtClean="0">
                <a:solidFill>
                  <a:prstClr val="black"/>
                </a:solidFill>
              </a:rPr>
              <a:t>Comms</a:t>
            </a:r>
            <a:r>
              <a:rPr lang="en-GB" i="1" dirty="0" smtClean="0">
                <a:solidFill>
                  <a:prstClr val="black"/>
                </a:solidFill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b="1" dirty="0" smtClean="0">
                <a:solidFill>
                  <a:prstClr val="black"/>
                </a:solidFill>
              </a:rPr>
              <a:t>Communication is Key </a:t>
            </a:r>
            <a:r>
              <a:rPr lang="en-GB" dirty="0" smtClean="0">
                <a:solidFill>
                  <a:prstClr val="black"/>
                </a:solidFill>
              </a:rPr>
              <a:t>– decide how you are going to engage with your business about the changes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b="1" dirty="0" smtClean="0">
                <a:solidFill>
                  <a:prstClr val="black"/>
                </a:solidFill>
              </a:rPr>
              <a:t>Best operational fit</a:t>
            </a:r>
            <a:r>
              <a:rPr lang="en-GB" dirty="0" smtClean="0">
                <a:solidFill>
                  <a:prstClr val="black"/>
                </a:solidFill>
              </a:rPr>
              <a:t> – decide which Operating Model works for your firm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b="1" dirty="0" smtClean="0">
                <a:solidFill>
                  <a:prstClr val="black"/>
                </a:solidFill>
              </a:rPr>
              <a:t>Best system requirement </a:t>
            </a:r>
            <a:r>
              <a:rPr lang="en-GB" dirty="0" smtClean="0">
                <a:solidFill>
                  <a:prstClr val="black"/>
                </a:solidFill>
              </a:rPr>
              <a:t>– can you adapt your systems to meet the requirements?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b="1" dirty="0" smtClean="0">
                <a:solidFill>
                  <a:prstClr val="black"/>
                </a:solidFill>
              </a:rPr>
              <a:t>Training to all staff </a:t>
            </a:r>
            <a:r>
              <a:rPr lang="en-GB" dirty="0" smtClean="0">
                <a:solidFill>
                  <a:prstClr val="black"/>
                </a:solidFill>
              </a:rPr>
              <a:t>– face to face workshops, On-line assessments?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b="1" dirty="0" smtClean="0">
                <a:solidFill>
                  <a:prstClr val="black"/>
                </a:solidFill>
              </a:rPr>
              <a:t>Evidencing QA and controls </a:t>
            </a:r>
            <a:r>
              <a:rPr lang="en-GB" dirty="0" smtClean="0">
                <a:solidFill>
                  <a:prstClr val="black"/>
                </a:solidFill>
              </a:rPr>
              <a:t>– ensuring oversight and accountability / empowerment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b="1" dirty="0" smtClean="0">
                <a:solidFill>
                  <a:prstClr val="black"/>
                </a:solidFill>
              </a:rPr>
              <a:t>Effective Root Cause Analysis </a:t>
            </a:r>
            <a:r>
              <a:rPr lang="en-GB" dirty="0" smtClean="0">
                <a:solidFill>
                  <a:prstClr val="black"/>
                </a:solidFill>
              </a:rPr>
              <a:t>– taking ALL complaint learnings and FOS decisions into account</a:t>
            </a:r>
            <a:endParaRPr lang="en-GB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863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/>
          </p:cNvSpPr>
          <p:nvPr/>
        </p:nvSpPr>
        <p:spPr>
          <a:xfrm>
            <a:off x="132793" y="123923"/>
            <a:ext cx="8100351" cy="837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>
                <a:solidFill>
                  <a:srgbClr val="660085"/>
                </a:solidFill>
                <a:cs typeface="Arial" panose="020B0604020202020204" pitchFamily="34" charset="0"/>
              </a:rPr>
              <a:t>Best Practice Model</a:t>
            </a:r>
          </a:p>
          <a:p>
            <a:pPr algn="l"/>
            <a:r>
              <a:rPr lang="en-GB" sz="2400" b="1" dirty="0" smtClean="0">
                <a:solidFill>
                  <a:srgbClr val="660085"/>
                </a:solidFill>
                <a:cs typeface="Arial" panose="020B0604020202020204" pitchFamily="34" charset="0"/>
              </a:rPr>
              <a:t>2. Project Structure</a:t>
            </a:r>
            <a:endParaRPr lang="en-GB" sz="2400" b="1" dirty="0">
              <a:solidFill>
                <a:srgbClr val="660085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892239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457B79-0310-8A40-B359-B8A66DAB93A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375077" y="2054228"/>
            <a:ext cx="2306472" cy="409433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bg1"/>
                </a:solidFill>
              </a:rPr>
              <a:t>Project</a:t>
            </a:r>
            <a:r>
              <a:rPr lang="en-GB" sz="1600" b="1" dirty="0" smtClean="0"/>
              <a:t> </a:t>
            </a:r>
            <a:r>
              <a:rPr lang="en-GB" sz="1600" b="1" dirty="0" smtClean="0">
                <a:solidFill>
                  <a:schemeClr val="bg1"/>
                </a:solidFill>
              </a:rPr>
              <a:t>Manager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32794" y="3001583"/>
            <a:ext cx="1750596" cy="409433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/>
              <a:t>INTERNAL PROCESS</a:t>
            </a:r>
            <a:endParaRPr lang="en-GB" sz="14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922917" y="3001582"/>
            <a:ext cx="1750596" cy="748353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/>
              <a:t>CONTROLS (QA)</a:t>
            </a:r>
            <a:endParaRPr lang="en-GB" sz="16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3713044" y="3001590"/>
            <a:ext cx="1750596" cy="748345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/>
              <a:t>EXTERNAL PROCESS</a:t>
            </a:r>
          </a:p>
          <a:p>
            <a:pPr algn="ctr"/>
            <a:r>
              <a:rPr lang="en-GB" sz="1600" b="1" dirty="0" smtClean="0"/>
              <a:t>(DA / TP)</a:t>
            </a:r>
            <a:endParaRPr lang="en-GB" sz="16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5503167" y="3001589"/>
            <a:ext cx="1750596" cy="409433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/>
              <a:t>SYSTEM / MI</a:t>
            </a:r>
            <a:endParaRPr lang="en-GB" sz="16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7293295" y="2992490"/>
            <a:ext cx="1750596" cy="757445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/>
              <a:t>TRAINING &amp; COMMS</a:t>
            </a:r>
            <a:endParaRPr lang="en-GB" sz="1600" b="1" dirty="0"/>
          </a:p>
        </p:txBody>
      </p:sp>
      <p:sp>
        <p:nvSpPr>
          <p:cNvPr id="14" name="Rectangle 13"/>
          <p:cNvSpPr/>
          <p:nvPr/>
        </p:nvSpPr>
        <p:spPr>
          <a:xfrm>
            <a:off x="132794" y="3411023"/>
            <a:ext cx="875298" cy="3389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CHANGE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08092" y="3411023"/>
            <a:ext cx="875298" cy="3389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TOM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03167" y="3411023"/>
            <a:ext cx="875298" cy="3389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chemeClr val="tx1"/>
                </a:solidFill>
              </a:rPr>
              <a:t>REPORTING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78465" y="3411023"/>
            <a:ext cx="875298" cy="3389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SYSTEM CHANGE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849" y="3913708"/>
            <a:ext cx="112280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/>
              <a:t>Definition Refinement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/>
              <a:t>Move to 3 day handling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/>
              <a:t>Customer </a:t>
            </a:r>
            <a:r>
              <a:rPr lang="en-GB" sz="1100" dirty="0" err="1" smtClean="0"/>
              <a:t>Comms</a:t>
            </a:r>
            <a:r>
              <a:rPr lang="en-GB" sz="1100" dirty="0" smtClean="0"/>
              <a:t> Training Pack / Learning Zone Changes</a:t>
            </a:r>
            <a:endParaRPr lang="en-GB" sz="1100" dirty="0"/>
          </a:p>
        </p:txBody>
      </p:sp>
      <p:sp>
        <p:nvSpPr>
          <p:cNvPr id="19" name="TextBox 18"/>
          <p:cNvSpPr txBox="1"/>
          <p:nvPr/>
        </p:nvSpPr>
        <p:spPr>
          <a:xfrm>
            <a:off x="1049481" y="3902332"/>
            <a:ext cx="1052274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/>
              <a:t>Options Definition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/>
              <a:t>Best practice research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/>
              <a:t>Operating principles e.g. minimise hand </a:t>
            </a:r>
            <a:r>
              <a:rPr lang="en-GB" sz="1100" dirty="0" err="1" smtClean="0"/>
              <a:t>off’s</a:t>
            </a:r>
            <a:endParaRPr lang="en-GB" sz="11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/>
              <a:t>HR </a:t>
            </a:r>
            <a:r>
              <a:rPr lang="en-GB" sz="1100" dirty="0" err="1" smtClean="0"/>
              <a:t>eng’t</a:t>
            </a:r>
            <a:r>
              <a:rPr lang="en-GB" sz="1100" dirty="0" smtClean="0"/>
              <a:t> for role changes</a:t>
            </a:r>
            <a:endParaRPr lang="en-GB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1979817" y="3904604"/>
            <a:ext cx="16936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/>
              <a:t>Quality Principles refined e.g. ensure that we can recognise and handle appropriately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/>
              <a:t>Local owners identified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/>
              <a:t>Best Practice research</a:t>
            </a:r>
            <a:endParaRPr lang="en-GB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3674441" y="3906876"/>
            <a:ext cx="16936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/>
              <a:t>Definition Refinement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/>
              <a:t>Move to 3 day </a:t>
            </a:r>
            <a:r>
              <a:rPr lang="en-GB" sz="1100" dirty="0" smtClean="0"/>
              <a:t>handling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/>
              <a:t>Contract Changes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/>
              <a:t>Comms Materials Changes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/>
              <a:t>Roll Out</a:t>
            </a:r>
            <a:endParaRPr lang="en-GB" sz="1100" dirty="0"/>
          </a:p>
        </p:txBody>
      </p:sp>
      <p:sp>
        <p:nvSpPr>
          <p:cNvPr id="22" name="TextBox 21"/>
          <p:cNvSpPr txBox="1"/>
          <p:nvPr/>
        </p:nvSpPr>
        <p:spPr>
          <a:xfrm>
            <a:off x="5420833" y="3908685"/>
            <a:ext cx="1271926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/>
              <a:t>PIF Assessment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/>
              <a:t>Reporting principles established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/>
              <a:t>Process defined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/>
              <a:t>Resource in place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/>
              <a:t>First report run applied before BAU (Test Management)</a:t>
            </a:r>
            <a:endParaRPr lang="en-GB" sz="1100" dirty="0"/>
          </a:p>
        </p:txBody>
      </p:sp>
      <p:sp>
        <p:nvSpPr>
          <p:cNvPr id="23" name="TextBox 22"/>
          <p:cNvSpPr txBox="1"/>
          <p:nvPr/>
        </p:nvSpPr>
        <p:spPr>
          <a:xfrm>
            <a:off x="6378465" y="3897309"/>
            <a:ext cx="1129786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/>
              <a:t>Tool Decision made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/>
              <a:t>IS </a:t>
            </a:r>
            <a:r>
              <a:rPr lang="en-GB" sz="1100" dirty="0" err="1" smtClean="0"/>
              <a:t>eng’t</a:t>
            </a:r>
            <a:r>
              <a:rPr lang="en-GB" sz="1100" dirty="0" smtClean="0"/>
              <a:t> applied for I/F changes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/>
              <a:t>System </a:t>
            </a:r>
            <a:r>
              <a:rPr lang="en-GB" sz="1100" dirty="0" err="1" smtClean="0"/>
              <a:t>Reqt’s</a:t>
            </a:r>
            <a:r>
              <a:rPr lang="en-GB" sz="1100" dirty="0" smtClean="0"/>
              <a:t> refined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/>
              <a:t>System Changes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/>
              <a:t>Access Ctrl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/>
              <a:t>Testing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/>
              <a:t>Training Material for Roll Out</a:t>
            </a:r>
            <a:endParaRPr lang="en-GB" sz="1100" dirty="0"/>
          </a:p>
        </p:txBody>
      </p:sp>
      <p:sp>
        <p:nvSpPr>
          <p:cNvPr id="24" name="TextBox 23"/>
          <p:cNvSpPr txBox="1"/>
          <p:nvPr/>
        </p:nvSpPr>
        <p:spPr>
          <a:xfrm>
            <a:off x="7386735" y="3897309"/>
            <a:ext cx="1693696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/>
              <a:t>Training needs defined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/>
              <a:t>Slots confirmed for roll out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/>
              <a:t>Advocates defined and maintained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/>
              <a:t>Comms applied (pre, during and post delivery)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/>
              <a:t>Training Roll Out</a:t>
            </a:r>
            <a:endParaRPr lang="en-GB" sz="1100" dirty="0"/>
          </a:p>
        </p:txBody>
      </p:sp>
      <p:sp>
        <p:nvSpPr>
          <p:cNvPr id="48" name="Rounded Rectangle 47"/>
          <p:cNvSpPr/>
          <p:nvPr/>
        </p:nvSpPr>
        <p:spPr>
          <a:xfrm>
            <a:off x="156234" y="2054228"/>
            <a:ext cx="2306472" cy="409433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bg1"/>
                </a:solidFill>
              </a:rPr>
              <a:t>Complaints Lead 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6692759" y="2054228"/>
            <a:ext cx="2306472" cy="409433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bg1"/>
                </a:solidFill>
              </a:rPr>
              <a:t>Compliance Lead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3343733" y="1444046"/>
            <a:ext cx="2306472" cy="409433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bg1"/>
                </a:solidFill>
              </a:rPr>
              <a:t>Project Sponsor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3346681" y="840347"/>
            <a:ext cx="2306472" cy="409433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bg1"/>
                </a:solidFill>
              </a:rPr>
              <a:t>Project Steering Group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132794" y="2517289"/>
            <a:ext cx="8866437" cy="409433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bg1"/>
                </a:solidFill>
              </a:rPr>
              <a:t>Work Streams</a:t>
            </a:r>
          </a:p>
        </p:txBody>
      </p:sp>
    </p:spTree>
    <p:extLst>
      <p:ext uri="{BB962C8B-B14F-4D97-AF65-F5344CB8AC3E}">
        <p14:creationId xmlns:p14="http://schemas.microsoft.com/office/powerpoint/2010/main" xmlns="" val="22610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8"/>
          <p:cNvSpPr txBox="1">
            <a:spLocks/>
          </p:cNvSpPr>
          <p:nvPr/>
        </p:nvSpPr>
        <p:spPr>
          <a:xfrm>
            <a:off x="205737" y="247512"/>
            <a:ext cx="6938013" cy="83758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400" b="1" i="0" kern="120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3400" dirty="0" smtClean="0">
                <a:latin typeface="+mj-lt"/>
                <a:cs typeface="Arial" pitchFamily="34" charset="0"/>
              </a:rPr>
              <a:t>Have the Learning Objectives been met?</a:t>
            </a:r>
          </a:p>
          <a:p>
            <a:r>
              <a:rPr lang="en-GB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457B79-0310-8A40-B359-B8A66DAB93A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5737" y="1190444"/>
            <a:ext cx="84551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At the end of this session you will………..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/>
              <a:t>Have an understanding of the main complaint changes proposed by the Financial Conduct Authority (FCA) under PS15/19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/>
              <a:t>Be able to identify key questions that you need to consider for your firm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/>
              <a:t>Be able to identify a best practice model for implementation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7296" y="421322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3898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8"/>
          <p:cNvSpPr txBox="1">
            <a:spLocks/>
          </p:cNvSpPr>
          <p:nvPr/>
        </p:nvSpPr>
        <p:spPr>
          <a:xfrm>
            <a:off x="205737" y="144000"/>
            <a:ext cx="6938013" cy="837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400" b="1" i="0" kern="120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endParaRPr lang="en-GB" sz="3100" dirty="0" smtClean="0">
              <a:latin typeface="+mj-lt"/>
              <a:cs typeface="Arial" pitchFamily="34" charset="0"/>
            </a:endParaRPr>
          </a:p>
          <a:p>
            <a:r>
              <a:rPr lang="en-GB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28"/>
          <p:cNvSpPr txBox="1">
            <a:spLocks/>
          </p:cNvSpPr>
          <p:nvPr/>
        </p:nvSpPr>
        <p:spPr>
          <a:xfrm>
            <a:off x="358136" y="1331294"/>
            <a:ext cx="8709664" cy="51457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400" b="1" i="0" kern="120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</a:lstStyle>
          <a:p>
            <a:pPr marL="457200" indent="-457200"/>
            <a:endParaRPr lang="en-GB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934200" y="6439685"/>
            <a:ext cx="2133600" cy="365125"/>
          </a:xfrm>
        </p:spPr>
        <p:txBody>
          <a:bodyPr/>
          <a:lstStyle/>
          <a:p>
            <a:fld id="{12457B79-0310-8A40-B359-B8A66DAB93A1}" type="slidenum">
              <a:rPr lang="en-US" smtClean="0">
                <a:solidFill>
                  <a:schemeClr val="tx1"/>
                </a:solidFill>
                <a:latin typeface="Calibri" panose="020F0502020204030204" pitchFamily="34" charset="0"/>
              </a:rPr>
              <a:pPr/>
              <a:t>17</a:t>
            </a:fld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itle 28"/>
          <p:cNvSpPr txBox="1">
            <a:spLocks/>
          </p:cNvSpPr>
          <p:nvPr/>
        </p:nvSpPr>
        <p:spPr>
          <a:xfrm>
            <a:off x="186624" y="-125070"/>
            <a:ext cx="8667702" cy="837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400" b="1" i="0" kern="120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r>
              <a:rPr lang="en-GB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Appendix - Key FCA Requirements &amp; Industry Opinion</a:t>
            </a:r>
            <a:endParaRPr lang="en-GB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737" y="802701"/>
            <a:ext cx="4199896" cy="4832092"/>
          </a:xfrm>
          <a:prstGeom prst="rect">
            <a:avLst/>
          </a:prstGeom>
          <a:noFill/>
          <a:ln>
            <a:solidFill>
              <a:schemeClr val="tx2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GB" sz="1100" b="1" dirty="0" smtClean="0">
                <a:solidFill>
                  <a:schemeClr val="accent1"/>
                </a:solidFill>
              </a:rPr>
              <a:t>The FCA Expects firms to have…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Appropriate management controls in place to </a:t>
            </a:r>
            <a:r>
              <a:rPr lang="en-GB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identify</a:t>
            </a:r>
            <a:r>
              <a:rPr lang="en-GB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and </a:t>
            </a:r>
            <a:r>
              <a:rPr lang="en-GB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rectify </a:t>
            </a:r>
            <a:r>
              <a:rPr lang="en-GB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any recurring or systemic problems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 appropriate </a:t>
            </a:r>
            <a:r>
              <a:rPr lang="en-GB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root cause analysis framework </a:t>
            </a:r>
            <a:r>
              <a:rPr lang="en-GB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place which involves the collation of data which informs </a:t>
            </a:r>
            <a:r>
              <a:rPr lang="en-GB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senior personnel </a:t>
            </a:r>
            <a:r>
              <a:rPr lang="en-GB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about the volume of complaints received, the reasons behind them, and any remedial activity required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Processes in place to allow the firm to investigate all complaints </a:t>
            </a:r>
            <a:r>
              <a:rPr lang="en-GB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competently, </a:t>
            </a:r>
            <a:r>
              <a:rPr lang="en-GB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diligently and </a:t>
            </a:r>
            <a:r>
              <a:rPr lang="en-GB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impartially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Processes in place to allow a </a:t>
            </a:r>
            <a:r>
              <a:rPr lang="en-GB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fair</a:t>
            </a:r>
            <a:r>
              <a:rPr lang="en-GB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GB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consistent</a:t>
            </a:r>
            <a:r>
              <a:rPr lang="en-GB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and </a:t>
            </a:r>
            <a:r>
              <a:rPr lang="en-GB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prompt assessment</a:t>
            </a:r>
            <a:r>
              <a:rPr lang="en-GB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of the complaint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Personnel with the </a:t>
            </a:r>
            <a:r>
              <a:rPr lang="en-GB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authority</a:t>
            </a:r>
            <a:r>
              <a:rPr lang="en-GB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and </a:t>
            </a:r>
            <a:r>
              <a:rPr lang="en-GB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ability</a:t>
            </a:r>
            <a:r>
              <a:rPr lang="en-GB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to determine whether or not the complaint should be upheld and if any remedial action or redress is appropriate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Personnel with a sound </a:t>
            </a:r>
            <a:r>
              <a:rPr lang="en-GB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awareness </a:t>
            </a:r>
            <a:r>
              <a:rPr lang="en-GB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 outcomes on similar complaints, and relevant FCA and FOS guidance and/or philosophies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Processes in place to allow for complaints to be resolved </a:t>
            </a:r>
            <a:r>
              <a:rPr lang="en-GB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promptly</a:t>
            </a:r>
            <a:r>
              <a:rPr lang="en-GB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minimising the number of referrals to the FOS</a:t>
            </a:r>
          </a:p>
          <a:p>
            <a:pPr algn="ctr"/>
            <a:endParaRPr lang="en-GB" sz="1100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70709" y="804656"/>
            <a:ext cx="4510257" cy="4832092"/>
          </a:xfrm>
          <a:prstGeom prst="rect">
            <a:avLst/>
          </a:prstGeom>
          <a:noFill/>
          <a:ln>
            <a:solidFill>
              <a:schemeClr val="tx2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GB" sz="1100" b="1" dirty="0" smtClean="0">
                <a:solidFill>
                  <a:schemeClr val="accent1"/>
                </a:solidFill>
              </a:rPr>
              <a:t>The Industry Expert View of Complaints… </a:t>
            </a:r>
          </a:p>
          <a:p>
            <a:endParaRPr lang="en-GB" sz="11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majority of customers who have an issue do not complain – to reduce the number of non-complainants firms must have a transparent and </a:t>
            </a:r>
            <a:r>
              <a:rPr lang="en-GB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simple complaint process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Effective </a:t>
            </a:r>
            <a:r>
              <a:rPr lang="en-GB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RCA</a:t>
            </a:r>
            <a:r>
              <a:rPr lang="en-GB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is a key principle to success and </a:t>
            </a:r>
            <a:r>
              <a:rPr lang="en-GB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with </a:t>
            </a:r>
            <a:r>
              <a:rPr lang="en-GB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senior </a:t>
            </a:r>
            <a:r>
              <a:rPr lang="en-GB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management </a:t>
            </a:r>
            <a:r>
              <a:rPr lang="en-GB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support.  </a:t>
            </a:r>
            <a:r>
              <a:rPr lang="en-GB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Compiling </a:t>
            </a:r>
            <a:r>
              <a:rPr lang="en-GB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meaningful complaints MI</a:t>
            </a:r>
            <a:r>
              <a:rPr lang="en-GB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is critical to enabling a firms management to make balanced and informed decisions to drive positive customer change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GB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vast majority of complainants changed their overall impression of the provider based upon their </a:t>
            </a:r>
            <a:r>
              <a:rPr lang="en-GB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complaints experience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85% of customers expect firms to </a:t>
            </a:r>
            <a:r>
              <a:rPr lang="en-GB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acknowledge</a:t>
            </a:r>
            <a:r>
              <a:rPr lang="en-GB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their complaint within </a:t>
            </a:r>
            <a:r>
              <a:rPr lang="en-GB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48 hours </a:t>
            </a:r>
            <a:r>
              <a:rPr lang="en-GB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 82</a:t>
            </a:r>
            <a:r>
              <a:rPr lang="en-GB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% of complainants </a:t>
            </a:r>
            <a:r>
              <a:rPr lang="en-GB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resolved</a:t>
            </a:r>
            <a:r>
              <a:rPr lang="en-GB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within </a:t>
            </a:r>
            <a:r>
              <a:rPr lang="en-GB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 week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Complaint Ownership, Complaint Culture, Staff Capability and Communication</a:t>
            </a:r>
            <a:r>
              <a:rPr lang="en-GB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are key components of good complaints best practice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Firms </a:t>
            </a:r>
            <a:r>
              <a:rPr lang="en-GB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have more to do to define &amp; monitor </a:t>
            </a:r>
            <a:r>
              <a:rPr lang="en-GB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competence</a:t>
            </a:r>
            <a:r>
              <a:rPr lang="en-GB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their complaint teams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Timeliness</a:t>
            </a:r>
            <a:r>
              <a:rPr lang="en-GB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plays a key role in many of the negative aspects experienced by customers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28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8"/>
          <p:cNvSpPr txBox="1">
            <a:spLocks/>
          </p:cNvSpPr>
          <p:nvPr/>
        </p:nvSpPr>
        <p:spPr>
          <a:xfrm>
            <a:off x="205737" y="247512"/>
            <a:ext cx="6938013" cy="83758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400" b="1" i="0" kern="120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3400" dirty="0" smtClean="0">
                <a:latin typeface="+mj-lt"/>
                <a:cs typeface="Arial" pitchFamily="34" charset="0"/>
              </a:rPr>
              <a:t>Learning Objectives</a:t>
            </a:r>
          </a:p>
          <a:p>
            <a:r>
              <a:rPr lang="en-GB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457B79-0310-8A40-B359-B8A66DAB93A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5737" y="1190444"/>
            <a:ext cx="84551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By the end of this session you will………..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/>
              <a:t>Have an understanding of the main complaint changes proposed by the Financial Conduct Authority (FCA) under PS15/19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/>
              <a:t>Be able to identify key questions that you need to consider for your firm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/>
              <a:t>Be able to identify a best practice model for implementation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55960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8"/>
          <p:cNvSpPr txBox="1">
            <a:spLocks/>
          </p:cNvSpPr>
          <p:nvPr/>
        </p:nvSpPr>
        <p:spPr>
          <a:xfrm>
            <a:off x="205737" y="198313"/>
            <a:ext cx="6183171" cy="837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400" b="1" i="0" kern="120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Background To The Changes</a:t>
            </a:r>
            <a:br>
              <a:rPr lang="en-GB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endParaRPr lang="en-GB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3312027044"/>
              </p:ext>
            </p:extLst>
          </p:nvPr>
        </p:nvGraphicFramePr>
        <p:xfrm>
          <a:off x="104774" y="821555"/>
          <a:ext cx="470876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65927132"/>
              </p:ext>
            </p:extLst>
          </p:nvPr>
        </p:nvGraphicFramePr>
        <p:xfrm>
          <a:off x="4951562" y="305213"/>
          <a:ext cx="4116237" cy="6324161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040220"/>
                <a:gridCol w="1076017"/>
              </a:tblGrid>
              <a:tr h="31870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Requirement</a:t>
                      </a:r>
                      <a:endParaRPr lang="en-GB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Deadline</a:t>
                      </a:r>
                      <a:endParaRPr lang="en-GB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716812"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1. Customers contacting a firm by phone (including mobiles)</a:t>
                      </a:r>
                      <a:r>
                        <a:rPr lang="en-GB" sz="15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must </a:t>
                      </a:r>
                      <a:r>
                        <a:rPr lang="en-GB" sz="1500" u="sng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not</a:t>
                      </a:r>
                      <a:r>
                        <a:rPr lang="en-GB" sz="15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have to pay more than a “basic rate”</a:t>
                      </a:r>
                      <a:endParaRPr lang="en-GB" sz="15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26</a:t>
                      </a:r>
                      <a:r>
                        <a:rPr lang="en-GB" sz="1400" b="0" baseline="30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th</a:t>
                      </a:r>
                      <a:r>
                        <a:rPr lang="en-GB" sz="14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Oct ‘15</a:t>
                      </a:r>
                      <a:endParaRPr lang="en-GB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716812">
                <a:tc>
                  <a:txBody>
                    <a:bodyPr/>
                    <a:lstStyle/>
                    <a:p>
                      <a:pPr algn="ctr"/>
                      <a:r>
                        <a:rPr lang="en-GB" sz="15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2. Informal</a:t>
                      </a:r>
                      <a:r>
                        <a:rPr lang="en-GB" sz="1500" b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complaint resolution time extension from </a:t>
                      </a:r>
                      <a:r>
                        <a:rPr lang="en-GB" sz="1500" b="0" i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“close of play next business day”</a:t>
                      </a:r>
                      <a:r>
                        <a:rPr lang="en-GB" sz="1500" b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to end of 3 business days following receipt</a:t>
                      </a:r>
                      <a:endParaRPr lang="en-GB" sz="15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30</a:t>
                      </a:r>
                      <a:r>
                        <a:rPr lang="en-GB" sz="1400" b="0" baseline="30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th</a:t>
                      </a:r>
                      <a:r>
                        <a:rPr lang="en-GB" sz="14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Jun‘16</a:t>
                      </a:r>
                      <a:endParaRPr lang="en-GB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929201">
                <a:tc>
                  <a:txBody>
                    <a:bodyPr/>
                    <a:lstStyle/>
                    <a:p>
                      <a:pPr algn="ctr"/>
                      <a:r>
                        <a:rPr lang="en-GB" sz="15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3. Issue a Summary Resolution</a:t>
                      </a:r>
                      <a:r>
                        <a:rPr lang="en-GB" sz="1500" b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</a:t>
                      </a:r>
                      <a:r>
                        <a:rPr lang="en-GB" sz="15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Communication (SRC) on</a:t>
                      </a:r>
                      <a:r>
                        <a:rPr lang="en-GB" sz="1500" b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all complaints resolved informally within 3 business days, making </a:t>
                      </a:r>
                      <a:r>
                        <a:rPr lang="en-GB" sz="15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customers</a:t>
                      </a:r>
                      <a:r>
                        <a:rPr lang="en-GB" sz="1500" b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aware of their FOS rights</a:t>
                      </a:r>
                      <a:endParaRPr lang="en-GB" sz="15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30</a:t>
                      </a:r>
                      <a:r>
                        <a:rPr lang="en-GB" sz="1400" b="0" baseline="30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th</a:t>
                      </a:r>
                      <a:r>
                        <a:rPr lang="en-GB" sz="14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Jun’16</a:t>
                      </a:r>
                      <a:endParaRPr lang="en-GB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929201"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4. * Report ALL complaints (including those</a:t>
                      </a:r>
                      <a:r>
                        <a:rPr lang="en-GB" sz="15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resolved informally) to the</a:t>
                      </a:r>
                      <a:r>
                        <a:rPr lang="en-GB" sz="15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FCA in the H2 2016 return</a:t>
                      </a:r>
                      <a:endParaRPr lang="en-GB" sz="15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</a:t>
                      </a:r>
                      <a:r>
                        <a:rPr lang="en-GB" sz="1400" baseline="30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st</a:t>
                      </a:r>
                      <a:r>
                        <a:rPr lang="en-GB" sz="14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Jul ‘16</a:t>
                      </a:r>
                    </a:p>
                    <a:p>
                      <a:pPr algn="ctr"/>
                      <a:r>
                        <a:rPr lang="en-GB" sz="14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* (</a:t>
                      </a:r>
                      <a:r>
                        <a:rPr lang="en-GB" sz="1400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prev</a:t>
                      </a:r>
                      <a:r>
                        <a:rPr lang="en-GB" sz="14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1</a:t>
                      </a:r>
                      <a:r>
                        <a:rPr lang="en-GB" sz="1400" baseline="30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st</a:t>
                      </a:r>
                      <a:r>
                        <a:rPr lang="en-GB" sz="14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Jan ‘16)</a:t>
                      </a:r>
                    </a:p>
                  </a:txBody>
                  <a:tcPr anchor="ctr"/>
                </a:tc>
              </a:tr>
              <a:tr h="716812"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5. * Changes</a:t>
                      </a:r>
                      <a:r>
                        <a:rPr lang="en-GB" sz="15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to the biannual complaints return, to include more product information and a greater number of complaint categories</a:t>
                      </a:r>
                      <a:endParaRPr lang="en-GB" sz="15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</a:t>
                      </a:r>
                      <a:r>
                        <a:rPr lang="en-GB" sz="1400" baseline="30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st</a:t>
                      </a:r>
                      <a:r>
                        <a:rPr lang="en-GB" sz="14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Jul ‘16</a:t>
                      </a:r>
                    </a:p>
                    <a:p>
                      <a:pPr algn="ctr"/>
                      <a:r>
                        <a:rPr lang="en-GB" sz="14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* (</a:t>
                      </a:r>
                      <a:r>
                        <a:rPr lang="en-GB" sz="1400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prev</a:t>
                      </a:r>
                      <a:r>
                        <a:rPr lang="en-GB" sz="14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1</a:t>
                      </a:r>
                      <a:r>
                        <a:rPr lang="en-GB" sz="1400" baseline="30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st</a:t>
                      </a:r>
                      <a:r>
                        <a:rPr lang="en-GB" sz="14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Jan ‘16)</a:t>
                      </a:r>
                    </a:p>
                  </a:txBody>
                  <a:tcPr anchor="ctr"/>
                </a:tc>
              </a:tr>
              <a:tr h="716812"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6. * Contextualise complaint</a:t>
                      </a:r>
                      <a:r>
                        <a:rPr lang="en-GB" sz="15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volumes by providing PIF information in biannual FCA reporting </a:t>
                      </a:r>
                      <a:endParaRPr lang="en-GB" sz="15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</a:t>
                      </a:r>
                      <a:r>
                        <a:rPr lang="en-GB" sz="1400" baseline="30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st</a:t>
                      </a:r>
                      <a:r>
                        <a:rPr lang="en-GB" sz="14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Jul ‘16</a:t>
                      </a:r>
                    </a:p>
                    <a:p>
                      <a:pPr algn="ctr"/>
                      <a:r>
                        <a:rPr lang="en-GB" sz="14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* (</a:t>
                      </a:r>
                      <a:r>
                        <a:rPr lang="en-GB" sz="1400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prev</a:t>
                      </a:r>
                      <a:r>
                        <a:rPr lang="en-GB" sz="14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1</a:t>
                      </a:r>
                      <a:r>
                        <a:rPr lang="en-GB" sz="1400" baseline="30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st</a:t>
                      </a:r>
                      <a:r>
                        <a:rPr lang="en-GB" sz="14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Jan ‘16)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457B79-0310-8A40-B359-B8A66DAB93A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3980" y="5037221"/>
            <a:ext cx="47458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* FCA amended its requirements on 4</a:t>
            </a:r>
            <a:r>
              <a:rPr lang="en-GB" sz="14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</a:t>
            </a:r>
            <a:r>
              <a:rPr lang="en-GB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December 2015, allowing firms a further 6 months to implement these requirements</a:t>
            </a:r>
            <a:endParaRPr lang="en-GB" sz="14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713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8"/>
          <p:cNvSpPr txBox="1">
            <a:spLocks/>
          </p:cNvSpPr>
          <p:nvPr/>
        </p:nvSpPr>
        <p:spPr>
          <a:xfrm>
            <a:off x="205737" y="150813"/>
            <a:ext cx="6183171" cy="837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400" b="1" i="0" kern="120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Basic Rate Call Charges – 26</a:t>
            </a:r>
            <a:r>
              <a:rPr lang="en-GB" baseline="300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th</a:t>
            </a:r>
            <a:r>
              <a:rPr lang="en-GB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Oct 2015</a:t>
            </a:r>
            <a:endParaRPr lang="en-GB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9076" y="952500"/>
            <a:ext cx="8534399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/>
              <a:t>Customers contacting a firm by telephone regarding contracts already entered into with that firm, </a:t>
            </a:r>
            <a:r>
              <a:rPr lang="en-GB" b="1" dirty="0" smtClean="0"/>
              <a:t>must not have to pay more than a “basic rate” </a:t>
            </a:r>
            <a:r>
              <a:rPr lang="en-GB" dirty="0" smtClean="0"/>
              <a:t>(including mobile phone numbers)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/>
              <a:t>For insurers, this includes calls from customers in relation to complaints, claims and other servicing queries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/>
              <a:t>It brings financial services in line with provisions of the EU Consumer Rights Directive</a:t>
            </a:r>
          </a:p>
          <a:p>
            <a:endParaRPr lang="en-GB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457B79-0310-8A40-B359-B8A66DAB93A1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4150" y="4037982"/>
            <a:ext cx="258127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9381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8"/>
          <p:cNvSpPr txBox="1">
            <a:spLocks/>
          </p:cNvSpPr>
          <p:nvPr/>
        </p:nvSpPr>
        <p:spPr>
          <a:xfrm>
            <a:off x="205737" y="150813"/>
            <a:ext cx="6955084" cy="837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400" b="1" i="0" kern="120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Informal Complaints Time Extension – 30</a:t>
            </a:r>
            <a:r>
              <a:rPr lang="en-GB" baseline="300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th</a:t>
            </a:r>
            <a:r>
              <a:rPr lang="en-GB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June 2016</a:t>
            </a:r>
            <a:endParaRPr lang="en-GB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9076" y="952500"/>
            <a:ext cx="8534399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/>
              <a:t>Extends the time for firms to resolve complaints informally from </a:t>
            </a:r>
            <a:r>
              <a:rPr lang="en-GB" i="1" dirty="0" smtClean="0"/>
              <a:t>“close of next business day” </a:t>
            </a:r>
            <a:r>
              <a:rPr lang="en-GB" dirty="0" smtClean="0"/>
              <a:t>to the </a:t>
            </a:r>
            <a:r>
              <a:rPr lang="en-GB" b="1" dirty="0" smtClean="0"/>
              <a:t>end of 3 business days</a:t>
            </a:r>
            <a:r>
              <a:rPr lang="en-GB" dirty="0" smtClean="0"/>
              <a:t> after receiving the complaint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/>
              <a:t>Allows firms a longer time to handle complaints less formally, without sending a final response letter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/>
              <a:t>“</a:t>
            </a:r>
            <a:r>
              <a:rPr lang="en-GB" i="1" dirty="0" smtClean="0"/>
              <a:t>Close of business day</a:t>
            </a:r>
            <a:r>
              <a:rPr lang="en-GB" dirty="0" smtClean="0"/>
              <a:t>” is the end of the ordinary business hours within which that firm operates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/>
              <a:t>Caveat is that firms have to issue a written </a:t>
            </a:r>
            <a:r>
              <a:rPr lang="en-GB" b="1" dirty="0" smtClean="0"/>
              <a:t>Summary Resolution Communication </a:t>
            </a:r>
            <a:r>
              <a:rPr lang="en-GB" dirty="0" smtClean="0"/>
              <a:t>(SRC) giving FOS rights.  The SRC can be letter, email or text</a:t>
            </a:r>
            <a:endParaRPr lang="en-GB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457B79-0310-8A40-B359-B8A66DAB93A1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6803" y="4367687"/>
            <a:ext cx="245745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3446" y="4367687"/>
            <a:ext cx="185737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1891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8"/>
          <p:cNvSpPr txBox="1">
            <a:spLocks/>
          </p:cNvSpPr>
          <p:nvPr/>
        </p:nvSpPr>
        <p:spPr>
          <a:xfrm>
            <a:off x="205737" y="150813"/>
            <a:ext cx="8547738" cy="837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400" b="1" i="0" kern="120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Changes to Complaints Reporting – 1</a:t>
            </a:r>
            <a:r>
              <a:rPr lang="en-GB" baseline="300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st</a:t>
            </a:r>
            <a:r>
              <a:rPr lang="en-GB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July 2016 onwards</a:t>
            </a:r>
            <a:endParaRPr lang="en-GB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9076" y="833750"/>
            <a:ext cx="8534399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b="1" dirty="0" smtClean="0"/>
              <a:t>ALL</a:t>
            </a:r>
            <a:r>
              <a:rPr lang="en-GB" dirty="0" smtClean="0"/>
              <a:t> complaints to be reported to the FCA, including those resolved informally at the end of 3 business days in the 2H 2016 return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Changes to the biannual complaints return, 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will 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include more product information and a greater number of complaint 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categories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Reporting will contextualise 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complaint volumes by 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assessing complaint volumes per 1,000 policies in force (PIFs)</a:t>
            </a:r>
            <a:endParaRPr lang="en-GB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dirty="0" smtClean="0"/>
          </a:p>
          <a:p>
            <a:endParaRPr lang="en-GB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457B79-0310-8A40-B359-B8A66DAB93A1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432" y="3162863"/>
            <a:ext cx="8968407" cy="369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9688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8"/>
          <p:cNvSpPr txBox="1">
            <a:spLocks/>
          </p:cNvSpPr>
          <p:nvPr/>
        </p:nvSpPr>
        <p:spPr>
          <a:xfrm>
            <a:off x="205737" y="150813"/>
            <a:ext cx="8547738" cy="837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400" b="1" i="0" kern="120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b="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Key Questions to Consider</a:t>
            </a:r>
          </a:p>
          <a:p>
            <a:r>
              <a:rPr lang="en-GB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1. Applying the Complaints Definition</a:t>
            </a:r>
            <a:endParaRPr lang="en-GB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9076" y="1047500"/>
            <a:ext cx="853439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/>
              <a:t>Throughout the Thematic Review and Consultation period, the industry lobbied the FCA to change the complaints definition, or to provide further guidance on materiality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dirty="0"/>
          </a:p>
          <a:p>
            <a:r>
              <a:rPr lang="en-GB" b="1" dirty="0" smtClean="0"/>
              <a:t>FCA Complaint Definition</a:t>
            </a:r>
          </a:p>
          <a:p>
            <a:r>
              <a:rPr lang="en-GB" i="1" dirty="0" smtClean="0"/>
              <a:t>“Any </a:t>
            </a:r>
            <a:r>
              <a:rPr lang="en-GB" i="1" dirty="0"/>
              <a:t>oral or written expression of dissatisfaction, whether justified or not, from, or on behalf of, </a:t>
            </a:r>
            <a:r>
              <a:rPr lang="en-GB" i="1" dirty="0" smtClean="0"/>
              <a:t>an eligible complainant</a:t>
            </a:r>
            <a:r>
              <a:rPr lang="en-GB" i="1" dirty="0"/>
              <a:t> about the provision of, or failure to provide, a financial service </a:t>
            </a:r>
            <a:r>
              <a:rPr lang="en-GB" i="1" dirty="0" smtClean="0"/>
              <a:t>which </a:t>
            </a:r>
            <a:r>
              <a:rPr lang="en-GB" i="1" dirty="0"/>
              <a:t>alleges that the complainant has suffered (or may suffer) </a:t>
            </a:r>
            <a:r>
              <a:rPr lang="en-GB" b="1" i="1" dirty="0">
                <a:solidFill>
                  <a:srgbClr val="FF0000"/>
                </a:solidFill>
              </a:rPr>
              <a:t>financial loss, material distress or material </a:t>
            </a:r>
            <a:r>
              <a:rPr lang="en-GB" b="1" i="1" dirty="0" smtClean="0">
                <a:solidFill>
                  <a:srgbClr val="FF0000"/>
                </a:solidFill>
              </a:rPr>
              <a:t>inconvenience”</a:t>
            </a:r>
            <a:endParaRPr lang="en-GB" i="1" dirty="0"/>
          </a:p>
          <a:p>
            <a:endParaRPr lang="en-GB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dirty="0" smtClean="0"/>
              <a:t>Many firms simplify this to “</a:t>
            </a:r>
            <a:r>
              <a:rPr lang="en-GB" b="1" i="1" dirty="0" smtClean="0"/>
              <a:t>any expression of dissatisfaction</a:t>
            </a:r>
            <a:r>
              <a:rPr lang="en-GB" dirty="0" smtClean="0"/>
              <a:t>”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GB" sz="22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dirty="0" smtClean="0"/>
              <a:t>Most </a:t>
            </a:r>
            <a:r>
              <a:rPr lang="en-GB" b="1" dirty="0" smtClean="0"/>
              <a:t>“</a:t>
            </a:r>
            <a:r>
              <a:rPr lang="en-GB" b="1" i="1" dirty="0" smtClean="0"/>
              <a:t>non-material</a:t>
            </a:r>
            <a:r>
              <a:rPr lang="en-GB" b="1" dirty="0" smtClean="0"/>
              <a:t>” </a:t>
            </a:r>
            <a:r>
              <a:rPr lang="en-GB" dirty="0" smtClean="0"/>
              <a:t>complaints drop out in the informal process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GB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dirty="0" smtClean="0"/>
              <a:t>Reporting </a:t>
            </a:r>
            <a:r>
              <a:rPr lang="en-GB" b="1" dirty="0" smtClean="0"/>
              <a:t>ALL</a:t>
            </a:r>
            <a:r>
              <a:rPr lang="en-GB" dirty="0" smtClean="0"/>
              <a:t> complaints irrespective of materiality could make firms look worse against industry peers.  How will the public and Press react?</a:t>
            </a:r>
            <a:endParaRPr lang="en-GB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457B79-0310-8A40-B359-B8A66DAB93A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025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8"/>
          <p:cNvSpPr txBox="1">
            <a:spLocks/>
          </p:cNvSpPr>
          <p:nvPr/>
        </p:nvSpPr>
        <p:spPr>
          <a:xfrm>
            <a:off x="205737" y="150813"/>
            <a:ext cx="8547738" cy="837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400" b="1" i="0" kern="120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b="0" dirty="0" smtClean="0">
                <a:solidFill>
                  <a:srgbClr val="660085"/>
                </a:solidFill>
                <a:latin typeface="Calibri"/>
                <a:cs typeface="Arial" panose="020B0604020202020204" pitchFamily="34" charset="0"/>
              </a:rPr>
              <a:t>Key Questions to Consider</a:t>
            </a:r>
          </a:p>
          <a:p>
            <a:r>
              <a:rPr lang="en-GB" dirty="0" smtClean="0">
                <a:solidFill>
                  <a:srgbClr val="660085"/>
                </a:solidFill>
                <a:latin typeface="Calibri"/>
                <a:cs typeface="Arial" panose="020B0604020202020204" pitchFamily="34" charset="0"/>
              </a:rPr>
              <a:t>2. So how do you define Materiality?</a:t>
            </a:r>
            <a:endParaRPr lang="en-GB" dirty="0">
              <a:solidFill>
                <a:srgbClr val="660085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9076" y="1047500"/>
            <a:ext cx="853439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2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457B79-0310-8A40-B359-B8A66DAB9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26433136"/>
              </p:ext>
            </p:extLst>
          </p:nvPr>
        </p:nvGraphicFramePr>
        <p:xfrm>
          <a:off x="453897" y="1092535"/>
          <a:ext cx="8365499" cy="3261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69060"/>
                <a:gridCol w="6596439"/>
              </a:tblGrid>
              <a:tr h="14184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Material Inconvenience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1" dirty="0" smtClean="0">
                          <a:latin typeface="+mn-lt"/>
                        </a:rPr>
                        <a:t>Our actions have had</a:t>
                      </a:r>
                      <a:r>
                        <a:rPr lang="en-GB" sz="1800" b="0" i="1" baseline="0" dirty="0" smtClean="0">
                          <a:latin typeface="+mn-lt"/>
                        </a:rPr>
                        <a:t> a direct impact on a customer’s life, causing a disproportionate amount of disruption or difficulty. </a:t>
                      </a:r>
                      <a:endParaRPr lang="en-GB" sz="1800" b="0" i="1" dirty="0">
                        <a:latin typeface="+mn-lt"/>
                      </a:endParaRPr>
                    </a:p>
                  </a:txBody>
                  <a:tcPr anchor="ctr"/>
                </a:tc>
              </a:tr>
              <a:tr h="57318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Financial Loss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1" dirty="0" smtClean="0">
                          <a:latin typeface="+mn-lt"/>
                        </a:rPr>
                        <a:t>Our</a:t>
                      </a:r>
                      <a:r>
                        <a:rPr lang="en-GB" sz="1800" b="0" i="1" baseline="0" dirty="0" smtClean="0">
                          <a:latin typeface="+mn-lt"/>
                        </a:rPr>
                        <a:t> actions have caused a customer to suffer a direct financial loss which can be quantified</a:t>
                      </a:r>
                      <a:endParaRPr lang="en-GB" sz="1800" b="0" i="1" dirty="0">
                        <a:latin typeface="+mn-lt"/>
                      </a:endParaRPr>
                    </a:p>
                  </a:txBody>
                  <a:tcPr anchor="ctr"/>
                </a:tc>
              </a:tr>
              <a:tr h="120283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Material Distress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i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Our</a:t>
                      </a:r>
                      <a:r>
                        <a:rPr lang="en-GB" sz="1800" i="1" baseline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actions have directly affected a customer’s </a:t>
                      </a:r>
                      <a:r>
                        <a:rPr lang="en-GB" sz="1800" i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emotional state. This may be stated or implied,  and would include the following types of feelings...upset,  embarrassment,  anxiety,  stress, suffering,  sorrow,</a:t>
                      </a:r>
                      <a:r>
                        <a:rPr lang="en-GB" sz="1800" i="1" baseline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GB" sz="1800" i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pain (this list</a:t>
                      </a:r>
                      <a:r>
                        <a:rPr lang="en-GB" sz="1800" i="1" baseline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is not exhaustive)</a:t>
                      </a:r>
                      <a:endParaRPr lang="en-GB" sz="1800" b="0" dirty="0"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8876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8"/>
          <p:cNvSpPr txBox="1">
            <a:spLocks/>
          </p:cNvSpPr>
          <p:nvPr/>
        </p:nvSpPr>
        <p:spPr>
          <a:xfrm>
            <a:off x="205737" y="150813"/>
            <a:ext cx="8547738" cy="837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400" b="1" i="0" kern="120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b="0" dirty="0" smtClean="0">
                <a:solidFill>
                  <a:srgbClr val="660085"/>
                </a:solidFill>
                <a:latin typeface="Calibri"/>
                <a:cs typeface="Arial" panose="020B0604020202020204" pitchFamily="34" charset="0"/>
              </a:rPr>
              <a:t>Key Questions to Consider</a:t>
            </a:r>
          </a:p>
          <a:p>
            <a:r>
              <a:rPr lang="en-GB" dirty="0" smtClean="0">
                <a:solidFill>
                  <a:srgbClr val="660085"/>
                </a:solidFill>
                <a:latin typeface="Calibri"/>
                <a:cs typeface="Arial" panose="020B0604020202020204" pitchFamily="34" charset="0"/>
              </a:rPr>
              <a:t>3. Responsibilities of Front Line Staff</a:t>
            </a:r>
            <a:endParaRPr lang="en-GB" dirty="0">
              <a:solidFill>
                <a:srgbClr val="660085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9076" y="1047500"/>
            <a:ext cx="853439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2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457B79-0310-8A40-B359-B8A66DAB9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736" y="993894"/>
            <a:ext cx="866513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/>
              <a:t>What is the appetite within your firm to have your frontline staff making complaints decisions?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/>
              <a:t>Are your frontline staff empowered to handle complaints, and to what extent?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/>
              <a:t>Should your frontline staff be responsible for issuing the </a:t>
            </a:r>
            <a:r>
              <a:rPr lang="en-GB" b="1" dirty="0" smtClean="0"/>
              <a:t>Summary Resolution Communication</a:t>
            </a:r>
            <a:r>
              <a:rPr lang="en-GB" dirty="0" smtClean="0"/>
              <a:t>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/>
              <a:t>Will frontline staff handle complaints for the first 3 business days, or would you prefer them to escalate if they cannot resolve at first point of contact?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/>
              <a:t>Do your frontline staff have the capacity to handle and accurately record </a:t>
            </a:r>
            <a:r>
              <a:rPr lang="en-GB" b="1" dirty="0" smtClean="0"/>
              <a:t>ALL</a:t>
            </a:r>
            <a:r>
              <a:rPr lang="en-GB" dirty="0" smtClean="0"/>
              <a:t> complaints?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/>
              <a:t>How will you ensure they evidence to the regulator that the decisions are being made </a:t>
            </a:r>
            <a:r>
              <a:rPr lang="en-GB" b="1" dirty="0" smtClean="0"/>
              <a:t>impartially</a:t>
            </a:r>
            <a:r>
              <a:rPr lang="en-GB" dirty="0" smtClean="0"/>
              <a:t> and </a:t>
            </a:r>
            <a:r>
              <a:rPr lang="en-GB" b="1" dirty="0" smtClean="0"/>
              <a:t>consistently</a:t>
            </a:r>
            <a:r>
              <a:rPr lang="en-GB" dirty="0" smtClean="0"/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01398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660085"/>
      </a:dk2>
      <a:lt2>
        <a:srgbClr val="E6DFE8"/>
      </a:lt2>
      <a:accent1>
        <a:srgbClr val="660085"/>
      </a:accent1>
      <a:accent2>
        <a:srgbClr val="3C025F"/>
      </a:accent2>
      <a:accent3>
        <a:srgbClr val="B327CC"/>
      </a:accent3>
      <a:accent4>
        <a:srgbClr val="969696"/>
      </a:accent4>
      <a:accent5>
        <a:srgbClr val="FF49A4"/>
      </a:accent5>
      <a:accent6>
        <a:srgbClr val="00C2DB"/>
      </a:accent6>
      <a:hlink>
        <a:srgbClr val="E1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27615</TotalTime>
  <Words>1931</Words>
  <Application>Microsoft Office PowerPoint</Application>
  <PresentationFormat>On-screen Show (4:3)</PresentationFormat>
  <Paragraphs>320</Paragraphs>
  <Slides>17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intermarketing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dan kane</dc:creator>
  <cp:lastModifiedBy>amktsanh</cp:lastModifiedBy>
  <cp:revision>478</cp:revision>
  <cp:lastPrinted>2015-11-19T12:13:12Z</cp:lastPrinted>
  <dcterms:created xsi:type="dcterms:W3CDTF">2014-03-25T11:14:24Z</dcterms:created>
  <dcterms:modified xsi:type="dcterms:W3CDTF">2016-02-15T10:15:39Z</dcterms:modified>
</cp:coreProperties>
</file>