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 id="2147483676" r:id="rId4"/>
    <p:sldMasterId id="2147483678" r:id="rId5"/>
    <p:sldMasterId id="2147483680" r:id="rId6"/>
    <p:sldMasterId id="2147483682" r:id="rId7"/>
  </p:sldMasterIdLst>
  <p:notesMasterIdLst>
    <p:notesMasterId r:id="rId29"/>
  </p:notesMasterIdLst>
  <p:sldIdLst>
    <p:sldId id="266" r:id="rId8"/>
    <p:sldId id="308" r:id="rId9"/>
    <p:sldId id="299" r:id="rId10"/>
    <p:sldId id="300" r:id="rId11"/>
    <p:sldId id="303" r:id="rId12"/>
    <p:sldId id="348" r:id="rId13"/>
    <p:sldId id="321" r:id="rId14"/>
    <p:sldId id="325" r:id="rId15"/>
    <p:sldId id="337" r:id="rId16"/>
    <p:sldId id="350" r:id="rId17"/>
    <p:sldId id="353" r:id="rId18"/>
    <p:sldId id="342" r:id="rId19"/>
    <p:sldId id="341" r:id="rId20"/>
    <p:sldId id="351" r:id="rId21"/>
    <p:sldId id="343" r:id="rId22"/>
    <p:sldId id="352" r:id="rId23"/>
    <p:sldId id="344" r:id="rId24"/>
    <p:sldId id="305" r:id="rId25"/>
    <p:sldId id="336" r:id="rId26"/>
    <p:sldId id="335" r:id="rId27"/>
    <p:sldId id="29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3524" autoAdjust="0"/>
  </p:normalViewPr>
  <p:slideViewPr>
    <p:cSldViewPr snapToGrid="0">
      <p:cViewPr varScale="1">
        <p:scale>
          <a:sx n="62" d="100"/>
          <a:sy n="62" d="100"/>
        </p:scale>
        <p:origin x="97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08AFBE-FD45-4B06-B330-637F1C70A5F9}" type="datetimeFigureOut">
              <a:rPr lang="en-GB" smtClean="0"/>
              <a:t>19/10/2016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A065E7-C8C2-4435-925B-6B2DCC724D3B}" type="slidenum">
              <a:rPr lang="en-GB" smtClean="0"/>
              <a:t>‹#›</a:t>
            </a:fld>
            <a:endParaRPr lang="en-GB"/>
          </a:p>
        </p:txBody>
      </p:sp>
    </p:spTree>
    <p:extLst>
      <p:ext uri="{BB962C8B-B14F-4D97-AF65-F5344CB8AC3E}">
        <p14:creationId xmlns:p14="http://schemas.microsoft.com/office/powerpoint/2010/main" val="638784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mailto:cyberprotect@bedfordshire.pnn.police.uk"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nationalcrimeagency.gov.uk/news/723-uk-internet-users-potential-victims-of-serious-cyber-attack" TargetMode="External"/><Relationship Id="rId5" Type="http://schemas.openxmlformats.org/officeDocument/2006/relationships/hyperlink" Target="https://securelist.com/analysis/kaspersky-security-bulletin/73038/kaspersky-security-bulletin-2015-overall-statistics-for-2015/" TargetMode="External"/><Relationship Id="rId4" Type="http://schemas.openxmlformats.org/officeDocument/2006/relationships/hyperlink" Target="https://www.av-test.org/en/statistics/malwar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6A065E7-C8C2-4435-925B-6B2DCC724D3B}" type="slidenum">
              <a:rPr lang="en-GB" smtClean="0"/>
              <a:t>2</a:t>
            </a:fld>
            <a:endParaRPr lang="en-GB" dirty="0"/>
          </a:p>
        </p:txBody>
      </p:sp>
    </p:spTree>
    <p:extLst>
      <p:ext uri="{BB962C8B-B14F-4D97-AF65-F5344CB8AC3E}">
        <p14:creationId xmlns:p14="http://schemas.microsoft.com/office/powerpoint/2010/main" val="2038263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6A065E7-C8C2-4435-925B-6B2DCC724D3B}" type="slidenum">
              <a:rPr lang="en-GB" smtClean="0"/>
              <a:t>3</a:t>
            </a:fld>
            <a:endParaRPr lang="en-GB" dirty="0"/>
          </a:p>
        </p:txBody>
      </p:sp>
    </p:spTree>
    <p:extLst>
      <p:ext uri="{BB962C8B-B14F-4D97-AF65-F5344CB8AC3E}">
        <p14:creationId xmlns:p14="http://schemas.microsoft.com/office/powerpoint/2010/main" val="2755967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Recent survey of reported crime had 96% as cyber element – either computers used to facilitate or used in commission.  </a:t>
            </a:r>
          </a:p>
          <a:p>
            <a:r>
              <a:rPr lang="en-GB" dirty="0" smtClean="0"/>
              <a:t>Consider the number of times, telephones/computers</a:t>
            </a:r>
            <a:r>
              <a:rPr lang="en-GB" baseline="0" dirty="0" smtClean="0"/>
              <a:t> are used to research, facilitate crimes or used as a means of communication.</a:t>
            </a:r>
          </a:p>
          <a:p>
            <a:endParaRPr lang="en-GB" dirty="0"/>
          </a:p>
        </p:txBody>
      </p:sp>
      <p:sp>
        <p:nvSpPr>
          <p:cNvPr id="4" name="Slide Number Placeholder 3"/>
          <p:cNvSpPr>
            <a:spLocks noGrp="1"/>
          </p:cNvSpPr>
          <p:nvPr>
            <p:ph type="sldNum" sz="quarter" idx="10"/>
          </p:nvPr>
        </p:nvSpPr>
        <p:spPr/>
        <p:txBody>
          <a:bodyPr/>
          <a:lstStyle/>
          <a:p>
            <a:fld id="{36A065E7-C8C2-4435-925B-6B2DCC724D3B}" type="slidenum">
              <a:rPr lang="en-GB" smtClean="0"/>
              <a:t>4</a:t>
            </a:fld>
            <a:endParaRPr lang="en-GB"/>
          </a:p>
        </p:txBody>
      </p:sp>
    </p:spTree>
    <p:extLst>
      <p:ext uri="{BB962C8B-B14F-4D97-AF65-F5344CB8AC3E}">
        <p14:creationId xmlns:p14="http://schemas.microsoft.com/office/powerpoint/2010/main" val="3816149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Smart fridge anecdote…</a:t>
            </a:r>
          </a:p>
          <a:p>
            <a:r>
              <a:rPr lang="en-GB" dirty="0" smtClean="0"/>
              <a:t>Own staff/insider</a:t>
            </a:r>
          </a:p>
          <a:p>
            <a:r>
              <a:rPr lang="en-GB" dirty="0" smtClean="0"/>
              <a:t>Chip in hand</a:t>
            </a:r>
          </a:p>
          <a:p>
            <a:r>
              <a:rPr lang="en-GB" dirty="0" smtClean="0"/>
              <a:t>Social engineering.</a:t>
            </a:r>
          </a:p>
          <a:p>
            <a:r>
              <a:rPr lang="en-GB" dirty="0" smtClean="0"/>
              <a:t>Frying pan</a:t>
            </a:r>
          </a:p>
          <a:p>
            <a:r>
              <a:rPr lang="en-GB" dirty="0" smtClean="0"/>
              <a:t>USB stick in car park</a:t>
            </a:r>
          </a:p>
          <a:p>
            <a:endParaRPr lang="en-GB" dirty="0" smtClean="0"/>
          </a:p>
        </p:txBody>
      </p:sp>
      <p:sp>
        <p:nvSpPr>
          <p:cNvPr id="4" name="Slide Number Placeholder 3"/>
          <p:cNvSpPr>
            <a:spLocks noGrp="1"/>
          </p:cNvSpPr>
          <p:nvPr>
            <p:ph type="sldNum" sz="quarter" idx="10"/>
          </p:nvPr>
        </p:nvSpPr>
        <p:spPr/>
        <p:txBody>
          <a:bodyPr/>
          <a:lstStyle/>
          <a:p>
            <a:pPr>
              <a:defRPr/>
            </a:pPr>
            <a:fld id="{A3A43FF3-EE6C-4227-B65A-FA21F007C9C4}" type="slidenum">
              <a:rPr lang="en-US" smtClean="0"/>
              <a:pPr>
                <a:defRPr/>
              </a:pPr>
              <a:t>5</a:t>
            </a:fld>
            <a:endParaRPr lang="en-US" dirty="0"/>
          </a:p>
        </p:txBody>
      </p:sp>
    </p:spTree>
    <p:extLst>
      <p:ext uri="{BB962C8B-B14F-4D97-AF65-F5344CB8AC3E}">
        <p14:creationId xmlns:p14="http://schemas.microsoft.com/office/powerpoint/2010/main" val="4077612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23 in a Million phishing emails are successful</a:t>
            </a:r>
          </a:p>
          <a:p>
            <a:pPr marL="171450" indent="-171450">
              <a:buFont typeface="Arial" panose="020B0604020202020204" pitchFamily="34" charset="0"/>
              <a:buChar char="•"/>
            </a:pPr>
            <a:r>
              <a:rPr lang="en-GB" dirty="0" smtClean="0"/>
              <a:t>5.5 Billion in 2011 attacks world wide</a:t>
            </a:r>
          </a:p>
          <a:p>
            <a:pPr marL="171450" indent="-171450">
              <a:buFont typeface="Arial" panose="020B0604020202020204" pitchFamily="34" charset="0"/>
              <a:buChar char="•"/>
            </a:pPr>
            <a:r>
              <a:rPr lang="en-GB" dirty="0" smtClean="0"/>
              <a:t>42% increase in a year to</a:t>
            </a:r>
            <a:r>
              <a:rPr lang="en-GB" baseline="0" dirty="0" smtClean="0"/>
              <a:t> £7.8 Billion in 2012</a:t>
            </a:r>
          </a:p>
          <a:p>
            <a:pPr marL="171450" indent="-171450">
              <a:buFont typeface="Arial" panose="020B0604020202020204" pitchFamily="34" charset="0"/>
              <a:buChar char="•"/>
            </a:pPr>
            <a:r>
              <a:rPr lang="en-GB" baseline="0" dirty="0" smtClean="0"/>
              <a:t>People don’t rob banks with shotguns, they now hire a hacker – lower risk and jail time if caught</a:t>
            </a:r>
          </a:p>
          <a:p>
            <a:pPr marL="171450" indent="-171450">
              <a:buFont typeface="Arial" panose="020B0604020202020204" pitchFamily="34" charset="0"/>
              <a:buChar char="•"/>
            </a:pPr>
            <a:r>
              <a:rPr lang="en-GB" baseline="0" dirty="0" err="1" smtClean="0"/>
              <a:t>Peelian</a:t>
            </a:r>
            <a:r>
              <a:rPr lang="en-GB" baseline="0" smtClean="0"/>
              <a:t> Principle – First duty of any Constable is to Prevent Crime</a:t>
            </a:r>
            <a:endParaRPr lang="en-GB" smtClean="0"/>
          </a:p>
        </p:txBody>
      </p:sp>
      <p:sp>
        <p:nvSpPr>
          <p:cNvPr id="4" name="Slide Number Placeholder 3"/>
          <p:cNvSpPr>
            <a:spLocks noGrp="1"/>
          </p:cNvSpPr>
          <p:nvPr>
            <p:ph type="sldNum" sz="quarter" idx="10"/>
          </p:nvPr>
        </p:nvSpPr>
        <p:spPr/>
        <p:txBody>
          <a:bodyPr/>
          <a:lstStyle/>
          <a:p>
            <a:pPr>
              <a:defRPr/>
            </a:pPr>
            <a:fld id="{A3A43FF3-EE6C-4227-B65A-FA21F007C9C4}" type="slidenum">
              <a:rPr lang="en-US" smtClean="0"/>
              <a:pPr>
                <a:defRPr/>
              </a:pPr>
              <a:t>7</a:t>
            </a:fld>
            <a:endParaRPr lang="en-US"/>
          </a:p>
        </p:txBody>
      </p:sp>
    </p:spTree>
    <p:extLst>
      <p:ext uri="{BB962C8B-B14F-4D97-AF65-F5344CB8AC3E}">
        <p14:creationId xmlns:p14="http://schemas.microsoft.com/office/powerpoint/2010/main" val="937813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2014 Information breaches survey found that: -</a:t>
            </a:r>
          </a:p>
          <a:p>
            <a:endParaRPr lang="en-GB" dirty="0" smtClean="0"/>
          </a:p>
          <a:p>
            <a:r>
              <a:rPr lang="en-GB" dirty="0" smtClean="0"/>
              <a:t>81% of large organisations</a:t>
            </a:r>
            <a:r>
              <a:rPr lang="en-GB" baseline="0" dirty="0" smtClean="0"/>
              <a:t> &amp; 60% of small businesses had security breaches. Average loss £600k to £1.15 million to large business and £65 -£115 k for small businesses.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A3A43FF3-EE6C-4227-B65A-FA21F007C9C4}" type="slidenum">
              <a:rPr lang="en-US" smtClean="0"/>
              <a:pPr>
                <a:defRPr/>
              </a:pPr>
              <a:t>8</a:t>
            </a:fld>
            <a:endParaRPr lang="en-US"/>
          </a:p>
        </p:txBody>
      </p:sp>
    </p:spTree>
    <p:extLst>
      <p:ext uri="{BB962C8B-B14F-4D97-AF65-F5344CB8AC3E}">
        <p14:creationId xmlns:p14="http://schemas.microsoft.com/office/powerpoint/2010/main" val="937813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Fraudsters targeting senior Executives.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Fraudsters target residential premises specifically in affluent areas and steal post to identify senior executives within companies and organisations.  Once the fraudster has stolen the mail, open source research is conducted to identify if the victim works within a suitable position to ultimately become a target.  The fraudster uses social engineering to gather information on them and their employer and then contacts the organisation (purporting to be the victim) to carry out mandate and payment diversion fraud on the company.</a:t>
            </a:r>
          </a:p>
          <a:p>
            <a:r>
              <a:rPr lang="en-GB" sz="1200" kern="1200" dirty="0" smtClean="0">
                <a:solidFill>
                  <a:schemeClr val="tx1"/>
                </a:solidFill>
                <a:effectLst/>
                <a:latin typeface="+mn-lt"/>
                <a:ea typeface="+mn-ea"/>
                <a:cs typeface="+mn-cs"/>
              </a:rPr>
              <a:t>Fraudsters target letterboxes at residential addresses that lack security and CCTV to steal victims‘ mail, specifically banking documentation and personal correspondence.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Tactical advice:  Check your mailbox on a regular basis, personally assess where your mail is deposited for vulnerabilities and consider added security measures. Dispose of confidential mail securely i.e. shredding.  Place bins in locked location, consider CCTV coverage.  To reduce social engineering consider what information you place on social networking sites regarding you, your home and place of employment.  Put in place company procedures to challenge/double check any attempt to change payment details.</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r>
            <a:br>
              <a:rPr lang="en-GB" sz="1200" b="1"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Online extortion demand affecting UK businesses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number of businesses throughout the UK have received extortion demands from a group calling themselves 'Lizard Squad'.</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Method of Attack:  The group have sent emails demanding payment of 5 </a:t>
            </a:r>
            <a:r>
              <a:rPr lang="en-GB" sz="1200" kern="1200" dirty="0" err="1" smtClean="0">
                <a:solidFill>
                  <a:schemeClr val="tx1"/>
                </a:solidFill>
                <a:effectLst/>
                <a:latin typeface="+mn-lt"/>
                <a:ea typeface="+mn-ea"/>
                <a:cs typeface="+mn-cs"/>
              </a:rPr>
              <a:t>Bitcoins</a:t>
            </a:r>
            <a:r>
              <a:rPr lang="en-GB" sz="1200" kern="1200" dirty="0" smtClean="0">
                <a:solidFill>
                  <a:schemeClr val="tx1"/>
                </a:solidFill>
                <a:effectLst/>
                <a:latin typeface="+mn-lt"/>
                <a:ea typeface="+mn-ea"/>
                <a:cs typeface="+mn-cs"/>
              </a:rPr>
              <a:t>, to be paid by a certain time and date. The email states that this demand will increase by 5 </a:t>
            </a:r>
            <a:r>
              <a:rPr lang="en-GB" sz="1200" kern="1200" dirty="0" err="1" smtClean="0">
                <a:solidFill>
                  <a:schemeClr val="tx1"/>
                </a:solidFill>
                <a:effectLst/>
                <a:latin typeface="+mn-lt"/>
                <a:ea typeface="+mn-ea"/>
                <a:cs typeface="+mn-cs"/>
              </a:rPr>
              <a:t>Bitcoins</a:t>
            </a:r>
            <a:r>
              <a:rPr lang="en-GB" sz="1200" kern="1200" dirty="0" smtClean="0">
                <a:solidFill>
                  <a:schemeClr val="tx1"/>
                </a:solidFill>
                <a:effectLst/>
                <a:latin typeface="+mn-lt"/>
                <a:ea typeface="+mn-ea"/>
                <a:cs typeface="+mn-cs"/>
              </a:rPr>
              <a:t> for each day that it goes unpaid.  If their demand is not met, they have threatened to launch a Denial of Service attack against the businesses' websites and networks, taking them offline until payment is made.  The demand states that once their actions have started, they cannot be undone.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Tactical advice on what to do if you've received one of these demands:</a:t>
            </a:r>
          </a:p>
          <a:p>
            <a:pPr lvl="0"/>
            <a:r>
              <a:rPr lang="en-GB" sz="1200" kern="1200" dirty="0" smtClean="0">
                <a:solidFill>
                  <a:schemeClr val="tx1"/>
                </a:solidFill>
                <a:effectLst/>
                <a:latin typeface="+mn-lt"/>
                <a:ea typeface="+mn-ea"/>
                <a:cs typeface="+mn-cs"/>
              </a:rPr>
              <a:t>Report it to Law Enforcement (LE); via Action Fraud by calling 0300 123 2040 or by using the online reporting tool, in addition email </a:t>
            </a:r>
            <a:r>
              <a:rPr lang="en-GB" sz="1200" u="none" strike="noStrike" kern="1200" dirty="0" smtClean="0">
                <a:solidFill>
                  <a:schemeClr val="tx1"/>
                </a:solidFill>
                <a:effectLst/>
                <a:latin typeface="+mn-lt"/>
                <a:ea typeface="+mn-ea"/>
                <a:cs typeface="+mn-cs"/>
                <a:hlinkClick r:id="rId3"/>
              </a:rPr>
              <a:t>cyberprotect@bedfordshire.pnn.police.uk</a:t>
            </a:r>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Do not pay the demand</a:t>
            </a:r>
          </a:p>
          <a:p>
            <a:pPr lvl="0"/>
            <a:r>
              <a:rPr lang="en-GB" sz="1200" kern="1200" dirty="0" smtClean="0">
                <a:solidFill>
                  <a:schemeClr val="tx1"/>
                </a:solidFill>
                <a:effectLst/>
                <a:latin typeface="+mn-lt"/>
                <a:ea typeface="+mn-ea"/>
                <a:cs typeface="+mn-cs"/>
              </a:rPr>
              <a:t>Retain the original emails (with headers)</a:t>
            </a:r>
          </a:p>
          <a:p>
            <a:pPr lvl="0"/>
            <a:r>
              <a:rPr lang="en-GB" sz="1200" kern="1200" dirty="0" smtClean="0">
                <a:solidFill>
                  <a:schemeClr val="tx1"/>
                </a:solidFill>
                <a:effectLst/>
                <a:latin typeface="+mn-lt"/>
                <a:ea typeface="+mn-ea"/>
                <a:cs typeface="+mn-cs"/>
              </a:rPr>
              <a:t>Maintain a timeline of the attack, recording all times, type and content of the contact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If you are experiencing a DDoS right now you should:</a:t>
            </a:r>
          </a:p>
          <a:p>
            <a:pPr lvl="0"/>
            <a:r>
              <a:rPr lang="en-GB" sz="1200" kern="1200" dirty="0" smtClean="0">
                <a:solidFill>
                  <a:schemeClr val="tx1"/>
                </a:solidFill>
                <a:effectLst/>
                <a:latin typeface="+mn-lt"/>
                <a:ea typeface="+mn-ea"/>
                <a:cs typeface="+mn-cs"/>
              </a:rPr>
              <a:t>Report it to LE; via Action Fraud by calling 0300 123 2040 or by using the online reporting tool, in addition email </a:t>
            </a:r>
            <a:r>
              <a:rPr lang="en-GB" sz="1200" u="none" strike="noStrike" kern="1200" dirty="0" smtClean="0">
                <a:solidFill>
                  <a:schemeClr val="tx1"/>
                </a:solidFill>
                <a:effectLst/>
                <a:latin typeface="+mn-lt"/>
                <a:ea typeface="+mn-ea"/>
                <a:cs typeface="+mn-cs"/>
                <a:hlinkClick r:id="rId3"/>
              </a:rPr>
              <a:t>cyberprotect@bedfordshire.pnn.police.uk</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Call your Internet Service Provider (ISP) (or hosting provider if you do not host your own Web server), tell them you are under attack and ask for help.</a:t>
            </a:r>
          </a:p>
          <a:p>
            <a:pPr lvl="0"/>
            <a:r>
              <a:rPr lang="en-GB" sz="1200" kern="1200" dirty="0" smtClean="0">
                <a:solidFill>
                  <a:schemeClr val="tx1"/>
                </a:solidFill>
                <a:effectLst/>
                <a:latin typeface="+mn-lt"/>
                <a:ea typeface="+mn-ea"/>
                <a:cs typeface="+mn-cs"/>
              </a:rPr>
              <a:t>Keep a timeline of events and save server logs, web logs, email logs, any packet capture, network graphs, reports etc.</a:t>
            </a:r>
          </a:p>
          <a:p>
            <a:pPr lvl="0"/>
            <a:r>
              <a:rPr lang="en-GB" sz="1200" kern="1200" dirty="0" smtClean="0">
                <a:solidFill>
                  <a:schemeClr val="tx1"/>
                </a:solidFill>
                <a:effectLst/>
                <a:latin typeface="+mn-lt"/>
                <a:ea typeface="+mn-ea"/>
                <a:cs typeface="+mn-cs"/>
              </a:rPr>
              <a:t>Get Safe Online top tips for protecting your business from a DDoS:</a:t>
            </a:r>
          </a:p>
          <a:p>
            <a:pPr lvl="0"/>
            <a:r>
              <a:rPr lang="en-GB" sz="1200" kern="1200" dirty="0" smtClean="0">
                <a:solidFill>
                  <a:schemeClr val="tx1"/>
                </a:solidFill>
                <a:effectLst/>
                <a:latin typeface="+mn-lt"/>
                <a:ea typeface="+mn-ea"/>
                <a:cs typeface="+mn-cs"/>
              </a:rPr>
              <a:t>Consider the likelihood and risks to your organisation of a DDoS attack, and put appropriate threat reduction/mitigation measures in place.</a:t>
            </a:r>
          </a:p>
          <a:p>
            <a:pPr lvl="0"/>
            <a:r>
              <a:rPr lang="en-GB" sz="1200" kern="1200" dirty="0" smtClean="0">
                <a:solidFill>
                  <a:schemeClr val="tx1"/>
                </a:solidFill>
                <a:effectLst/>
                <a:latin typeface="+mn-lt"/>
                <a:ea typeface="+mn-ea"/>
                <a:cs typeface="+mn-cs"/>
              </a:rPr>
              <a:t>If you consider that protection is necessary, speak to a DDoS prevention specialist.</a:t>
            </a:r>
          </a:p>
          <a:p>
            <a:pPr lvl="0"/>
            <a:r>
              <a:rPr lang="en-GB" sz="1200" kern="1200" dirty="0" smtClean="0">
                <a:solidFill>
                  <a:schemeClr val="tx1"/>
                </a:solidFill>
                <a:effectLst/>
                <a:latin typeface="+mn-lt"/>
                <a:ea typeface="+mn-ea"/>
                <a:cs typeface="+mn-cs"/>
              </a:rPr>
              <a:t>Whether you are at risk of a DDoS attack or not, you should have the hosting facilities in place to handle large, unexpected volumes of website hits.</a:t>
            </a:r>
          </a:p>
          <a:p>
            <a:r>
              <a:rPr lang="en-GB" sz="1200" b="1" kern="1200" dirty="0" smtClean="0">
                <a:solidFill>
                  <a:schemeClr val="tx1"/>
                </a:solidFill>
                <a:effectLst/>
                <a:latin typeface="+mn-lt"/>
                <a:ea typeface="+mn-ea"/>
                <a:cs typeface="+mn-cs"/>
              </a:rPr>
              <a:t/>
            </a:r>
            <a:br>
              <a:rPr lang="en-GB" sz="1200" b="1"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Examples of Cyber-crime: Malware attacks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Malware, which is short for malicious software, refers to any software that’s designed to disrupt or damage a system, and cause harm to the user (you). Viruses, </a:t>
            </a:r>
            <a:r>
              <a:rPr lang="en-GB" sz="1200" kern="1200" dirty="0" err="1" smtClean="0">
                <a:solidFill>
                  <a:schemeClr val="tx1"/>
                </a:solidFill>
                <a:effectLst/>
                <a:latin typeface="+mn-lt"/>
                <a:ea typeface="+mn-ea"/>
                <a:cs typeface="+mn-cs"/>
              </a:rPr>
              <a:t>trojans</a:t>
            </a:r>
            <a:r>
              <a:rPr lang="en-GB" sz="1200" kern="1200" dirty="0" smtClean="0">
                <a:solidFill>
                  <a:schemeClr val="tx1"/>
                </a:solidFill>
                <a:effectLst/>
                <a:latin typeface="+mn-lt"/>
                <a:ea typeface="+mn-ea"/>
                <a:cs typeface="+mn-cs"/>
              </a:rPr>
              <a:t> and worms are a few of the most common types of malware. Banking malware is specifically designed to intercept and steal a user's financial details. There are many ways malware can infect a device, whether it be a link to a malicious website in an unsolicited email, or installing an app from an unofficial app store.</a:t>
            </a:r>
          </a:p>
          <a:p>
            <a:r>
              <a:rPr lang="en-GB" sz="1200" kern="1200" dirty="0" smtClean="0">
                <a:solidFill>
                  <a:schemeClr val="tx1"/>
                </a:solidFill>
                <a:effectLst/>
                <a:latin typeface="+mn-lt"/>
                <a:ea typeface="+mn-ea"/>
                <a:cs typeface="+mn-cs"/>
              </a:rPr>
              <a:t> </a:t>
            </a:r>
          </a:p>
          <a:p>
            <a:r>
              <a:rPr lang="en-GB" sz="1200" b="1" u="sng" kern="1200" dirty="0" smtClean="0">
                <a:solidFill>
                  <a:schemeClr val="tx1"/>
                </a:solidFill>
                <a:effectLst/>
                <a:latin typeface="+mn-lt"/>
                <a:ea typeface="+mn-ea"/>
                <a:cs typeface="+mn-cs"/>
              </a:rPr>
              <a:t>Stats: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1 - 390,000 - The number of new malicious software programs detected every single day - (</a:t>
            </a:r>
            <a:r>
              <a:rPr lang="en-GB" sz="1200" u="sng" kern="1200" dirty="0" smtClean="0">
                <a:solidFill>
                  <a:schemeClr val="tx1"/>
                </a:solidFill>
                <a:effectLst/>
                <a:latin typeface="+mn-lt"/>
                <a:ea typeface="+mn-ea"/>
                <a:cs typeface="+mn-cs"/>
                <a:hlinkClick r:id="rId4"/>
              </a:rPr>
              <a:t>https://www.av-test.org/en/statistics/malware/</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2 - 1,966,324 - Attempted malware infections that aimed to steal money via online access to bank accounts. (</a:t>
            </a:r>
            <a:r>
              <a:rPr lang="en-GB" sz="1200" u="sng" kern="1200" dirty="0" smtClean="0">
                <a:solidFill>
                  <a:schemeClr val="tx1"/>
                </a:solidFill>
                <a:effectLst/>
                <a:latin typeface="+mn-lt"/>
                <a:ea typeface="+mn-ea"/>
                <a:cs typeface="+mn-cs"/>
                <a:hlinkClick r:id="rId5"/>
              </a:rPr>
              <a:t>https://securelist.com/analysis/kaspersky-security-bulletin/73038/kaspersky-security-bulletin-2015-overall-statistics-for-2015/</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3 - £20m - The estimated financial loss to the UK from just one piece of banking malware (</a:t>
            </a:r>
            <a:r>
              <a:rPr lang="en-GB" sz="1200" kern="1200" dirty="0" err="1" smtClean="0">
                <a:solidFill>
                  <a:schemeClr val="tx1"/>
                </a:solidFill>
                <a:effectLst/>
                <a:latin typeface="+mn-lt"/>
                <a:ea typeface="+mn-ea"/>
                <a:cs typeface="+mn-cs"/>
              </a:rPr>
              <a:t>Dridex</a:t>
            </a:r>
            <a:r>
              <a:rPr lang="en-GB" sz="1200" kern="1200" dirty="0" smtClean="0">
                <a:solidFill>
                  <a:schemeClr val="tx1"/>
                </a:solidFill>
                <a:effectLst/>
                <a:latin typeface="+mn-lt"/>
                <a:ea typeface="+mn-ea"/>
                <a:cs typeface="+mn-cs"/>
              </a:rPr>
              <a:t>) - </a:t>
            </a:r>
            <a:r>
              <a:rPr lang="en-GB" sz="1200" u="sng" kern="1200" dirty="0" smtClean="0">
                <a:solidFill>
                  <a:schemeClr val="tx1"/>
                </a:solidFill>
                <a:effectLst/>
                <a:latin typeface="+mn-lt"/>
                <a:ea typeface="+mn-ea"/>
                <a:cs typeface="+mn-cs"/>
                <a:hlinkClick r:id="rId6"/>
              </a:rPr>
              <a:t>http://www.nationalcrimeagency.gov.uk/news/723-uk-internet-users-potential-victims-of-serious-cyber-attack</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Tactical advice: </a:t>
            </a:r>
          </a:p>
          <a:p>
            <a:pPr lvl="0"/>
            <a:r>
              <a:rPr lang="en-GB" sz="1200" kern="1200" dirty="0" smtClean="0">
                <a:solidFill>
                  <a:schemeClr val="tx1"/>
                </a:solidFill>
                <a:effectLst/>
                <a:latin typeface="+mn-lt"/>
                <a:ea typeface="+mn-ea"/>
                <a:cs typeface="+mn-cs"/>
              </a:rPr>
              <a:t>Don’t click on links you receive in unsolicited emails or SMS messages. The links may lead to malicious websites, and any attachments could be infected with malware. </a:t>
            </a:r>
          </a:p>
          <a:p>
            <a:pPr lvl="0"/>
            <a:r>
              <a:rPr lang="en-GB" sz="1200" kern="1200" dirty="0" smtClean="0">
                <a:solidFill>
                  <a:schemeClr val="tx1"/>
                </a:solidFill>
                <a:effectLst/>
                <a:latin typeface="+mn-lt"/>
                <a:ea typeface="+mn-ea"/>
                <a:cs typeface="+mn-cs"/>
              </a:rPr>
              <a:t>Only install apps from official app stores, such as Google’s Play Store, or Apple’s App Store.</a:t>
            </a:r>
          </a:p>
          <a:p>
            <a:pPr lvl="0"/>
            <a:r>
              <a:rPr lang="en-GB" sz="1200" kern="1200" dirty="0" smtClean="0">
                <a:solidFill>
                  <a:schemeClr val="tx1"/>
                </a:solidFill>
                <a:effectLst/>
                <a:latin typeface="+mn-lt"/>
                <a:ea typeface="+mn-ea"/>
                <a:cs typeface="+mn-cs"/>
              </a:rPr>
              <a:t>When logging in to your online banking account, be extremely cautious if you’re asked for details such as the 3 digit (CVV) number on the back of your card, the long number on the front of the card, your card’s expiry date, or the 4 digit PIN for your card. If the online banking login page you’re on does ask for these details, then don’t login until you’ve called your bank to verify that you're logging in to a genuine web page. </a:t>
            </a:r>
          </a:p>
          <a:p>
            <a:pPr lvl="0"/>
            <a:r>
              <a:rPr lang="en-GB" sz="1200" kern="1200" dirty="0" smtClean="0">
                <a:solidFill>
                  <a:schemeClr val="tx1"/>
                </a:solidFill>
                <a:effectLst/>
                <a:latin typeface="+mn-lt"/>
                <a:ea typeface="+mn-ea"/>
                <a:cs typeface="+mn-cs"/>
              </a:rPr>
              <a:t>Your bank will never ask you to transfer money out of your account and into another. If you receive messages, browser pop ups or calls asking you to do this, then don’t respond to them. Call your bank immediately.</a:t>
            </a:r>
          </a:p>
          <a:p>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EXAMPLES OF CYBER ENABLED CRIME:</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Account take overs /compromised accounts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Compromised accounts caused by poor PW protocol in some businesses, have led changes being made to credit card details [stolen/obtained on dark web added], and delivery addresses changed; Purchases are then made on customer accounts without their knowledge; leading to very high loss due to credit card charge backs. Plus reduced customer confidence.  Causes high loss to the company and need for increased fraud management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Tactical advice:  Increase PW protocol.  Contact customer if unusual orders are placed, double check new delivery addresses.  Report incidents to LE.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Merchant risk/ vendor fraud</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Supply chain vendor supplies counterfeit goods mixed with authentic products; company fails to complete due diligence checks on vendor and their supply chain.  Products then sold to customers.  Company handles complaints from customer, loss, and reputational impact.  LE has difficulty in proving intent, due to mix of counterfeit/authentic products.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Supply chain vendor supplies low risk products and gains trusted status with company.  Vendor then switches product to high risk items.  Uses company/platform to sell goods and disburses before delivery.  Company handles complaints from customer, loss, and reputational impact.  LE has difficulty if vendors are overseas.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Tactical advice:  Do not allow vendors to have multiple accounts, carry out due diligence of supply chain companies, products and accounts; do not disburse funds to supply chain until products &amp; invoices checked and products delivered. Report all fraudulent activity to LE.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Buyer risk / organised crime / customer fraud</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Company is subject to on-line chat room discussion about how to defraud.  Criminals talk to each other and advise on how to place fraudulent orders to drop off address, and then contact customer service (CS) claiming did not receive (DNR).  Customer says he no longer wishes the product and cancels the order or asks for another product. Losses often individually less than £1000 but aggravated by number of linked cases.  Company handles complaints from customer, loss, and reputational impact.  LE has difficulty due to low value of individual loss and need to show on-line links.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Tactical advice:  Company may consider using experienced third party investigators to monitor internet; to gain intelligence of possible threats, detect attempts to defraud and provide evidence to LE.  </a:t>
            </a:r>
          </a:p>
          <a:p>
            <a:endParaRPr lang="en-GB" dirty="0"/>
          </a:p>
        </p:txBody>
      </p:sp>
      <p:sp>
        <p:nvSpPr>
          <p:cNvPr id="4" name="Slide Number Placeholder 3"/>
          <p:cNvSpPr>
            <a:spLocks noGrp="1"/>
          </p:cNvSpPr>
          <p:nvPr>
            <p:ph type="sldNum" sz="quarter" idx="10"/>
          </p:nvPr>
        </p:nvSpPr>
        <p:spPr/>
        <p:txBody>
          <a:bodyPr/>
          <a:lstStyle/>
          <a:p>
            <a:fld id="{36A065E7-C8C2-4435-925B-6B2DCC724D3B}" type="slidenum">
              <a:rPr lang="en-GB" smtClean="0"/>
              <a:t>9</a:t>
            </a:fld>
            <a:endParaRPr lang="en-GB"/>
          </a:p>
        </p:txBody>
      </p:sp>
    </p:spTree>
    <p:extLst>
      <p:ext uri="{BB962C8B-B14F-4D97-AF65-F5344CB8AC3E}">
        <p14:creationId xmlns:p14="http://schemas.microsoft.com/office/powerpoint/2010/main" val="757709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51C7378-99A9-4144-9312-AD1FB41602BF}" type="datetimeFigureOut">
              <a:rPr lang="en-GB" smtClean="0"/>
              <a:t>19/10/2016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6026D0-A46F-4BDC-8D66-25B0A4C5FE65}" type="slidenum">
              <a:rPr lang="en-GB" smtClean="0"/>
              <a:t>‹#›</a:t>
            </a:fld>
            <a:endParaRPr lang="en-GB"/>
          </a:p>
        </p:txBody>
      </p:sp>
    </p:spTree>
    <p:extLst>
      <p:ext uri="{BB962C8B-B14F-4D97-AF65-F5344CB8AC3E}">
        <p14:creationId xmlns:p14="http://schemas.microsoft.com/office/powerpoint/2010/main" val="2060115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1C7378-99A9-4144-9312-AD1FB41602BF}" type="datetimeFigureOut">
              <a:rPr lang="en-GB" smtClean="0"/>
              <a:t>19/10/2016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6026D0-A46F-4BDC-8D66-25B0A4C5FE65}" type="slidenum">
              <a:rPr lang="en-GB" smtClean="0"/>
              <a:t>‹#›</a:t>
            </a:fld>
            <a:endParaRPr lang="en-GB"/>
          </a:p>
        </p:txBody>
      </p:sp>
    </p:spTree>
    <p:extLst>
      <p:ext uri="{BB962C8B-B14F-4D97-AF65-F5344CB8AC3E}">
        <p14:creationId xmlns:p14="http://schemas.microsoft.com/office/powerpoint/2010/main" val="94274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1C7378-99A9-4144-9312-AD1FB41602BF}" type="datetimeFigureOut">
              <a:rPr lang="en-GB" smtClean="0"/>
              <a:t>19/10/2016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6026D0-A46F-4BDC-8D66-25B0A4C5FE65}" type="slidenum">
              <a:rPr lang="en-GB" smtClean="0"/>
              <a:t>‹#›</a:t>
            </a:fld>
            <a:endParaRPr lang="en-GB"/>
          </a:p>
        </p:txBody>
      </p:sp>
    </p:spTree>
    <p:extLst>
      <p:ext uri="{BB962C8B-B14F-4D97-AF65-F5344CB8AC3E}">
        <p14:creationId xmlns:p14="http://schemas.microsoft.com/office/powerpoint/2010/main" val="4185471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2E24F1-4452-49E9-AF8E-C32E3F19DE19}"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052458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2E24F1-4452-49E9-AF8E-C32E3F19DE19}"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243568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2E24F1-4452-49E9-AF8E-C32E3F19DE19}"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728330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2E24F1-4452-49E9-AF8E-C32E3F19DE19}"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4144049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2E24F1-4452-49E9-AF8E-C32E3F19DE19}"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651116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C9812C2-DFCB-420D-B0E2-4E8A72E66154}" type="datetimeFigureOut">
              <a:rPr lang="en-GB" smtClean="0">
                <a:solidFill>
                  <a:prstClr val="black">
                    <a:tint val="75000"/>
                  </a:prstClr>
                </a:solidFill>
              </a:rPr>
              <a:pPr/>
              <a:t>19/10/2016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2C3FA28-EBA7-4454-8DB6-444BE220E4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3877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9812C2-DFCB-420D-B0E2-4E8A72E66154}" type="datetimeFigureOut">
              <a:rPr lang="en-GB" smtClean="0">
                <a:solidFill>
                  <a:prstClr val="black">
                    <a:tint val="75000"/>
                  </a:prstClr>
                </a:solidFill>
              </a:rPr>
              <a:pPr/>
              <a:t>19/10/2016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2C3FA28-EBA7-4454-8DB6-444BE220E4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3348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9812C2-DFCB-420D-B0E2-4E8A72E66154}" type="datetimeFigureOut">
              <a:rPr lang="en-GB" smtClean="0">
                <a:solidFill>
                  <a:prstClr val="black">
                    <a:tint val="75000"/>
                  </a:prstClr>
                </a:solidFill>
              </a:rPr>
              <a:pPr/>
              <a:t>19/10/2016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2C3FA28-EBA7-4454-8DB6-444BE220E4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9296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1C7378-99A9-4144-9312-AD1FB41602BF}" type="datetimeFigureOut">
              <a:rPr lang="en-GB" smtClean="0"/>
              <a:t>19/10/2016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6026D0-A46F-4BDC-8D66-25B0A4C5FE65}" type="slidenum">
              <a:rPr lang="en-GB" smtClean="0"/>
              <a:t>‹#›</a:t>
            </a:fld>
            <a:endParaRPr lang="en-GB"/>
          </a:p>
        </p:txBody>
      </p:sp>
    </p:spTree>
    <p:extLst>
      <p:ext uri="{BB962C8B-B14F-4D97-AF65-F5344CB8AC3E}">
        <p14:creationId xmlns:p14="http://schemas.microsoft.com/office/powerpoint/2010/main" val="3272383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C9812C2-DFCB-420D-B0E2-4E8A72E66154}" type="datetimeFigureOut">
              <a:rPr lang="en-GB" smtClean="0">
                <a:solidFill>
                  <a:prstClr val="black">
                    <a:tint val="75000"/>
                  </a:prstClr>
                </a:solidFill>
              </a:rPr>
              <a:pPr/>
              <a:t>19/10/2016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2C3FA28-EBA7-4454-8DB6-444BE220E4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88933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C9812C2-DFCB-420D-B0E2-4E8A72E66154}" type="datetimeFigureOut">
              <a:rPr lang="en-GB" smtClean="0">
                <a:solidFill>
                  <a:prstClr val="black">
                    <a:tint val="75000"/>
                  </a:prstClr>
                </a:solidFill>
              </a:rPr>
              <a:pPr/>
              <a:t>19/10/2016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2C3FA28-EBA7-4454-8DB6-444BE220E4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39565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C9812C2-DFCB-420D-B0E2-4E8A72E66154}" type="datetimeFigureOut">
              <a:rPr lang="en-GB" smtClean="0">
                <a:solidFill>
                  <a:prstClr val="black">
                    <a:tint val="75000"/>
                  </a:prstClr>
                </a:solidFill>
              </a:rPr>
              <a:pPr/>
              <a:t>19/10/2016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2C3FA28-EBA7-4454-8DB6-444BE220E4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3338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9812C2-DFCB-420D-B0E2-4E8A72E66154}" type="datetimeFigureOut">
              <a:rPr lang="en-GB" smtClean="0">
                <a:solidFill>
                  <a:prstClr val="black">
                    <a:tint val="75000"/>
                  </a:prstClr>
                </a:solidFill>
              </a:rPr>
              <a:pPr/>
              <a:t>19/10/2016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2C3FA28-EBA7-4454-8DB6-444BE220E4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7425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9812C2-DFCB-420D-B0E2-4E8A72E66154}" type="datetimeFigureOut">
              <a:rPr lang="en-GB" smtClean="0">
                <a:solidFill>
                  <a:prstClr val="black">
                    <a:tint val="75000"/>
                  </a:prstClr>
                </a:solidFill>
              </a:rPr>
              <a:pPr/>
              <a:t>19/10/2016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2C3FA28-EBA7-4454-8DB6-444BE220E4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1050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9812C2-DFCB-420D-B0E2-4E8A72E66154}" type="datetimeFigureOut">
              <a:rPr lang="en-GB" smtClean="0">
                <a:solidFill>
                  <a:prstClr val="black">
                    <a:tint val="75000"/>
                  </a:prstClr>
                </a:solidFill>
              </a:rPr>
              <a:pPr/>
              <a:t>19/10/2016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2C3FA28-EBA7-4454-8DB6-444BE220E4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9301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9812C2-DFCB-420D-B0E2-4E8A72E66154}" type="datetimeFigureOut">
              <a:rPr lang="en-GB" smtClean="0">
                <a:solidFill>
                  <a:prstClr val="black">
                    <a:tint val="75000"/>
                  </a:prstClr>
                </a:solidFill>
              </a:rPr>
              <a:pPr/>
              <a:t>19/10/2016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2C3FA28-EBA7-4454-8DB6-444BE220E4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9412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9812C2-DFCB-420D-B0E2-4E8A72E66154}" type="datetimeFigureOut">
              <a:rPr lang="en-GB" smtClean="0">
                <a:solidFill>
                  <a:prstClr val="black">
                    <a:tint val="75000"/>
                  </a:prstClr>
                </a:solidFill>
              </a:rPr>
              <a:pPr/>
              <a:t>19/10/2016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2C3FA28-EBA7-4454-8DB6-444BE220E4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251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1C7378-99A9-4144-9312-AD1FB41602BF}" type="datetimeFigureOut">
              <a:rPr lang="en-GB" smtClean="0"/>
              <a:t>19/10/2016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6026D0-A46F-4BDC-8D66-25B0A4C5FE65}" type="slidenum">
              <a:rPr lang="en-GB" smtClean="0"/>
              <a:t>‹#›</a:t>
            </a:fld>
            <a:endParaRPr lang="en-GB"/>
          </a:p>
        </p:txBody>
      </p:sp>
    </p:spTree>
    <p:extLst>
      <p:ext uri="{BB962C8B-B14F-4D97-AF65-F5344CB8AC3E}">
        <p14:creationId xmlns:p14="http://schemas.microsoft.com/office/powerpoint/2010/main" val="2191767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51C7378-99A9-4144-9312-AD1FB41602BF}" type="datetimeFigureOut">
              <a:rPr lang="en-GB" smtClean="0"/>
              <a:t>19/10/2016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6026D0-A46F-4BDC-8D66-25B0A4C5FE65}" type="slidenum">
              <a:rPr lang="en-GB" smtClean="0"/>
              <a:t>‹#›</a:t>
            </a:fld>
            <a:endParaRPr lang="en-GB"/>
          </a:p>
        </p:txBody>
      </p:sp>
    </p:spTree>
    <p:extLst>
      <p:ext uri="{BB962C8B-B14F-4D97-AF65-F5344CB8AC3E}">
        <p14:creationId xmlns:p14="http://schemas.microsoft.com/office/powerpoint/2010/main" val="920978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51C7378-99A9-4144-9312-AD1FB41602BF}" type="datetimeFigureOut">
              <a:rPr lang="en-GB" smtClean="0"/>
              <a:t>19/10/2016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6026D0-A46F-4BDC-8D66-25B0A4C5FE65}" type="slidenum">
              <a:rPr lang="en-GB" smtClean="0"/>
              <a:t>‹#›</a:t>
            </a:fld>
            <a:endParaRPr lang="en-GB"/>
          </a:p>
        </p:txBody>
      </p:sp>
    </p:spTree>
    <p:extLst>
      <p:ext uri="{BB962C8B-B14F-4D97-AF65-F5344CB8AC3E}">
        <p14:creationId xmlns:p14="http://schemas.microsoft.com/office/powerpoint/2010/main" val="1506703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51C7378-99A9-4144-9312-AD1FB41602BF}" type="datetimeFigureOut">
              <a:rPr lang="en-GB" smtClean="0"/>
              <a:t>19/10/2016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6026D0-A46F-4BDC-8D66-25B0A4C5FE65}" type="slidenum">
              <a:rPr lang="en-GB" smtClean="0"/>
              <a:t>‹#›</a:t>
            </a:fld>
            <a:endParaRPr lang="en-GB"/>
          </a:p>
        </p:txBody>
      </p:sp>
    </p:spTree>
    <p:extLst>
      <p:ext uri="{BB962C8B-B14F-4D97-AF65-F5344CB8AC3E}">
        <p14:creationId xmlns:p14="http://schemas.microsoft.com/office/powerpoint/2010/main" val="864487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C7378-99A9-4144-9312-AD1FB41602BF}" type="datetimeFigureOut">
              <a:rPr lang="en-GB" smtClean="0"/>
              <a:t>19/10/2016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6026D0-A46F-4BDC-8D66-25B0A4C5FE65}" type="slidenum">
              <a:rPr lang="en-GB" smtClean="0"/>
              <a:t>‹#›</a:t>
            </a:fld>
            <a:endParaRPr lang="en-GB"/>
          </a:p>
        </p:txBody>
      </p:sp>
    </p:spTree>
    <p:extLst>
      <p:ext uri="{BB962C8B-B14F-4D97-AF65-F5344CB8AC3E}">
        <p14:creationId xmlns:p14="http://schemas.microsoft.com/office/powerpoint/2010/main" val="367746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C7378-99A9-4144-9312-AD1FB41602BF}" type="datetimeFigureOut">
              <a:rPr lang="en-GB" smtClean="0"/>
              <a:t>19/10/2016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6026D0-A46F-4BDC-8D66-25B0A4C5FE65}" type="slidenum">
              <a:rPr lang="en-GB" smtClean="0"/>
              <a:t>‹#›</a:t>
            </a:fld>
            <a:endParaRPr lang="en-GB"/>
          </a:p>
        </p:txBody>
      </p:sp>
    </p:spTree>
    <p:extLst>
      <p:ext uri="{BB962C8B-B14F-4D97-AF65-F5344CB8AC3E}">
        <p14:creationId xmlns:p14="http://schemas.microsoft.com/office/powerpoint/2010/main" val="938888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C7378-99A9-4144-9312-AD1FB41602BF}" type="datetimeFigureOut">
              <a:rPr lang="en-GB" smtClean="0"/>
              <a:t>19/10/2016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6026D0-A46F-4BDC-8D66-25B0A4C5FE65}" type="slidenum">
              <a:rPr lang="en-GB" smtClean="0"/>
              <a:t>‹#›</a:t>
            </a:fld>
            <a:endParaRPr lang="en-GB"/>
          </a:p>
        </p:txBody>
      </p:sp>
    </p:spTree>
    <p:extLst>
      <p:ext uri="{BB962C8B-B14F-4D97-AF65-F5344CB8AC3E}">
        <p14:creationId xmlns:p14="http://schemas.microsoft.com/office/powerpoint/2010/main" val="4092529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7.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1C7378-99A9-4144-9312-AD1FB41602BF}" type="datetimeFigureOut">
              <a:rPr lang="en-GB" smtClean="0"/>
              <a:t>19/10/2016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026D0-A46F-4BDC-8D66-25B0A4C5FE65}" type="slidenum">
              <a:rPr lang="en-GB" smtClean="0"/>
              <a:t>‹#›</a:t>
            </a:fld>
            <a:endParaRPr lang="en-GB"/>
          </a:p>
        </p:txBody>
      </p:sp>
    </p:spTree>
    <p:extLst>
      <p:ext uri="{BB962C8B-B14F-4D97-AF65-F5344CB8AC3E}">
        <p14:creationId xmlns:p14="http://schemas.microsoft.com/office/powerpoint/2010/main" val="1785238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1"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609601" y="1600202"/>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09601"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dirty="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4165601"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dirty="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8737601"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fontAlgn="base">
              <a:spcBef>
                <a:spcPct val="0"/>
              </a:spcBef>
              <a:spcAft>
                <a:spcPct val="0"/>
              </a:spcAft>
              <a:defRPr/>
            </a:pPr>
            <a:fld id="{7F1F0DC3-3C7B-4EF8-90C8-4FE0B9F77BEB}" type="slidenum">
              <a:rPr lang="es-ES">
                <a:solidFill>
                  <a:srgbClr val="000000"/>
                </a:solidFill>
              </a:rPr>
              <a:pPr fontAlgn="base">
                <a:spcBef>
                  <a:spcPct val="0"/>
                </a:spcBef>
                <a:spcAft>
                  <a:spcPct val="0"/>
                </a:spcAft>
                <a:defRPr/>
              </a:pPr>
              <a:t>‹#›</a:t>
            </a:fld>
            <a:endParaRPr lang="es-ES" dirty="0">
              <a:solidFill>
                <a:srgbClr val="000000"/>
              </a:solidFill>
            </a:endParaRPr>
          </a:p>
        </p:txBody>
      </p:sp>
    </p:spTree>
    <p:extLst>
      <p:ext uri="{BB962C8B-B14F-4D97-AF65-F5344CB8AC3E}">
        <p14:creationId xmlns:p14="http://schemas.microsoft.com/office/powerpoint/2010/main" val="1463145257"/>
      </p:ext>
    </p:extLst>
  </p:cSld>
  <p:clrMap bg1="lt1" tx1="dk1" bg2="lt2" tx2="dk2" accent1="accent1" accent2="accent2" accent3="accent3" accent4="accent4" accent5="accent5" accent6="accent6" hlink="hlink" folHlink="folHlink"/>
  <p:sldLayoutIdLst>
    <p:sldLayoutId id="2147483673"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1"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609601" y="1600202"/>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09601"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dirty="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4165601"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dirty="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8737601"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fontAlgn="base">
              <a:spcBef>
                <a:spcPct val="0"/>
              </a:spcBef>
              <a:spcAft>
                <a:spcPct val="0"/>
              </a:spcAft>
              <a:defRPr/>
            </a:pPr>
            <a:fld id="{7F1F0DC3-3C7B-4EF8-90C8-4FE0B9F77BEB}" type="slidenum">
              <a:rPr lang="es-ES">
                <a:solidFill>
                  <a:srgbClr val="000000"/>
                </a:solidFill>
              </a:rPr>
              <a:pPr fontAlgn="base">
                <a:spcBef>
                  <a:spcPct val="0"/>
                </a:spcBef>
                <a:spcAft>
                  <a:spcPct val="0"/>
                </a:spcAft>
                <a:defRPr/>
              </a:pPr>
              <a:t>‹#›</a:t>
            </a:fld>
            <a:endParaRPr lang="es-ES" dirty="0">
              <a:solidFill>
                <a:srgbClr val="000000"/>
              </a:solidFill>
            </a:endParaRPr>
          </a:p>
        </p:txBody>
      </p:sp>
    </p:spTree>
    <p:extLst>
      <p:ext uri="{BB962C8B-B14F-4D97-AF65-F5344CB8AC3E}">
        <p14:creationId xmlns:p14="http://schemas.microsoft.com/office/powerpoint/2010/main" val="1270329670"/>
      </p:ext>
    </p:extLst>
  </p:cSld>
  <p:clrMap bg1="lt1" tx1="dk1" bg2="lt2" tx2="dk2" accent1="accent1" accent2="accent2" accent3="accent3" accent4="accent4" accent5="accent5" accent6="accent6" hlink="hlink" folHlink="folHlink"/>
  <p:sldLayoutIdLst>
    <p:sldLayoutId id="2147483675"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1"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609601" y="1600202"/>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09601"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dirty="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4165601"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dirty="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8737601"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fontAlgn="base">
              <a:spcBef>
                <a:spcPct val="0"/>
              </a:spcBef>
              <a:spcAft>
                <a:spcPct val="0"/>
              </a:spcAft>
              <a:defRPr/>
            </a:pPr>
            <a:fld id="{7F1F0DC3-3C7B-4EF8-90C8-4FE0B9F77BEB}" type="slidenum">
              <a:rPr lang="es-ES">
                <a:solidFill>
                  <a:srgbClr val="000000"/>
                </a:solidFill>
              </a:rPr>
              <a:pPr fontAlgn="base">
                <a:spcBef>
                  <a:spcPct val="0"/>
                </a:spcBef>
                <a:spcAft>
                  <a:spcPct val="0"/>
                </a:spcAft>
                <a:defRPr/>
              </a:pPr>
              <a:t>‹#›</a:t>
            </a:fld>
            <a:endParaRPr lang="es-ES" dirty="0">
              <a:solidFill>
                <a:srgbClr val="000000"/>
              </a:solidFill>
            </a:endParaRPr>
          </a:p>
        </p:txBody>
      </p:sp>
    </p:spTree>
    <p:extLst>
      <p:ext uri="{BB962C8B-B14F-4D97-AF65-F5344CB8AC3E}">
        <p14:creationId xmlns:p14="http://schemas.microsoft.com/office/powerpoint/2010/main" val="2567412978"/>
      </p:ext>
    </p:extLst>
  </p:cSld>
  <p:clrMap bg1="lt1" tx1="dk1" bg2="lt2" tx2="dk2" accent1="accent1" accent2="accent2" accent3="accent3" accent4="accent4" accent5="accent5" accent6="accent6" hlink="hlink" folHlink="folHlink"/>
  <p:sldLayoutIdLst>
    <p:sldLayoutId id="2147483677"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1"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609601" y="1600202"/>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09601"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dirty="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4165601"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dirty="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8737601"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fontAlgn="base">
              <a:spcBef>
                <a:spcPct val="0"/>
              </a:spcBef>
              <a:spcAft>
                <a:spcPct val="0"/>
              </a:spcAft>
              <a:defRPr/>
            </a:pPr>
            <a:fld id="{7F1F0DC3-3C7B-4EF8-90C8-4FE0B9F77BEB}" type="slidenum">
              <a:rPr lang="es-ES">
                <a:solidFill>
                  <a:srgbClr val="000000"/>
                </a:solidFill>
              </a:rPr>
              <a:pPr fontAlgn="base">
                <a:spcBef>
                  <a:spcPct val="0"/>
                </a:spcBef>
                <a:spcAft>
                  <a:spcPct val="0"/>
                </a:spcAft>
                <a:defRPr/>
              </a:pPr>
              <a:t>‹#›</a:t>
            </a:fld>
            <a:endParaRPr lang="es-ES" dirty="0">
              <a:solidFill>
                <a:srgbClr val="000000"/>
              </a:solidFill>
            </a:endParaRPr>
          </a:p>
        </p:txBody>
      </p:sp>
    </p:spTree>
    <p:extLst>
      <p:ext uri="{BB962C8B-B14F-4D97-AF65-F5344CB8AC3E}">
        <p14:creationId xmlns:p14="http://schemas.microsoft.com/office/powerpoint/2010/main" val="3265563571"/>
      </p:ext>
    </p:extLst>
  </p:cSld>
  <p:clrMap bg1="lt1" tx1="dk1" bg2="lt2" tx2="dk2" accent1="accent1" accent2="accent2" accent3="accent3" accent4="accent4" accent5="accent5" accent6="accent6" hlink="hlink" folHlink="folHlink"/>
  <p:sldLayoutIdLst>
    <p:sldLayoutId id="2147483679"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1"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609601" y="1600202"/>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09601"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dirty="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4165601"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dirty="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8737601"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fontAlgn="base">
              <a:spcBef>
                <a:spcPct val="0"/>
              </a:spcBef>
              <a:spcAft>
                <a:spcPct val="0"/>
              </a:spcAft>
              <a:defRPr/>
            </a:pPr>
            <a:fld id="{7F1F0DC3-3C7B-4EF8-90C8-4FE0B9F77BEB}" type="slidenum">
              <a:rPr lang="es-ES">
                <a:solidFill>
                  <a:srgbClr val="000000"/>
                </a:solidFill>
              </a:rPr>
              <a:pPr fontAlgn="base">
                <a:spcBef>
                  <a:spcPct val="0"/>
                </a:spcBef>
                <a:spcAft>
                  <a:spcPct val="0"/>
                </a:spcAft>
                <a:defRPr/>
              </a:pPr>
              <a:t>‹#›</a:t>
            </a:fld>
            <a:endParaRPr lang="es-ES" dirty="0">
              <a:solidFill>
                <a:srgbClr val="000000"/>
              </a:solidFill>
            </a:endParaRPr>
          </a:p>
        </p:txBody>
      </p:sp>
    </p:spTree>
    <p:extLst>
      <p:ext uri="{BB962C8B-B14F-4D97-AF65-F5344CB8AC3E}">
        <p14:creationId xmlns:p14="http://schemas.microsoft.com/office/powerpoint/2010/main" val="2153849735"/>
      </p:ext>
    </p:extLst>
  </p:cSld>
  <p:clrMap bg1="lt1" tx1="dk1" bg2="lt2" tx2="dk2" accent1="accent1" accent2="accent2" accent3="accent3" accent4="accent4" accent5="accent5" accent6="accent6" hlink="hlink" folHlink="folHlink"/>
  <p:sldLayoutIdLst>
    <p:sldLayoutId id="2147483681"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812C2-DFCB-420D-B0E2-4E8A72E66154}" type="datetimeFigureOut">
              <a:rPr lang="en-GB" smtClean="0">
                <a:solidFill>
                  <a:prstClr val="black">
                    <a:tint val="75000"/>
                  </a:prstClr>
                </a:solidFill>
              </a:rPr>
              <a:pPr/>
              <a:t>19/10/2016</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3FA28-EBA7-4454-8DB6-444BE220E4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235506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mailto:cyberprotect@bedfordshire.pnn.police.u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ecurelist.com/analysis/kaspersky-security-bulletin/73038/kaspersky-security-bulletin-2015-overall-statistics-for-2015/" TargetMode="External"/><Relationship Id="rId2" Type="http://schemas.openxmlformats.org/officeDocument/2006/relationships/hyperlink" Target="https://www.av-test.org/en/statistics/malware/" TargetMode="External"/><Relationship Id="rId1" Type="http://schemas.openxmlformats.org/officeDocument/2006/relationships/slideLayout" Target="../slideLayouts/slideLayout2.xml"/><Relationship Id="rId4" Type="http://schemas.openxmlformats.org/officeDocument/2006/relationships/hyperlink" Target="http://www.nationalcrimeagency.gov.uk/news/723-uk-internet-users-potential-victims-of-serious-cyber-attac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2.xml"/><Relationship Id="rId4" Type="http://schemas.openxmlformats.org/officeDocument/2006/relationships/image" Target="../media/image19.tmp"/></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hyperlink" Target="mailto:cyberprotect@bedfordshire.pnn.police.u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cyberprotect@bedfordshire.pnn.police.uk" TargetMode="External"/><Relationship Id="rId2" Type="http://schemas.openxmlformats.org/officeDocument/2006/relationships/hyperlink" Target="mailto:sean.oneil@bedfordshire.pnn.police.uk" TargetMode="Externa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hyperlink" Target="http://www.google.co.uk/url?sa=i&amp;rct=j&amp;q=&amp;esrc=s&amp;source=images&amp;cd=&amp;cad=rja&amp;uact=8&amp;ved=0ahUKEwik5NLY_uLKAhUCPxoKHTOrCyEQjRwIBw&amp;url=http://www.sysadminology.co.uk/2013/01/do-you-know-where-that-usb-stick-has.html&amp;bvm=bv.113370389,d.d2s&amp;psig=AFQjCNFue9qhDT1VbSmpLqvO1G_KoWzwIQ&amp;ust=1454842958104272" TargetMode="External"/><Relationship Id="rId18" Type="http://schemas.openxmlformats.org/officeDocument/2006/relationships/image" Target="../media/image14.png"/><Relationship Id="rId3" Type="http://schemas.openxmlformats.org/officeDocument/2006/relationships/image" Target="../media/image6.jpeg"/><Relationship Id="rId7" Type="http://schemas.openxmlformats.org/officeDocument/2006/relationships/hyperlink" Target="http://www.google.co.uk/url?sa=i&amp;rct=j&amp;q=&amp;esrc=s&amp;source=images&amp;cd=&amp;cad=rja&amp;uact=8&amp;ved=0ahUKEwjIyeSn-uLKAhWBvRoKHRokC4EQjRwIBw&amp;url=http://reilly.nd.edu/outreach/emerging-ethical-dilemmas-and-policy-issues-in-science-and-technology-2014/data-chip-implants/&amp;bvm=bv.113370389,d.d2s&amp;psig=AFQjCNEaaiuYJ2WEf_Wp5rcqWzH9frPQsA&amp;ust=1454841825446119" TargetMode="External"/><Relationship Id="rId12" Type="http://schemas.openxmlformats.org/officeDocument/2006/relationships/image" Target="../media/image11.jpeg"/><Relationship Id="rId17" Type="http://schemas.openxmlformats.org/officeDocument/2006/relationships/image" Target="../media/image4.jpg"/><Relationship Id="rId2" Type="http://schemas.openxmlformats.org/officeDocument/2006/relationships/notesSlide" Target="../notesSlides/notesSlide4.xml"/><Relationship Id="rId16"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hyperlink" Target="http://www.google.co.uk/url?sa=i&amp;rct=j&amp;q=&amp;esrc=s&amp;source=images&amp;cd=&amp;cad=rja&amp;uact=8&amp;ved=0ahUKEwjN44ee_uLKAhWE2hoKHWJAB4EQjRwIBw&amp;url=http://www.hardwaresecrets.com/understanding-email-bounce-messages/4/&amp;bvm=bv.113370389,d.d2s&amp;psig=AFQjCNE3GtqUsGm-pKS2rJcyTxqi_YFVcg&amp;ust=1454842847569191" TargetMode="External"/><Relationship Id="rId5" Type="http://schemas.openxmlformats.org/officeDocument/2006/relationships/hyperlink" Target="http://www.google.co.uk/url?sa=i&amp;rct=j&amp;q=&amp;esrc=s&amp;source=images&amp;cd=&amp;cad=rja&amp;uact=8&amp;ved=0ahUKEwiPkKLS-eLKAhVCWxoKHekkDJAQjRwIBw&amp;url=http://www.v3.co.uk/v3-uk/it-sneak-blog/2402497/nest-thermostat-foibles-cause-user-temperatures-to-rise&amp;psig=AFQjCNGLhUcVGA-EFLAZbHURGArMpTAOUA&amp;ust=1454841624353327" TargetMode="External"/><Relationship Id="rId15" Type="http://schemas.openxmlformats.org/officeDocument/2006/relationships/hyperlink" Target="http://www.google.co.uk/url?sa=i&amp;rct=j&amp;q=&amp;esrc=s&amp;source=images&amp;cd=&amp;cad=rja&amp;uact=8&amp;ved=0ahUKEwjKu77C_-LKAhVM2RoKHUWSA04QjRwIBw&amp;url=http://twinfinite.net/2015/05/xbox-one-games-with-gold-vs-ps-for-ps4-price-and-value-comparison-shows-ps-way-ahead-last-year/&amp;bvm=bv.113370389,d.d2s&amp;psig=AFQjCNHdZRTCJAyiCvK85Qg1uBIAg4rHXw&amp;ust=1454843224694133" TargetMode="External"/><Relationship Id="rId10" Type="http://schemas.openxmlformats.org/officeDocument/2006/relationships/image" Target="../media/image10.jpeg"/><Relationship Id="rId4" Type="http://schemas.openxmlformats.org/officeDocument/2006/relationships/image" Target="../media/image7.jpeg"/><Relationship Id="rId9" Type="http://schemas.openxmlformats.org/officeDocument/2006/relationships/hyperlink" Target="http://www.google.co.uk/url?sa=i&amp;rct=j&amp;q=&amp;esrc=s&amp;source=images&amp;cd=&amp;cad=rja&amp;uact=8&amp;ved=0ahUKEwjt2L_n_eLKAhXMHxoKHQRcDIQQjRwIBw&amp;url=http://smallbusiness.chron.com/make-employee-badge-word-42590.html&amp;bvm=bv.113370389,d.d2s&amp;psig=AFQjCNHQMBwqQIK8rNRuBhn_LPGhXAIibQ&amp;ust=1454842735412032" TargetMode="External"/><Relationship Id="rId1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Zz57y-uLKAhVCuhoKHVCUAp8QjRwIBw&amp;url=http://mareesdoctorate.com/2013/07/31/confirmation/&amp;bvm=bv.113370389,d.d2s&amp;psig=AFQjCNF6YtJl00GiKKvSJl4yq6Jx1eBNrA&amp;ust=145484198523443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4.jp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170"/>
          <p:cNvSpPr txBox="1">
            <a:spLocks noChangeArrowheads="1"/>
          </p:cNvSpPr>
          <p:nvPr/>
        </p:nvSpPr>
        <p:spPr>
          <a:xfrm>
            <a:off x="1844563" y="2933995"/>
            <a:ext cx="8403630" cy="11000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defRPr/>
            </a:pPr>
            <a:r>
              <a:rPr lang="es-ES" sz="3600" b="1" dirty="0" smtClean="0">
                <a:solidFill>
                  <a:srgbClr val="4472C4">
                    <a:lumMod val="75000"/>
                  </a:srgbClr>
                </a:solidFill>
                <a:latin typeface="Rockwell" panose="02060603020205020403" pitchFamily="18" charset="0"/>
              </a:rPr>
              <a:t>Tackling Cyber threats together</a:t>
            </a:r>
          </a:p>
        </p:txBody>
      </p:sp>
      <p:sp>
        <p:nvSpPr>
          <p:cNvPr id="3" name="Rectangle 2"/>
          <p:cNvSpPr/>
          <p:nvPr/>
        </p:nvSpPr>
        <p:spPr>
          <a:xfrm>
            <a:off x="10177693" y="4062122"/>
            <a:ext cx="1561646" cy="369332"/>
          </a:xfrm>
          <a:prstGeom prst="rect">
            <a:avLst/>
          </a:prstGeom>
        </p:spPr>
        <p:txBody>
          <a:bodyPr wrap="none">
            <a:spAutoFit/>
          </a:bodyPr>
          <a:lstStyle/>
          <a:p>
            <a:pPr algn="ctr">
              <a:defRPr/>
            </a:pPr>
            <a:r>
              <a:rPr lang="es-ES" b="1" dirty="0" smtClean="0">
                <a:solidFill>
                  <a:srgbClr val="4472C4">
                    <a:lumMod val="75000"/>
                  </a:srgbClr>
                </a:solidFill>
                <a:latin typeface="Rockwell" panose="02060603020205020403" pitchFamily="18" charset="0"/>
              </a:rPr>
              <a:t>Sean O’Neil</a:t>
            </a:r>
            <a:endParaRPr lang="es-ES" sz="3200" b="1" dirty="0">
              <a:solidFill>
                <a:srgbClr val="4472C4">
                  <a:lumMod val="75000"/>
                </a:srgbClr>
              </a:solidFill>
              <a:latin typeface="Rockwell" panose="02060603020205020403" pitchFamily="18" charset="0"/>
            </a:endParaRPr>
          </a:p>
        </p:txBody>
      </p:sp>
      <p:pic>
        <p:nvPicPr>
          <p:cNvPr id="5" name="Picture 4" descr="New BP logo (CMYK) (2)"/>
          <p:cNvPicPr/>
          <p:nvPr/>
        </p:nvPicPr>
        <p:blipFill>
          <a:blip r:embed="rId3">
            <a:extLst>
              <a:ext uri="{28A0092B-C50C-407E-A947-70E740481C1C}">
                <a14:useLocalDpi xmlns:a14="http://schemas.microsoft.com/office/drawing/2010/main" val="0"/>
              </a:ext>
            </a:extLst>
          </a:blip>
          <a:srcRect/>
          <a:stretch>
            <a:fillRect/>
          </a:stretch>
        </p:blipFill>
        <p:spPr bwMode="auto">
          <a:xfrm>
            <a:off x="10401366" y="2754654"/>
            <a:ext cx="1247775" cy="1047750"/>
          </a:xfrm>
          <a:prstGeom prst="rect">
            <a:avLst/>
          </a:prstGeom>
          <a:noFill/>
          <a:ln>
            <a:noFill/>
          </a:ln>
        </p:spPr>
      </p:pic>
    </p:spTree>
    <p:extLst>
      <p:ext uri="{BB962C8B-B14F-4D97-AF65-F5344CB8AC3E}">
        <p14:creationId xmlns:p14="http://schemas.microsoft.com/office/powerpoint/2010/main" val="3777468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365125"/>
            <a:ext cx="9715500" cy="1325563"/>
          </a:xfrm>
        </p:spPr>
        <p:txBody>
          <a:bodyPr>
            <a:normAutofit/>
          </a:bodyPr>
          <a:lstStyle/>
          <a:p>
            <a:r>
              <a:rPr lang="en-GB" sz="36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ea typeface="+mn-ea"/>
                <a:cs typeface="+mn-cs"/>
              </a:rPr>
              <a:t>Insider threat</a:t>
            </a:r>
          </a:p>
        </p:txBody>
      </p:sp>
      <p:sp>
        <p:nvSpPr>
          <p:cNvPr id="3" name="Content Placeholder 2"/>
          <p:cNvSpPr>
            <a:spLocks noGrp="1"/>
          </p:cNvSpPr>
          <p:nvPr>
            <p:ph idx="1"/>
          </p:nvPr>
        </p:nvSpPr>
        <p:spPr>
          <a:xfrm>
            <a:off x="1714500" y="1711325"/>
            <a:ext cx="9639300" cy="4351338"/>
          </a:xfrm>
        </p:spPr>
        <p:txBody>
          <a:bodyPr/>
          <a:lstStyle/>
          <a:p>
            <a:r>
              <a:rPr lang="en-GB" dirty="0" smtClean="0"/>
              <a:t>Theft/fraud by employee</a:t>
            </a:r>
          </a:p>
          <a:p>
            <a:r>
              <a:rPr lang="en-GB" dirty="0" smtClean="0"/>
              <a:t>Data breach (increased threat when leaving – take to new employment, sell).</a:t>
            </a:r>
          </a:p>
          <a:p>
            <a:endParaRPr lang="en-GB" dirty="0" smtClean="0"/>
          </a:p>
          <a:p>
            <a:pPr>
              <a:lnSpc>
                <a:spcPct val="70000"/>
              </a:lnSpc>
            </a:pPr>
            <a:r>
              <a:rPr lang="en-GB" sz="2000" dirty="0" smtClean="0">
                <a:solidFill>
                  <a:schemeClr val="accent1">
                    <a:lumMod val="75000"/>
                  </a:schemeClr>
                </a:solidFill>
              </a:rPr>
              <a:t>Tactical advice</a:t>
            </a:r>
          </a:p>
          <a:p>
            <a:pPr>
              <a:lnSpc>
                <a:spcPct val="70000"/>
              </a:lnSpc>
            </a:pPr>
            <a:r>
              <a:rPr lang="en-GB" sz="2000" dirty="0" smtClean="0">
                <a:solidFill>
                  <a:schemeClr val="accent1">
                    <a:lumMod val="75000"/>
                  </a:schemeClr>
                </a:solidFill>
              </a:rPr>
              <a:t>NDA </a:t>
            </a:r>
            <a:r>
              <a:rPr lang="en-GB" sz="2000" dirty="0">
                <a:solidFill>
                  <a:schemeClr val="accent1">
                    <a:lumMod val="75000"/>
                  </a:schemeClr>
                </a:solidFill>
              </a:rPr>
              <a:t>(visitors &amp; employees)</a:t>
            </a:r>
          </a:p>
          <a:p>
            <a:pPr>
              <a:lnSpc>
                <a:spcPct val="70000"/>
              </a:lnSpc>
            </a:pPr>
            <a:r>
              <a:rPr lang="en-GB" sz="2000" dirty="0" smtClean="0">
                <a:solidFill>
                  <a:schemeClr val="accent1">
                    <a:lumMod val="75000"/>
                  </a:schemeClr>
                </a:solidFill>
              </a:rPr>
              <a:t>ICT group permissions</a:t>
            </a:r>
          </a:p>
          <a:p>
            <a:pPr>
              <a:lnSpc>
                <a:spcPct val="70000"/>
              </a:lnSpc>
            </a:pPr>
            <a:r>
              <a:rPr lang="en-GB" sz="2000" dirty="0" smtClean="0">
                <a:solidFill>
                  <a:schemeClr val="accent1">
                    <a:lumMod val="75000"/>
                  </a:schemeClr>
                </a:solidFill>
              </a:rPr>
              <a:t>account </a:t>
            </a:r>
            <a:r>
              <a:rPr lang="en-GB" sz="2000" dirty="0">
                <a:solidFill>
                  <a:schemeClr val="accent1">
                    <a:lumMod val="75000"/>
                  </a:schemeClr>
                </a:solidFill>
              </a:rPr>
              <a:t>closure process.</a:t>
            </a:r>
          </a:p>
        </p:txBody>
      </p:sp>
      <p:pic>
        <p:nvPicPr>
          <p:cNvPr id="4" name="Picture 3" descr="New BP logo (CMYK) (2)"/>
          <p:cNvPicPr/>
          <p:nvPr/>
        </p:nvPicPr>
        <p:blipFill>
          <a:blip r:embed="rId2">
            <a:extLst>
              <a:ext uri="{28A0092B-C50C-407E-A947-70E740481C1C}">
                <a14:useLocalDpi xmlns:a14="http://schemas.microsoft.com/office/drawing/2010/main" val="0"/>
              </a:ext>
            </a:extLst>
          </a:blip>
          <a:srcRect/>
          <a:stretch>
            <a:fillRect/>
          </a:stretch>
        </p:blipFill>
        <p:spPr bwMode="auto">
          <a:xfrm>
            <a:off x="10685124" y="5386778"/>
            <a:ext cx="1247775" cy="1047750"/>
          </a:xfrm>
          <a:prstGeom prst="rect">
            <a:avLst/>
          </a:prstGeom>
          <a:noFill/>
          <a:ln>
            <a:noFill/>
          </a:ln>
        </p:spPr>
      </p:pic>
    </p:spTree>
    <p:extLst>
      <p:ext uri="{BB962C8B-B14F-4D97-AF65-F5344CB8AC3E}">
        <p14:creationId xmlns:p14="http://schemas.microsoft.com/office/powerpoint/2010/main" val="4046477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200" y="504825"/>
            <a:ext cx="9182100" cy="815975"/>
          </a:xfrm>
        </p:spPr>
        <p:txBody>
          <a:bodyPr>
            <a:noAutofit/>
          </a:bodyPr>
          <a:lstStyle/>
          <a:p>
            <a:r>
              <a:rPr lang="en-GB" sz="36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Social engineering </a:t>
            </a:r>
            <a:r>
              <a:rPr lang="en-GB" sz="3600" dirty="0" smtClean="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by </a:t>
            </a:r>
            <a:r>
              <a:rPr lang="en-GB" sz="3600" dirty="0" err="1">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Dodgey</a:t>
            </a:r>
            <a:r>
              <a:rPr lang="en-GB" sz="36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 </a:t>
            </a:r>
            <a:r>
              <a:rPr lang="en-GB" sz="3600" dirty="0" smtClean="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Sean (outsider threat)</a:t>
            </a:r>
            <a:r>
              <a:rPr lang="en-GB" sz="36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
            </a:r>
            <a:br>
              <a:rPr lang="en-GB" sz="36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br>
            <a:endParaRPr lang="en-GB" sz="36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endParaRPr>
          </a:p>
        </p:txBody>
      </p:sp>
      <p:sp>
        <p:nvSpPr>
          <p:cNvPr id="3" name="Content Placeholder 2"/>
          <p:cNvSpPr>
            <a:spLocks noGrp="1"/>
          </p:cNvSpPr>
          <p:nvPr>
            <p:ph idx="1"/>
          </p:nvPr>
        </p:nvSpPr>
        <p:spPr>
          <a:xfrm>
            <a:off x="1790700" y="1130300"/>
            <a:ext cx="9563100" cy="5046663"/>
          </a:xfrm>
        </p:spPr>
        <p:txBody>
          <a:bodyPr>
            <a:normAutofit fontScale="92500" lnSpcReduction="10000"/>
          </a:bodyPr>
          <a:lstStyle/>
          <a:p>
            <a:r>
              <a:rPr lang="en-GB" dirty="0" smtClean="0"/>
              <a:t>Visit your house (on street view &amp; in person). Check letterboxes and enter your garden!  Look in waste </a:t>
            </a:r>
            <a:r>
              <a:rPr lang="en-GB" dirty="0"/>
              <a:t>bins </a:t>
            </a:r>
            <a:r>
              <a:rPr lang="en-GB" dirty="0" smtClean="0"/>
              <a:t>to </a:t>
            </a:r>
            <a:r>
              <a:rPr lang="en-GB" dirty="0"/>
              <a:t>steal </a:t>
            </a:r>
            <a:r>
              <a:rPr lang="en-GB" dirty="0" smtClean="0"/>
              <a:t>mail</a:t>
            </a:r>
            <a:r>
              <a:rPr lang="en-GB" dirty="0"/>
              <a:t>, specifically banking documentation and personal correspondence</a:t>
            </a:r>
            <a:r>
              <a:rPr lang="en-GB" dirty="0" smtClean="0"/>
              <a:t>.  What security do you have (CCTV!)</a:t>
            </a:r>
            <a:endParaRPr lang="en-GB" dirty="0"/>
          </a:p>
          <a:p>
            <a:r>
              <a:rPr lang="en-GB" dirty="0" smtClean="0"/>
              <a:t>Scan </a:t>
            </a:r>
            <a:r>
              <a:rPr lang="en-GB" dirty="0"/>
              <a:t>your Wi-Fi</a:t>
            </a:r>
          </a:p>
          <a:p>
            <a:r>
              <a:rPr lang="en-GB" dirty="0" smtClean="0"/>
              <a:t>View uploaded photo’s. all about you &amp; family</a:t>
            </a:r>
          </a:p>
          <a:p>
            <a:r>
              <a:rPr lang="en-GB" dirty="0" err="1"/>
              <a:t>f</a:t>
            </a:r>
            <a:r>
              <a:rPr lang="en-GB" dirty="0" err="1" smtClean="0"/>
              <a:t>b</a:t>
            </a:r>
            <a:r>
              <a:rPr lang="en-GB" dirty="0" smtClean="0"/>
              <a:t>, LinkedIn, Twitter, </a:t>
            </a:r>
          </a:p>
          <a:p>
            <a:r>
              <a:rPr lang="en-GB" dirty="0" smtClean="0"/>
              <a:t>Visit place of work.  Penetration test (physical security/reception visitor policy.</a:t>
            </a:r>
          </a:p>
          <a:p>
            <a:r>
              <a:rPr lang="en-GB" dirty="0" smtClean="0"/>
              <a:t>Research on internet.  (what does Google or company website say about you)</a:t>
            </a:r>
          </a:p>
          <a:p>
            <a:r>
              <a:rPr lang="en-GB" dirty="0" smtClean="0"/>
              <a:t>Dark web (underground websites; purchase CC, bank details, accounts &amp; passwords).</a:t>
            </a:r>
            <a:endParaRPr lang="en-GB" dirty="0"/>
          </a:p>
        </p:txBody>
      </p:sp>
    </p:spTree>
    <p:extLst>
      <p:ext uri="{BB962C8B-B14F-4D97-AF65-F5344CB8AC3E}">
        <p14:creationId xmlns:p14="http://schemas.microsoft.com/office/powerpoint/2010/main" val="3448569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0" y="365125"/>
            <a:ext cx="8724900" cy="841375"/>
          </a:xfrm>
        </p:spPr>
        <p:txBody>
          <a:bodyPr>
            <a:normAutofit fontScale="90000"/>
          </a:bodyPr>
          <a:lstStyle/>
          <a:p>
            <a:r>
              <a:rPr lang="en-GB" sz="40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ea typeface="+mn-ea"/>
                <a:cs typeface="+mn-cs"/>
              </a:rPr>
              <a:t>Mandate fraud / CEO </a:t>
            </a:r>
            <a:r>
              <a:rPr lang="en-GB" sz="4000" dirty="0" smtClean="0">
                <a:solidFill>
                  <a:schemeClr val="accent5">
                    <a:lumMod val="75000"/>
                  </a:schemeClr>
                </a:solidFill>
                <a:effectLst>
                  <a:outerShdw blurRad="38100" dist="38100" dir="2700000" algn="tl">
                    <a:srgbClr val="000000">
                      <a:alpha val="43137"/>
                    </a:srgbClr>
                  </a:outerShdw>
                </a:effectLst>
                <a:latin typeface="Rockwell" panose="02060603020205020403" pitchFamily="18" charset="0"/>
                <a:ea typeface="+mn-ea"/>
                <a:cs typeface="+mn-cs"/>
              </a:rPr>
              <a:t>fraud/ payment diversion</a:t>
            </a:r>
            <a:r>
              <a:rPr lang="en-GB" sz="40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ea typeface="+mn-ea"/>
                <a:cs typeface="+mn-cs"/>
              </a:rPr>
              <a:t/>
            </a:r>
            <a:br>
              <a:rPr lang="en-GB" sz="40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ea typeface="+mn-ea"/>
                <a:cs typeface="+mn-cs"/>
              </a:rPr>
            </a:br>
            <a:r>
              <a:rPr lang="en-GB" sz="3600" b="1" dirty="0"/>
              <a:t>Fraudsters targeting senior Executives</a:t>
            </a:r>
            <a:r>
              <a:rPr lang="en-GB" b="1" dirty="0" smtClean="0"/>
              <a:t>.</a:t>
            </a:r>
            <a:endParaRPr lang="en-GB" dirty="0"/>
          </a:p>
        </p:txBody>
      </p:sp>
      <p:sp>
        <p:nvSpPr>
          <p:cNvPr id="3" name="Content Placeholder 2"/>
          <p:cNvSpPr>
            <a:spLocks noGrp="1"/>
          </p:cNvSpPr>
          <p:nvPr>
            <p:ph idx="1"/>
          </p:nvPr>
        </p:nvSpPr>
        <p:spPr>
          <a:xfrm>
            <a:off x="1727200" y="1435100"/>
            <a:ext cx="10134600" cy="5143500"/>
          </a:xfrm>
        </p:spPr>
        <p:txBody>
          <a:bodyPr>
            <a:normAutofit fontScale="85000" lnSpcReduction="20000"/>
          </a:bodyPr>
          <a:lstStyle/>
          <a:p>
            <a:r>
              <a:rPr lang="en-GB" dirty="0" smtClean="0"/>
              <a:t>Typically starts </a:t>
            </a:r>
            <a:r>
              <a:rPr lang="en-GB" dirty="0"/>
              <a:t>with a “spoof” email being sent from a fraudster to a member of staff in a company’s finance department, but may be sent to the procurement or other account holder.  The member of staff will be told by the fraudster who is purporting to be a company director or </a:t>
            </a:r>
            <a:r>
              <a:rPr lang="en-GB" dirty="0" smtClean="0"/>
              <a:t>CEO/CFO, </a:t>
            </a:r>
            <a:r>
              <a:rPr lang="en-GB" dirty="0"/>
              <a:t>that they need to quickly transfer to a certain bank account for a specific reason.  The member of staff will do as their boss has instructed, only to find that they have sent money to a fraudster’s bank account.</a:t>
            </a:r>
          </a:p>
          <a:p>
            <a:r>
              <a:rPr lang="en-GB" dirty="0" smtClean="0"/>
              <a:t>There </a:t>
            </a:r>
            <a:r>
              <a:rPr lang="en-GB" dirty="0"/>
              <a:t>have been many other versions that include requesting payment details changed on existing vendors accounts.  The fraudster will normally redistribute this money into other mule accounts and then close down the bank account to make it untraceable.  Very little of the funds are ever recovered.</a:t>
            </a:r>
          </a:p>
          <a:p>
            <a:r>
              <a:rPr lang="en-GB" sz="2600" dirty="0" smtClean="0">
                <a:solidFill>
                  <a:schemeClr val="accent1">
                    <a:lumMod val="75000"/>
                  </a:schemeClr>
                </a:solidFill>
              </a:rPr>
              <a:t>Tactical </a:t>
            </a:r>
            <a:r>
              <a:rPr lang="en-GB" sz="2600" dirty="0">
                <a:solidFill>
                  <a:schemeClr val="accent1">
                    <a:lumMod val="75000"/>
                  </a:schemeClr>
                </a:solidFill>
              </a:rPr>
              <a:t>advice:  Check mailbox regularly, assess where mail is deposited for vulnerabilities.  Consider security measures. Dispose of confidential mail securely i.e. shredding.  Place bins in locked location, consider CCTV coverage. </a:t>
            </a:r>
          </a:p>
          <a:p>
            <a:r>
              <a:rPr lang="en-GB" sz="2600" dirty="0">
                <a:solidFill>
                  <a:schemeClr val="accent1">
                    <a:lumMod val="75000"/>
                  </a:schemeClr>
                </a:solidFill>
              </a:rPr>
              <a:t>To reduce social engineering consider what information you place on social networking sites regarding you, your home, and place of employment. </a:t>
            </a:r>
          </a:p>
          <a:p>
            <a:r>
              <a:rPr lang="en-GB" sz="2600" dirty="0">
                <a:solidFill>
                  <a:schemeClr val="accent1">
                    <a:lumMod val="75000"/>
                  </a:schemeClr>
                </a:solidFill>
              </a:rPr>
              <a:t>Put in place company procedures to challenge/double check any attempt to </a:t>
            </a:r>
            <a:r>
              <a:rPr lang="en-GB" sz="2600" dirty="0" smtClean="0">
                <a:solidFill>
                  <a:schemeClr val="accent1">
                    <a:lumMod val="75000"/>
                  </a:schemeClr>
                </a:solidFill>
              </a:rPr>
              <a:t>      change </a:t>
            </a:r>
            <a:r>
              <a:rPr lang="en-GB" sz="2600" dirty="0">
                <a:solidFill>
                  <a:schemeClr val="accent1">
                    <a:lumMod val="75000"/>
                  </a:schemeClr>
                </a:solidFill>
              </a:rPr>
              <a:t>any payment details.</a:t>
            </a:r>
          </a:p>
          <a:p>
            <a:pPr marL="0" indent="0">
              <a:buNone/>
            </a:pPr>
            <a:endParaRPr lang="en-GB" dirty="0"/>
          </a:p>
        </p:txBody>
      </p:sp>
      <p:pic>
        <p:nvPicPr>
          <p:cNvPr id="4" name="Picture 3" descr="New BP logo (CMYK) (2)"/>
          <p:cNvPicPr/>
          <p:nvPr/>
        </p:nvPicPr>
        <p:blipFill>
          <a:blip r:embed="rId2">
            <a:extLst>
              <a:ext uri="{28A0092B-C50C-407E-A947-70E740481C1C}">
                <a14:useLocalDpi xmlns:a14="http://schemas.microsoft.com/office/drawing/2010/main" val="0"/>
              </a:ext>
            </a:extLst>
          </a:blip>
          <a:srcRect/>
          <a:stretch>
            <a:fillRect/>
          </a:stretch>
        </p:blipFill>
        <p:spPr bwMode="auto">
          <a:xfrm>
            <a:off x="10685124" y="5386778"/>
            <a:ext cx="1247775" cy="1047750"/>
          </a:xfrm>
          <a:prstGeom prst="rect">
            <a:avLst/>
          </a:prstGeom>
          <a:noFill/>
          <a:ln>
            <a:noFill/>
          </a:ln>
        </p:spPr>
      </p:pic>
    </p:spTree>
    <p:extLst>
      <p:ext uri="{BB962C8B-B14F-4D97-AF65-F5344CB8AC3E}">
        <p14:creationId xmlns:p14="http://schemas.microsoft.com/office/powerpoint/2010/main" val="438914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5"/>
            <a:ext cx="9880600" cy="727075"/>
          </a:xfrm>
        </p:spPr>
        <p:txBody>
          <a:bodyPr>
            <a:noAutofit/>
          </a:bodyPr>
          <a:lstStyle/>
          <a:p>
            <a:r>
              <a:rPr lang="en-GB" sz="36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ea typeface="+mn-ea"/>
                <a:cs typeface="+mn-cs"/>
              </a:rPr>
              <a:t>Online extortion demand affecting UK businesses</a:t>
            </a:r>
          </a:p>
        </p:txBody>
      </p:sp>
      <p:sp>
        <p:nvSpPr>
          <p:cNvPr id="3" name="Content Placeholder 2"/>
          <p:cNvSpPr>
            <a:spLocks noGrp="1"/>
          </p:cNvSpPr>
          <p:nvPr>
            <p:ph idx="1"/>
          </p:nvPr>
        </p:nvSpPr>
        <p:spPr>
          <a:xfrm>
            <a:off x="1676400" y="1854200"/>
            <a:ext cx="10033000" cy="3898899"/>
          </a:xfrm>
        </p:spPr>
        <p:txBody>
          <a:bodyPr>
            <a:normAutofit fontScale="25000" lnSpcReduction="20000"/>
          </a:bodyPr>
          <a:lstStyle/>
          <a:p>
            <a:r>
              <a:rPr lang="en-GB" sz="10400" dirty="0" err="1" smtClean="0"/>
              <a:t>Ransome</a:t>
            </a:r>
            <a:r>
              <a:rPr lang="en-GB" sz="10400" dirty="0" smtClean="0"/>
              <a:t> ware threats:  extortion </a:t>
            </a:r>
            <a:r>
              <a:rPr lang="en-GB" sz="10400" dirty="0"/>
              <a:t>demands from a group calling themselves 'Lizard Squad</a:t>
            </a:r>
            <a:r>
              <a:rPr lang="en-GB" sz="10400" dirty="0" smtClean="0"/>
              <a:t>'. </a:t>
            </a:r>
          </a:p>
          <a:p>
            <a:pPr marL="0" indent="0">
              <a:buNone/>
            </a:pPr>
            <a:endParaRPr lang="en-GB" sz="10400" dirty="0"/>
          </a:p>
          <a:p>
            <a:r>
              <a:rPr lang="en-GB" sz="10400" dirty="0"/>
              <a:t>Method of Attack:  The group have sent emails demanding payment of 5 </a:t>
            </a:r>
            <a:r>
              <a:rPr lang="en-GB" sz="10400" dirty="0" err="1"/>
              <a:t>Bitcoins</a:t>
            </a:r>
            <a:r>
              <a:rPr lang="en-GB" sz="10400" dirty="0"/>
              <a:t>, to be paid by a certain time and date. The email states that this demand will increase by 5 </a:t>
            </a:r>
            <a:r>
              <a:rPr lang="en-GB" sz="10400" dirty="0" err="1"/>
              <a:t>Bitcoins</a:t>
            </a:r>
            <a:r>
              <a:rPr lang="en-GB" sz="10400" dirty="0"/>
              <a:t> for each day that it goes unpaid.  If their demand is not met, they have threatened to launch a Denial of Service attack </a:t>
            </a:r>
            <a:r>
              <a:rPr lang="en-GB" sz="10400" dirty="0" smtClean="0"/>
              <a:t>(DDoS) against </a:t>
            </a:r>
            <a:r>
              <a:rPr lang="en-GB" sz="10400" dirty="0"/>
              <a:t>the businesses' websites and networks, taking them offline until payment is made.  The demand states that once their actions have started, they cannot be undone</a:t>
            </a:r>
            <a:r>
              <a:rPr lang="en-GB" sz="10400" dirty="0" smtClean="0"/>
              <a:t>.</a:t>
            </a:r>
            <a:endParaRPr lang="en-GB" sz="4200" dirty="0">
              <a:solidFill>
                <a:schemeClr val="accent1">
                  <a:lumMod val="75000"/>
                </a:schemeClr>
              </a:solidFill>
            </a:endParaRPr>
          </a:p>
        </p:txBody>
      </p:sp>
      <p:pic>
        <p:nvPicPr>
          <p:cNvPr id="5" name="Picture 4" descr="New BP logo (CMYK) (2)"/>
          <p:cNvPicPr/>
          <p:nvPr/>
        </p:nvPicPr>
        <p:blipFill>
          <a:blip r:embed="rId2">
            <a:extLst>
              <a:ext uri="{28A0092B-C50C-407E-A947-70E740481C1C}">
                <a14:useLocalDpi xmlns:a14="http://schemas.microsoft.com/office/drawing/2010/main" val="0"/>
              </a:ext>
            </a:extLst>
          </a:blip>
          <a:srcRect/>
          <a:stretch>
            <a:fillRect/>
          </a:stretch>
        </p:blipFill>
        <p:spPr bwMode="auto">
          <a:xfrm>
            <a:off x="10685124" y="5386778"/>
            <a:ext cx="1247775" cy="1047750"/>
          </a:xfrm>
          <a:prstGeom prst="rect">
            <a:avLst/>
          </a:prstGeom>
          <a:noFill/>
          <a:ln>
            <a:noFill/>
          </a:ln>
        </p:spPr>
      </p:pic>
    </p:spTree>
    <p:extLst>
      <p:ext uri="{BB962C8B-B14F-4D97-AF65-F5344CB8AC3E}">
        <p14:creationId xmlns:p14="http://schemas.microsoft.com/office/powerpoint/2010/main" val="2193971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1800" y="317500"/>
            <a:ext cx="9652000" cy="6172200"/>
          </a:xfrm>
        </p:spPr>
        <p:txBody>
          <a:bodyPr>
            <a:normAutofit fontScale="70000" lnSpcReduction="20000"/>
          </a:bodyPr>
          <a:lstStyle/>
          <a:p>
            <a:pPr marL="0" indent="0">
              <a:buNone/>
            </a:pPr>
            <a:r>
              <a:rPr lang="en-GB" dirty="0">
                <a:solidFill>
                  <a:schemeClr val="accent1">
                    <a:lumMod val="75000"/>
                  </a:schemeClr>
                </a:solidFill>
              </a:rPr>
              <a:t>Tactical advice </a:t>
            </a:r>
            <a:r>
              <a:rPr lang="en-GB" dirty="0" smtClean="0">
                <a:solidFill>
                  <a:schemeClr val="accent1">
                    <a:lumMod val="75000"/>
                  </a:schemeClr>
                </a:solidFill>
              </a:rPr>
              <a:t>:</a:t>
            </a:r>
          </a:p>
          <a:p>
            <a:r>
              <a:rPr lang="en-GB" dirty="0" smtClean="0">
                <a:solidFill>
                  <a:schemeClr val="accent1">
                    <a:lumMod val="75000"/>
                  </a:schemeClr>
                </a:solidFill>
              </a:rPr>
              <a:t> </a:t>
            </a:r>
            <a:r>
              <a:rPr lang="en-GB" dirty="0">
                <a:solidFill>
                  <a:schemeClr val="accent1">
                    <a:lumMod val="75000"/>
                  </a:schemeClr>
                </a:solidFill>
              </a:rPr>
              <a:t>Report to Law Enforcement (LE); via AF, 101, + </a:t>
            </a:r>
            <a:r>
              <a:rPr lang="en-GB" dirty="0">
                <a:solidFill>
                  <a:schemeClr val="accent1">
                    <a:lumMod val="75000"/>
                  </a:schemeClr>
                </a:solidFill>
                <a:hlinkClick r:id="rId2"/>
              </a:rPr>
              <a:t>cyberprotect@bedfordshire.pnn.police.uk</a:t>
            </a:r>
            <a:r>
              <a:rPr lang="en-GB" dirty="0">
                <a:solidFill>
                  <a:schemeClr val="accent1">
                    <a:lumMod val="75000"/>
                  </a:schemeClr>
                </a:solidFill>
              </a:rPr>
              <a:t> </a:t>
            </a:r>
          </a:p>
          <a:p>
            <a:pPr lvl="0"/>
            <a:r>
              <a:rPr lang="en-GB" dirty="0">
                <a:solidFill>
                  <a:schemeClr val="accent1">
                    <a:lumMod val="75000"/>
                  </a:schemeClr>
                </a:solidFill>
              </a:rPr>
              <a:t>Do not pay the </a:t>
            </a:r>
            <a:r>
              <a:rPr lang="en-GB" dirty="0" smtClean="0">
                <a:solidFill>
                  <a:schemeClr val="accent1">
                    <a:lumMod val="75000"/>
                  </a:schemeClr>
                </a:solidFill>
              </a:rPr>
              <a:t>demand.  You will be highlighted as a payer and get more ransoms.</a:t>
            </a:r>
            <a:endParaRPr lang="en-GB" dirty="0">
              <a:solidFill>
                <a:schemeClr val="accent1">
                  <a:lumMod val="75000"/>
                </a:schemeClr>
              </a:solidFill>
            </a:endParaRPr>
          </a:p>
          <a:p>
            <a:pPr lvl="0"/>
            <a:r>
              <a:rPr lang="en-GB" dirty="0">
                <a:solidFill>
                  <a:schemeClr val="accent1">
                    <a:lumMod val="75000"/>
                  </a:schemeClr>
                </a:solidFill>
              </a:rPr>
              <a:t>Retain the original emails (with headers), </a:t>
            </a:r>
          </a:p>
          <a:p>
            <a:pPr lvl="0"/>
            <a:r>
              <a:rPr lang="en-GB" dirty="0">
                <a:solidFill>
                  <a:schemeClr val="accent1">
                    <a:lumMod val="75000"/>
                  </a:schemeClr>
                </a:solidFill>
              </a:rPr>
              <a:t>Maintain a timeline of the attack, recording all times, type and content of the contact.</a:t>
            </a:r>
          </a:p>
          <a:p>
            <a:pPr lvl="0"/>
            <a:r>
              <a:rPr lang="en-GB" dirty="0">
                <a:solidFill>
                  <a:schemeClr val="accent1">
                    <a:lumMod val="75000"/>
                  </a:schemeClr>
                </a:solidFill>
              </a:rPr>
              <a:t>Highlight on </a:t>
            </a:r>
            <a:r>
              <a:rPr lang="en-GB" dirty="0" smtClean="0">
                <a:solidFill>
                  <a:schemeClr val="accent1">
                    <a:lumMod val="75000"/>
                  </a:schemeClr>
                </a:solidFill>
              </a:rPr>
              <a:t>CisP.</a:t>
            </a:r>
            <a:endParaRPr lang="en-GB" dirty="0">
              <a:solidFill>
                <a:schemeClr val="accent1">
                  <a:lumMod val="75000"/>
                </a:schemeClr>
              </a:solidFill>
            </a:endParaRPr>
          </a:p>
          <a:p>
            <a:pPr lvl="0"/>
            <a:endParaRPr lang="en-GB" dirty="0">
              <a:solidFill>
                <a:schemeClr val="accent1">
                  <a:lumMod val="75000"/>
                </a:schemeClr>
              </a:solidFill>
            </a:endParaRPr>
          </a:p>
          <a:p>
            <a:r>
              <a:rPr lang="en-GB" dirty="0">
                <a:solidFill>
                  <a:schemeClr val="accent1">
                    <a:lumMod val="75000"/>
                  </a:schemeClr>
                </a:solidFill>
              </a:rPr>
              <a:t>If you are experiencing a </a:t>
            </a:r>
            <a:r>
              <a:rPr lang="en-GB" dirty="0" smtClean="0">
                <a:solidFill>
                  <a:schemeClr val="accent1">
                    <a:lumMod val="75000"/>
                  </a:schemeClr>
                </a:solidFill>
              </a:rPr>
              <a:t>DDoS</a:t>
            </a:r>
          </a:p>
          <a:p>
            <a:r>
              <a:rPr lang="en-GB" dirty="0" smtClean="0">
                <a:solidFill>
                  <a:schemeClr val="accent1">
                    <a:lumMod val="75000"/>
                  </a:schemeClr>
                </a:solidFill>
              </a:rPr>
              <a:t>as </a:t>
            </a:r>
            <a:r>
              <a:rPr lang="en-GB" dirty="0">
                <a:solidFill>
                  <a:schemeClr val="accent1">
                    <a:lumMod val="75000"/>
                  </a:schemeClr>
                </a:solidFill>
              </a:rPr>
              <a:t>above.</a:t>
            </a:r>
          </a:p>
          <a:p>
            <a:pPr lvl="0"/>
            <a:r>
              <a:rPr lang="en-GB" dirty="0">
                <a:solidFill>
                  <a:schemeClr val="accent1">
                    <a:lumMod val="75000"/>
                  </a:schemeClr>
                </a:solidFill>
              </a:rPr>
              <a:t>Call your Internet Service Provider (ISP) (or hosting provider/Web server) inform under attack and ask for help.</a:t>
            </a:r>
          </a:p>
          <a:p>
            <a:pPr lvl="0"/>
            <a:r>
              <a:rPr lang="en-GB" dirty="0">
                <a:solidFill>
                  <a:schemeClr val="accent1">
                    <a:lumMod val="75000"/>
                  </a:schemeClr>
                </a:solidFill>
              </a:rPr>
              <a:t>Keep a timeline of events and save server logs, web logs, email logs, any packet capture, </a:t>
            </a:r>
          </a:p>
          <a:p>
            <a:pPr lvl="0"/>
            <a:r>
              <a:rPr lang="en-GB" dirty="0">
                <a:solidFill>
                  <a:schemeClr val="accent1">
                    <a:lumMod val="75000"/>
                  </a:schemeClr>
                </a:solidFill>
              </a:rPr>
              <a:t>network graphs, reports etc.</a:t>
            </a:r>
          </a:p>
          <a:p>
            <a:pPr lvl="0"/>
            <a:endParaRPr lang="en-GB" dirty="0">
              <a:solidFill>
                <a:schemeClr val="accent1">
                  <a:lumMod val="75000"/>
                </a:schemeClr>
              </a:solidFill>
            </a:endParaRPr>
          </a:p>
          <a:p>
            <a:pPr lvl="0"/>
            <a:r>
              <a:rPr lang="en-GB" dirty="0">
                <a:solidFill>
                  <a:schemeClr val="accent1">
                    <a:lumMod val="75000"/>
                  </a:schemeClr>
                </a:solidFill>
              </a:rPr>
              <a:t>Consider the likelihood and risks to your organisation of a DDoS attack, and put appropriate threat reduction/mitigation measures in place, </a:t>
            </a:r>
            <a:r>
              <a:rPr lang="en-GB" dirty="0" err="1">
                <a:solidFill>
                  <a:schemeClr val="accent1">
                    <a:lumMod val="75000"/>
                  </a:schemeClr>
                </a:solidFill>
              </a:rPr>
              <a:t>ie</a:t>
            </a:r>
            <a:r>
              <a:rPr lang="en-GB" dirty="0">
                <a:solidFill>
                  <a:schemeClr val="accent1">
                    <a:lumMod val="75000"/>
                  </a:schemeClr>
                </a:solidFill>
              </a:rPr>
              <a:t> second server/gateway.  speak to a DDoS prevention specialist.</a:t>
            </a:r>
          </a:p>
          <a:p>
            <a:pPr lvl="0"/>
            <a:r>
              <a:rPr lang="en-GB" dirty="0">
                <a:solidFill>
                  <a:schemeClr val="accent1">
                    <a:lumMod val="75000"/>
                  </a:schemeClr>
                </a:solidFill>
              </a:rPr>
              <a:t>you should have the hosting facilities in place to handle large, unexpected </a:t>
            </a:r>
            <a:r>
              <a:rPr lang="en-GB" dirty="0" smtClean="0">
                <a:solidFill>
                  <a:schemeClr val="accent1">
                    <a:lumMod val="75000"/>
                  </a:schemeClr>
                </a:solidFill>
              </a:rPr>
              <a:t>volumes</a:t>
            </a:r>
          </a:p>
          <a:p>
            <a:pPr marL="0" lvl="0" indent="0">
              <a:buNone/>
            </a:pPr>
            <a:r>
              <a:rPr lang="en-GB" dirty="0" smtClean="0">
                <a:solidFill>
                  <a:schemeClr val="accent1">
                    <a:lumMod val="75000"/>
                  </a:schemeClr>
                </a:solidFill>
              </a:rPr>
              <a:t>    of </a:t>
            </a:r>
            <a:r>
              <a:rPr lang="en-GB" dirty="0">
                <a:solidFill>
                  <a:schemeClr val="accent1">
                    <a:lumMod val="75000"/>
                  </a:schemeClr>
                </a:solidFill>
              </a:rPr>
              <a:t>website hits.</a:t>
            </a:r>
            <a:endParaRPr lang="en-GB" dirty="0"/>
          </a:p>
        </p:txBody>
      </p:sp>
      <p:pic>
        <p:nvPicPr>
          <p:cNvPr id="4" name="Picture 3" descr="New BP logo (CMYK) (2)"/>
          <p:cNvPicPr/>
          <p:nvPr/>
        </p:nvPicPr>
        <p:blipFill>
          <a:blip r:embed="rId3">
            <a:extLst>
              <a:ext uri="{28A0092B-C50C-407E-A947-70E740481C1C}">
                <a14:useLocalDpi xmlns:a14="http://schemas.microsoft.com/office/drawing/2010/main" val="0"/>
              </a:ext>
            </a:extLst>
          </a:blip>
          <a:srcRect/>
          <a:stretch>
            <a:fillRect/>
          </a:stretch>
        </p:blipFill>
        <p:spPr bwMode="auto">
          <a:xfrm>
            <a:off x="10685124" y="5386778"/>
            <a:ext cx="1247775" cy="1047750"/>
          </a:xfrm>
          <a:prstGeom prst="rect">
            <a:avLst/>
          </a:prstGeom>
          <a:noFill/>
          <a:ln>
            <a:noFill/>
          </a:ln>
        </p:spPr>
      </p:pic>
    </p:spTree>
    <p:extLst>
      <p:ext uri="{BB962C8B-B14F-4D97-AF65-F5344CB8AC3E}">
        <p14:creationId xmlns:p14="http://schemas.microsoft.com/office/powerpoint/2010/main" val="3379723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800" y="365125"/>
            <a:ext cx="9652000" cy="752475"/>
          </a:xfrm>
        </p:spPr>
        <p:txBody>
          <a:bodyPr>
            <a:normAutofit/>
          </a:bodyPr>
          <a:lstStyle/>
          <a:p>
            <a:r>
              <a:rPr lang="en-GB" sz="3600" dirty="0" smtClean="0">
                <a:solidFill>
                  <a:schemeClr val="accent5">
                    <a:lumMod val="75000"/>
                  </a:schemeClr>
                </a:solidFill>
                <a:effectLst>
                  <a:outerShdw blurRad="38100" dist="38100" dir="2700000" algn="tl">
                    <a:srgbClr val="000000">
                      <a:alpha val="43137"/>
                    </a:srgbClr>
                  </a:outerShdw>
                </a:effectLst>
                <a:latin typeface="Rockwell" panose="02060603020205020403" pitchFamily="18" charset="0"/>
                <a:ea typeface="+mn-ea"/>
                <a:cs typeface="+mn-cs"/>
              </a:rPr>
              <a:t>Malware </a:t>
            </a:r>
            <a:r>
              <a:rPr lang="en-GB" sz="36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ea typeface="+mn-ea"/>
                <a:cs typeface="+mn-cs"/>
              </a:rPr>
              <a:t>attacks</a:t>
            </a:r>
          </a:p>
        </p:txBody>
      </p:sp>
      <p:sp>
        <p:nvSpPr>
          <p:cNvPr id="3" name="Content Placeholder 2"/>
          <p:cNvSpPr>
            <a:spLocks noGrp="1"/>
          </p:cNvSpPr>
          <p:nvPr>
            <p:ph idx="1"/>
          </p:nvPr>
        </p:nvSpPr>
        <p:spPr>
          <a:xfrm>
            <a:off x="1689100" y="1028700"/>
            <a:ext cx="9664700" cy="5148263"/>
          </a:xfrm>
        </p:spPr>
        <p:txBody>
          <a:bodyPr>
            <a:normAutofit fontScale="77500" lnSpcReduction="20000"/>
          </a:bodyPr>
          <a:lstStyle/>
          <a:p>
            <a:pPr marL="0" indent="0">
              <a:buNone/>
            </a:pPr>
            <a:r>
              <a:rPr lang="en-GB" dirty="0" smtClean="0"/>
              <a:t>Malware</a:t>
            </a:r>
            <a:r>
              <a:rPr lang="en-GB" dirty="0"/>
              <a:t>, which is short for malicious software, refers to any software that’s designed to disrupt or damage a system, and cause harm to the user (you). Viruses, </a:t>
            </a:r>
            <a:r>
              <a:rPr lang="en-GB" dirty="0" err="1"/>
              <a:t>trojans</a:t>
            </a:r>
            <a:r>
              <a:rPr lang="en-GB" dirty="0"/>
              <a:t> and worms are a few of the most common types of malware. Banking malware is specifically designed to intercept and steal a user's financial details. There are many ways malware can infect a device, whether it be a link to a malicious website in an unsolicited email, or installing an app from an unofficial app store.</a:t>
            </a:r>
          </a:p>
          <a:p>
            <a:pPr marL="0" indent="0">
              <a:buNone/>
            </a:pPr>
            <a:r>
              <a:rPr lang="en-GB" dirty="0"/>
              <a:t> </a:t>
            </a:r>
            <a:r>
              <a:rPr lang="en-GB" b="1" u="sng" dirty="0" smtClean="0"/>
              <a:t>Stats</a:t>
            </a:r>
            <a:r>
              <a:rPr lang="en-GB" b="1" u="sng" dirty="0"/>
              <a:t>:</a:t>
            </a:r>
            <a:endParaRPr lang="en-GB" dirty="0"/>
          </a:p>
          <a:p>
            <a:pPr marL="0" indent="0">
              <a:buNone/>
            </a:pPr>
            <a:r>
              <a:rPr lang="en-GB" dirty="0"/>
              <a:t> 1 - 390,000 - The number of new malicious software programs detected every single day - (</a:t>
            </a:r>
            <a:r>
              <a:rPr lang="en-GB" u="sng" dirty="0">
                <a:hlinkClick r:id="rId2"/>
              </a:rPr>
              <a:t>https://www.av-test.org/en/statistics/malware/</a:t>
            </a:r>
            <a:r>
              <a:rPr lang="en-GB" dirty="0"/>
              <a:t>)</a:t>
            </a:r>
          </a:p>
          <a:p>
            <a:pPr marL="0" indent="0">
              <a:buNone/>
            </a:pPr>
            <a:r>
              <a:rPr lang="en-GB" dirty="0"/>
              <a:t>2 - 1,966,324 - Attempted malware infections that aimed to steal money via online access to bank accounts. (</a:t>
            </a:r>
            <a:r>
              <a:rPr lang="en-GB" u="sng" dirty="0">
                <a:hlinkClick r:id="rId3"/>
              </a:rPr>
              <a:t>https://securelist.com/analysis/kaspersky-security-bulletin/73038/kaspersky-security-bulletin-2015-overall-statistics-for-2015/</a:t>
            </a:r>
            <a:r>
              <a:rPr lang="en-GB" dirty="0"/>
              <a:t>)</a:t>
            </a:r>
          </a:p>
          <a:p>
            <a:pPr marL="0" indent="0">
              <a:buNone/>
            </a:pPr>
            <a:r>
              <a:rPr lang="en-GB" dirty="0"/>
              <a:t>3 - £20m - The estimated financial loss to the UK from just one piece of banking malware (</a:t>
            </a:r>
            <a:r>
              <a:rPr lang="en-GB" dirty="0" err="1"/>
              <a:t>Dridex</a:t>
            </a:r>
            <a:r>
              <a:rPr lang="en-GB" dirty="0"/>
              <a:t>) - </a:t>
            </a:r>
            <a:r>
              <a:rPr lang="en-GB" u="sng" dirty="0">
                <a:hlinkClick r:id="rId4"/>
              </a:rPr>
              <a:t>http://www.nationalcrimeagency.gov.uk/news/723-uk-internet-users-potential-victims-of-serious-cyber-attack</a:t>
            </a:r>
            <a:endParaRPr lang="en-GB" dirty="0"/>
          </a:p>
          <a:p>
            <a:pPr marL="0" indent="0">
              <a:buNone/>
            </a:pPr>
            <a:r>
              <a:rPr lang="en-GB" dirty="0"/>
              <a:t> </a:t>
            </a:r>
          </a:p>
          <a:p>
            <a:pPr marL="0" indent="0">
              <a:buNone/>
            </a:pPr>
            <a:r>
              <a:rPr lang="en-GB" dirty="0"/>
              <a:t> </a:t>
            </a:r>
          </a:p>
        </p:txBody>
      </p:sp>
    </p:spTree>
    <p:extLst>
      <p:ext uri="{BB962C8B-B14F-4D97-AF65-F5344CB8AC3E}">
        <p14:creationId xmlns:p14="http://schemas.microsoft.com/office/powerpoint/2010/main" val="3778978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9900" y="508000"/>
            <a:ext cx="9613900" cy="5668963"/>
          </a:xfrm>
        </p:spPr>
        <p:txBody>
          <a:bodyPr>
            <a:normAutofit/>
          </a:bodyPr>
          <a:lstStyle/>
          <a:p>
            <a:pPr>
              <a:lnSpc>
                <a:spcPct val="80000"/>
              </a:lnSpc>
            </a:pPr>
            <a:r>
              <a:rPr lang="en-GB" sz="2200" dirty="0">
                <a:solidFill>
                  <a:schemeClr val="accent1">
                    <a:lumMod val="75000"/>
                  </a:schemeClr>
                </a:solidFill>
              </a:rPr>
              <a:t>Tactical advice:  </a:t>
            </a:r>
            <a:endParaRPr lang="en-GB" sz="2200" dirty="0" smtClean="0">
              <a:solidFill>
                <a:schemeClr val="accent1">
                  <a:lumMod val="75000"/>
                </a:schemeClr>
              </a:solidFill>
            </a:endParaRPr>
          </a:p>
          <a:p>
            <a:pPr>
              <a:lnSpc>
                <a:spcPct val="80000"/>
              </a:lnSpc>
            </a:pPr>
            <a:r>
              <a:rPr lang="en-GB" sz="2200" dirty="0" smtClean="0">
                <a:solidFill>
                  <a:schemeClr val="accent1">
                    <a:lumMod val="75000"/>
                  </a:schemeClr>
                </a:solidFill>
              </a:rPr>
              <a:t>Don’t </a:t>
            </a:r>
            <a:r>
              <a:rPr lang="en-GB" sz="2200" dirty="0">
                <a:solidFill>
                  <a:schemeClr val="accent1">
                    <a:lumMod val="75000"/>
                  </a:schemeClr>
                </a:solidFill>
              </a:rPr>
              <a:t>click on links you receive in unsolicited emails or SMS messages. The links may lead to malicious websites, and any attachments could be infected with malware. </a:t>
            </a:r>
          </a:p>
          <a:p>
            <a:pPr lvl="0">
              <a:lnSpc>
                <a:spcPct val="80000"/>
              </a:lnSpc>
            </a:pPr>
            <a:r>
              <a:rPr lang="en-GB" sz="2200" dirty="0">
                <a:solidFill>
                  <a:schemeClr val="accent1">
                    <a:lumMod val="75000"/>
                  </a:schemeClr>
                </a:solidFill>
              </a:rPr>
              <a:t>Only install apps from official app stores, such as Google’s Play Store, or Apple’s App Store.</a:t>
            </a:r>
          </a:p>
          <a:p>
            <a:pPr lvl="0">
              <a:lnSpc>
                <a:spcPct val="80000"/>
              </a:lnSpc>
            </a:pPr>
            <a:r>
              <a:rPr lang="en-GB" sz="2200" dirty="0">
                <a:solidFill>
                  <a:schemeClr val="accent1">
                    <a:lumMod val="75000"/>
                  </a:schemeClr>
                </a:solidFill>
              </a:rPr>
              <a:t>When logging in to your online banking account, be extremely cautious if you’re asked for details such as the 3 digit (CVV) number on the back of your card, the long number on the front of the card, your card’s expiry date, or the 4 digit PIN for your card. If the online banking login page you’re on does ask for these details, then don’t login until you’ve called your bank to verify that you're logging in to a genuine web page. </a:t>
            </a:r>
          </a:p>
          <a:p>
            <a:pPr lvl="0">
              <a:lnSpc>
                <a:spcPct val="80000"/>
              </a:lnSpc>
            </a:pPr>
            <a:r>
              <a:rPr lang="en-GB" sz="2200" dirty="0">
                <a:solidFill>
                  <a:schemeClr val="accent1">
                    <a:lumMod val="75000"/>
                  </a:schemeClr>
                </a:solidFill>
              </a:rPr>
              <a:t>Your bank will never ask you to transfer money out of your account and into another. If you receive messages, browser pop ups or calls asking you to do this, then don’t respond to them. Call your bank immediately.</a:t>
            </a:r>
          </a:p>
          <a:p>
            <a:endParaRPr lang="en-GB" dirty="0"/>
          </a:p>
        </p:txBody>
      </p:sp>
    </p:spTree>
    <p:extLst>
      <p:ext uri="{BB962C8B-B14F-4D97-AF65-F5344CB8AC3E}">
        <p14:creationId xmlns:p14="http://schemas.microsoft.com/office/powerpoint/2010/main" val="494849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500" y="365125"/>
            <a:ext cx="9893300" cy="1325563"/>
          </a:xfrm>
        </p:spPr>
        <p:txBody>
          <a:bodyPr>
            <a:normAutofit/>
          </a:bodyPr>
          <a:lstStyle/>
          <a:p>
            <a:r>
              <a:rPr lang="en-GB" sz="3600" dirty="0" smtClean="0">
                <a:solidFill>
                  <a:schemeClr val="accent5">
                    <a:lumMod val="75000"/>
                  </a:schemeClr>
                </a:solidFill>
                <a:effectLst>
                  <a:outerShdw blurRad="38100" dist="38100" dir="2700000" algn="tl">
                    <a:srgbClr val="000000">
                      <a:alpha val="43137"/>
                    </a:srgbClr>
                  </a:outerShdw>
                </a:effectLst>
                <a:latin typeface="Rockwell" panose="02060603020205020403" pitchFamily="18" charset="0"/>
                <a:ea typeface="+mn-ea"/>
                <a:cs typeface="+mn-cs"/>
              </a:rPr>
              <a:t>Account </a:t>
            </a:r>
            <a:r>
              <a:rPr lang="en-GB" sz="36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ea typeface="+mn-ea"/>
                <a:cs typeface="+mn-cs"/>
              </a:rPr>
              <a:t>take overs /compromised accounts</a:t>
            </a:r>
          </a:p>
        </p:txBody>
      </p:sp>
      <p:sp>
        <p:nvSpPr>
          <p:cNvPr id="3" name="Content Placeholder 2"/>
          <p:cNvSpPr>
            <a:spLocks noGrp="1"/>
          </p:cNvSpPr>
          <p:nvPr>
            <p:ph idx="1"/>
          </p:nvPr>
        </p:nvSpPr>
        <p:spPr>
          <a:xfrm>
            <a:off x="1816100" y="1574800"/>
            <a:ext cx="9918700" cy="4602163"/>
          </a:xfrm>
        </p:spPr>
        <p:txBody>
          <a:bodyPr>
            <a:normAutofit fontScale="92500"/>
          </a:bodyPr>
          <a:lstStyle/>
          <a:p>
            <a:r>
              <a:rPr lang="en-GB" dirty="0" smtClean="0"/>
              <a:t>Compromised </a:t>
            </a:r>
            <a:r>
              <a:rPr lang="en-GB" dirty="0"/>
              <a:t>accounts caused by poor PW </a:t>
            </a:r>
            <a:r>
              <a:rPr lang="en-GB" dirty="0" smtClean="0"/>
              <a:t>protocol</a:t>
            </a:r>
          </a:p>
          <a:p>
            <a:r>
              <a:rPr lang="en-GB" dirty="0" smtClean="0"/>
              <a:t>in </a:t>
            </a:r>
            <a:r>
              <a:rPr lang="en-GB" dirty="0"/>
              <a:t>some businesses, have led changes being made to credit card details [stolen/obtained on dark web added], and delivery addresses </a:t>
            </a:r>
            <a:r>
              <a:rPr lang="en-GB" dirty="0" smtClean="0"/>
              <a:t>changed</a:t>
            </a:r>
          </a:p>
          <a:p>
            <a:r>
              <a:rPr lang="en-GB" dirty="0" smtClean="0"/>
              <a:t>Purchases </a:t>
            </a:r>
            <a:r>
              <a:rPr lang="en-GB" dirty="0"/>
              <a:t>are then made on customer accounts without their knowledge; leading to very high loss due to credit card charge backs. Plus reduced customer confidence.  Causes high loss to the company and need for increased fraud management</a:t>
            </a:r>
          </a:p>
          <a:p>
            <a:pPr marL="0" indent="0">
              <a:buNone/>
            </a:pPr>
            <a:r>
              <a:rPr lang="en-GB" dirty="0"/>
              <a:t> </a:t>
            </a:r>
          </a:p>
          <a:p>
            <a:r>
              <a:rPr lang="en-GB" dirty="0">
                <a:solidFill>
                  <a:schemeClr val="accent1">
                    <a:lumMod val="75000"/>
                  </a:schemeClr>
                </a:solidFill>
              </a:rPr>
              <a:t>Tactical advice:  Increase PW protocol.  Contact customer if unusual orders are placed, double check new delivery addresses.  Report incidents to LE</a:t>
            </a:r>
            <a:r>
              <a:rPr lang="en-GB" dirty="0" smtClean="0">
                <a:solidFill>
                  <a:schemeClr val="accent1">
                    <a:lumMod val="75000"/>
                  </a:schemeClr>
                </a:solidFill>
              </a:rPr>
              <a:t>.</a:t>
            </a:r>
            <a:endParaRPr lang="en-GB" dirty="0">
              <a:solidFill>
                <a:schemeClr val="accent1">
                  <a:lumMod val="75000"/>
                </a:schemeClr>
              </a:solidFill>
            </a:endParaRPr>
          </a:p>
        </p:txBody>
      </p:sp>
    </p:spTree>
    <p:extLst>
      <p:ext uri="{BB962C8B-B14F-4D97-AF65-F5344CB8AC3E}">
        <p14:creationId xmlns:p14="http://schemas.microsoft.com/office/powerpoint/2010/main" val="3630476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976966" y="278064"/>
            <a:ext cx="9554634" cy="1652336"/>
          </a:xfrm>
        </p:spPr>
        <p:txBody>
          <a:bodyPr>
            <a:noAutofit/>
          </a:bodyPr>
          <a:lstStyle/>
          <a:p>
            <a:r>
              <a:rPr lang="en-GB" altLang="en-US" sz="36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Ways you may choose to protect yourselves:</a:t>
            </a:r>
            <a:br>
              <a:rPr lang="en-GB" altLang="en-US" sz="36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br>
            <a:endParaRPr lang="en-GB" sz="36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endParaRPr>
          </a:p>
        </p:txBody>
      </p:sp>
      <p:pic>
        <p:nvPicPr>
          <p:cNvPr id="4" name="Picture 3" descr="New BP logo (CMYK) (2)"/>
          <p:cNvPicPr/>
          <p:nvPr/>
        </p:nvPicPr>
        <p:blipFill>
          <a:blip r:embed="rId2">
            <a:extLst>
              <a:ext uri="{28A0092B-C50C-407E-A947-70E740481C1C}">
                <a14:useLocalDpi xmlns:a14="http://schemas.microsoft.com/office/drawing/2010/main" val="0"/>
              </a:ext>
            </a:extLst>
          </a:blip>
          <a:srcRect/>
          <a:stretch>
            <a:fillRect/>
          </a:stretch>
        </p:blipFill>
        <p:spPr bwMode="auto">
          <a:xfrm>
            <a:off x="10667584" y="5405256"/>
            <a:ext cx="1247775" cy="1047750"/>
          </a:xfrm>
          <a:prstGeom prst="rect">
            <a:avLst/>
          </a:prstGeom>
          <a:noFill/>
          <a:ln>
            <a:noFill/>
          </a:ln>
        </p:spPr>
      </p:pic>
      <p:sp>
        <p:nvSpPr>
          <p:cNvPr id="2" name="TextBox 1"/>
          <p:cNvSpPr txBox="1"/>
          <p:nvPr/>
        </p:nvSpPr>
        <p:spPr>
          <a:xfrm>
            <a:off x="1993900" y="2108199"/>
            <a:ext cx="8559800" cy="3908762"/>
          </a:xfrm>
          <a:prstGeom prst="rect">
            <a:avLst/>
          </a:prstGeom>
          <a:noFill/>
        </p:spPr>
        <p:txBody>
          <a:bodyPr wrap="square" rtlCol="0">
            <a:spAutoFit/>
          </a:bodyPr>
          <a:lstStyle/>
          <a:p>
            <a:pPr marL="457200" indent="-457200">
              <a:buFont typeface="Arial" panose="020B0604020202020204" pitchFamily="34" charset="0"/>
              <a:buChar char="•"/>
            </a:pPr>
            <a:r>
              <a:rPr lang="en-GB" altLang="en-US" sz="2800" dirty="0" smtClean="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CBR - </a:t>
            </a:r>
            <a:r>
              <a:rPr lang="en-GB" dirty="0" smtClean="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Free </a:t>
            </a:r>
            <a:r>
              <a:rPr lang="en-GB"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service to all local businesses, organisations, charities, vulnerable people</a:t>
            </a:r>
          </a:p>
          <a:p>
            <a:pPr marL="457200" indent="-457200">
              <a:buFont typeface="Arial" panose="020B0604020202020204" pitchFamily="34" charset="0"/>
              <a:buChar char="•"/>
            </a:pPr>
            <a:r>
              <a:rPr lang="en-GB"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Offering a review of current practices</a:t>
            </a:r>
          </a:p>
          <a:p>
            <a:pPr marL="457200" indent="-457200">
              <a:buFont typeface="Arial" panose="020B0604020202020204" pitchFamily="34" charset="0"/>
              <a:buChar char="•"/>
            </a:pPr>
            <a:r>
              <a:rPr lang="en-GB"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Suggesting improvements to ICT/physical security</a:t>
            </a:r>
          </a:p>
          <a:p>
            <a:pPr marL="457200" indent="-457200">
              <a:buFont typeface="Arial" panose="020B0604020202020204" pitchFamily="34" charset="0"/>
              <a:buChar char="•"/>
            </a:pPr>
            <a:r>
              <a:rPr lang="en-GB"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Leading to greater ability to reach ‘cyber essentials’ accreditation - Minimum standard suggested for government contracts in the future.</a:t>
            </a:r>
          </a:p>
          <a:p>
            <a:pPr marL="457200" indent="-457200">
              <a:buFont typeface="Arial" panose="020B0604020202020204" pitchFamily="34" charset="0"/>
              <a:buChar char="•"/>
            </a:pPr>
            <a:endParaRPr lang="en-GB" altLang="en-US" sz="2800" dirty="0" smtClean="0">
              <a:solidFill>
                <a:schemeClr val="accent5">
                  <a:lumMod val="75000"/>
                </a:schemeClr>
              </a:solidFill>
              <a:effectLst>
                <a:outerShdw blurRad="38100" dist="38100" dir="2700000" algn="tl">
                  <a:srgbClr val="000000">
                    <a:alpha val="43137"/>
                  </a:srgbClr>
                </a:outerShdw>
              </a:effectLst>
              <a:latin typeface="Rockwell" panose="02060603020205020403" pitchFamily="18" charset="0"/>
            </a:endParaRPr>
          </a:p>
          <a:p>
            <a:pPr marL="457200" indent="-457200">
              <a:buFont typeface="Arial" panose="020B0604020202020204" pitchFamily="34" charset="0"/>
              <a:buChar char="•"/>
            </a:pPr>
            <a:r>
              <a:rPr lang="en-GB" altLang="en-US" sz="2800" dirty="0" smtClean="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CisP</a:t>
            </a:r>
          </a:p>
          <a:p>
            <a:pPr marL="457200" indent="-457200">
              <a:buFont typeface="Arial" panose="020B0604020202020204" pitchFamily="34" charset="0"/>
              <a:buChar char="•"/>
            </a:pPr>
            <a:r>
              <a:rPr lang="en-GB" altLang="en-US" sz="2800" dirty="0" smtClean="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POC</a:t>
            </a:r>
          </a:p>
          <a:p>
            <a:endParaRPr lang="en-GB" sz="28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8600" y="4225272"/>
            <a:ext cx="2611438" cy="153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23262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478115" y="0"/>
            <a:ext cx="10515600" cy="1325563"/>
          </a:xfrm>
        </p:spPr>
        <p:txBody>
          <a:bodyPr>
            <a:normAutofit/>
          </a:bodyPr>
          <a:lstStyle/>
          <a:p>
            <a:r>
              <a:rPr lang="en-GB" altLang="en-US" sz="2800" dirty="0" smtClean="0">
                <a:solidFill>
                  <a:schemeClr val="accent5">
                    <a:lumMod val="75000"/>
                  </a:schemeClr>
                </a:solidFill>
                <a:latin typeface="Rockwell" panose="02060603020205020403" pitchFamily="18" charset="0"/>
              </a:rPr>
              <a:t>Let’s Finish on Three Simple Pieces of Advice…</a:t>
            </a:r>
          </a:p>
        </p:txBody>
      </p:sp>
      <p:sp>
        <p:nvSpPr>
          <p:cNvPr id="5" name="TextBox 4"/>
          <p:cNvSpPr txBox="1"/>
          <p:nvPr/>
        </p:nvSpPr>
        <p:spPr>
          <a:xfrm>
            <a:off x="2263066" y="1087189"/>
            <a:ext cx="8635591" cy="1200329"/>
          </a:xfrm>
          <a:prstGeom prst="rect">
            <a:avLst/>
          </a:prstGeom>
          <a:noFill/>
        </p:spPr>
        <p:txBody>
          <a:bodyPr wrap="square" rtlCol="0">
            <a:spAutoFit/>
          </a:bodyPr>
          <a:lstStyle/>
          <a:p>
            <a:pPr>
              <a:lnSpc>
                <a:spcPct val="150000"/>
              </a:lnSpc>
            </a:pPr>
            <a:r>
              <a:rPr lang="en-GB" dirty="0" smtClean="0"/>
              <a:t/>
            </a:r>
            <a:br>
              <a:rPr lang="en-GB" dirty="0" smtClean="0"/>
            </a:br>
            <a:endParaRPr lang="en-GB" dirty="0" smtClean="0"/>
          </a:p>
          <a:p>
            <a:pPr marL="285750" indent="-285750">
              <a:buFont typeface="Arial" panose="020B0604020202020204" pitchFamily="34" charset="0"/>
              <a:buChar char="•"/>
            </a:pPr>
            <a:endParaRPr lang="en-GB" dirty="0"/>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628" y="1647575"/>
            <a:ext cx="2880000" cy="3051331"/>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1450" y="1647575"/>
            <a:ext cx="2880000" cy="3078621"/>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2792" y="1652339"/>
            <a:ext cx="3117426" cy="3060000"/>
          </a:xfrm>
          <a:prstGeom prst="rect">
            <a:avLst/>
          </a:prstGeom>
        </p:spPr>
      </p:pic>
      <p:sp>
        <p:nvSpPr>
          <p:cNvPr id="8" name="TextBox 7"/>
          <p:cNvSpPr txBox="1"/>
          <p:nvPr/>
        </p:nvSpPr>
        <p:spPr>
          <a:xfrm>
            <a:off x="3926608" y="6174769"/>
            <a:ext cx="5308505" cy="369332"/>
          </a:xfrm>
          <a:prstGeom prst="rect">
            <a:avLst/>
          </a:prstGeom>
          <a:noFill/>
        </p:spPr>
        <p:txBody>
          <a:bodyPr wrap="none" rtlCol="0">
            <a:spAutoFit/>
          </a:bodyPr>
          <a:lstStyle/>
          <a:p>
            <a:r>
              <a:rPr lang="en-GB" dirty="0" smtClean="0"/>
              <a:t>Screen clippings taken from www.cyberstreetwise.com</a:t>
            </a:r>
            <a:endParaRPr lang="en-GB" dirty="0"/>
          </a:p>
        </p:txBody>
      </p:sp>
    </p:spTree>
    <p:extLst>
      <p:ext uri="{BB962C8B-B14F-4D97-AF65-F5344CB8AC3E}">
        <p14:creationId xmlns:p14="http://schemas.microsoft.com/office/powerpoint/2010/main" val="1334971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668851" y="185459"/>
            <a:ext cx="9651083" cy="671068"/>
          </a:xfrm>
        </p:spPr>
        <p:txBody>
          <a:bodyPr>
            <a:normAutofit/>
          </a:bodyPr>
          <a:lstStyle/>
          <a:p>
            <a:r>
              <a:rPr lang="en-GB" sz="3200" dirty="0" smtClean="0">
                <a:solidFill>
                  <a:schemeClr val="accent5">
                    <a:lumMod val="75000"/>
                  </a:schemeClr>
                </a:solidFill>
                <a:latin typeface="Rockwell" panose="02060603020205020403" pitchFamily="18" charset="0"/>
              </a:rPr>
              <a:t>Cyber security advisor</a:t>
            </a:r>
            <a:endParaRPr lang="en-GB" sz="3200" dirty="0">
              <a:solidFill>
                <a:schemeClr val="accent5">
                  <a:lumMod val="75000"/>
                </a:schemeClr>
              </a:solidFill>
              <a:latin typeface="Rockwell" panose="02060603020205020403" pitchFamily="18" charset="0"/>
            </a:endParaRPr>
          </a:p>
        </p:txBody>
      </p:sp>
      <p:sp>
        <p:nvSpPr>
          <p:cNvPr id="5" name="TextBox 4"/>
          <p:cNvSpPr txBox="1"/>
          <p:nvPr/>
        </p:nvSpPr>
        <p:spPr>
          <a:xfrm>
            <a:off x="2119457" y="768836"/>
            <a:ext cx="8635591" cy="609397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000" dirty="0" smtClean="0"/>
              <a:t>Sean O’Neil; Over 30 years experience in the Police</a:t>
            </a:r>
          </a:p>
          <a:p>
            <a:pPr marL="285750" indent="-285750">
              <a:lnSpc>
                <a:spcPct val="150000"/>
              </a:lnSpc>
              <a:buFont typeface="Arial" panose="020B0604020202020204" pitchFamily="34" charset="0"/>
              <a:buChar char="•"/>
            </a:pPr>
            <a:r>
              <a:rPr lang="en-GB" sz="2000" dirty="0" smtClean="0"/>
              <a:t>Previous role was Detective Chief Inspector with regional major crime unit.</a:t>
            </a:r>
          </a:p>
          <a:p>
            <a:pPr marL="285750" indent="-285750">
              <a:lnSpc>
                <a:spcPct val="150000"/>
              </a:lnSpc>
              <a:buFont typeface="Arial" panose="020B0604020202020204" pitchFamily="34" charset="0"/>
              <a:buChar char="•"/>
            </a:pPr>
            <a:r>
              <a:rPr lang="en-GB" sz="2000" dirty="0" smtClean="0"/>
              <a:t>Senior Investigating Officer (SIO) for Murder, kidnap, extortion and product contamination</a:t>
            </a:r>
            <a:r>
              <a:rPr lang="en-GB" sz="2000" dirty="0"/>
              <a:t>; and wider </a:t>
            </a:r>
            <a:r>
              <a:rPr lang="en-GB" sz="2000" dirty="0" smtClean="0"/>
              <a:t>reputational</a:t>
            </a:r>
            <a:r>
              <a:rPr lang="en-GB" sz="2000" dirty="0"/>
              <a:t> incidents such as Slavery, Large scale frauds and internal matters.  </a:t>
            </a:r>
            <a:endParaRPr lang="en-GB" sz="2000" dirty="0" smtClean="0"/>
          </a:p>
          <a:p>
            <a:pPr marL="285750" indent="-285750">
              <a:lnSpc>
                <a:spcPct val="150000"/>
              </a:lnSpc>
              <a:buFont typeface="Arial" panose="020B0604020202020204" pitchFamily="34" charset="0"/>
              <a:buChar char="•"/>
            </a:pPr>
            <a:r>
              <a:rPr lang="en-GB" sz="2000" dirty="0" smtClean="0"/>
              <a:t>He </a:t>
            </a:r>
            <a:r>
              <a:rPr lang="en-GB" sz="2000" dirty="0"/>
              <a:t>carried out  investigations in several other countries and also prosecuted overseas; by assisting foreign Courts and Governmental bodies</a:t>
            </a:r>
            <a:r>
              <a:rPr lang="en-GB" sz="2000" dirty="0" smtClean="0"/>
              <a:t>.</a:t>
            </a:r>
          </a:p>
          <a:p>
            <a:pPr marL="285750" indent="-285750">
              <a:lnSpc>
                <a:spcPct val="150000"/>
              </a:lnSpc>
              <a:buFont typeface="Arial" panose="020B0604020202020204" pitchFamily="34" charset="0"/>
              <a:buChar char="•"/>
            </a:pPr>
            <a:r>
              <a:rPr lang="en-GB" sz="2000" dirty="0" smtClean="0"/>
              <a:t>Red centre commander (Kidnap/tiger kidnap negotiations)</a:t>
            </a:r>
          </a:p>
          <a:p>
            <a:pPr marL="285750" indent="-285750">
              <a:lnSpc>
                <a:spcPct val="150000"/>
              </a:lnSpc>
              <a:buFont typeface="Arial" panose="020B0604020202020204" pitchFamily="34" charset="0"/>
              <a:buChar char="•"/>
            </a:pPr>
            <a:r>
              <a:rPr lang="en-GB" sz="2000" dirty="0" smtClean="0"/>
              <a:t>Covered Bedfordshire, Hertfordshire, &amp; Cambridgeshire.</a:t>
            </a:r>
          </a:p>
          <a:p>
            <a:pPr marL="285750" indent="-285750">
              <a:lnSpc>
                <a:spcPct val="150000"/>
              </a:lnSpc>
              <a:buFont typeface="Arial" panose="020B0604020202020204" pitchFamily="34" charset="0"/>
              <a:buChar char="•"/>
            </a:pPr>
            <a:r>
              <a:rPr lang="en-GB" sz="2000" dirty="0" smtClean="0"/>
              <a:t>3 years in private industry, ecommerce company investigation serious and organised crime on company.  On-line frauds by vendors/customers, serious thefts by employees.  Organised on-line attacks.</a:t>
            </a:r>
          </a:p>
          <a:p>
            <a:pPr marL="285750" indent="-285750">
              <a:lnSpc>
                <a:spcPct val="150000"/>
              </a:lnSpc>
              <a:buFont typeface="Arial" panose="020B0604020202020204" pitchFamily="34" charset="0"/>
              <a:buChar char="•"/>
            </a:pPr>
            <a:r>
              <a:rPr lang="en-GB" sz="2000" dirty="0" smtClean="0"/>
              <a:t>Physical security auditor.</a:t>
            </a:r>
          </a:p>
        </p:txBody>
      </p:sp>
      <p:pic>
        <p:nvPicPr>
          <p:cNvPr id="8" name="Picture 7" descr="New BP logo (CMYK) (2)"/>
          <p:cNvPicPr/>
          <p:nvPr/>
        </p:nvPicPr>
        <p:blipFill>
          <a:blip r:embed="rId3">
            <a:extLst>
              <a:ext uri="{28A0092B-C50C-407E-A947-70E740481C1C}">
                <a14:useLocalDpi xmlns:a14="http://schemas.microsoft.com/office/drawing/2010/main" val="0"/>
              </a:ext>
            </a:extLst>
          </a:blip>
          <a:srcRect/>
          <a:stretch>
            <a:fillRect/>
          </a:stretch>
        </p:blipFill>
        <p:spPr bwMode="auto">
          <a:xfrm>
            <a:off x="10690734" y="5358958"/>
            <a:ext cx="1247775" cy="1047750"/>
          </a:xfrm>
          <a:prstGeom prst="rect">
            <a:avLst/>
          </a:prstGeom>
          <a:noFill/>
          <a:ln>
            <a:noFill/>
          </a:ln>
        </p:spPr>
      </p:pic>
      <p:pic>
        <p:nvPicPr>
          <p:cNvPr id="7" name="Picture 6" descr="cid:DD222D6F-6A6F-45BE-B9BD-D77377D9A940@home"/>
          <p:cNvPicPr/>
          <p:nvPr/>
        </p:nvPicPr>
        <p:blipFill>
          <a:blip r:embed="rId4">
            <a:extLst>
              <a:ext uri="{28A0092B-C50C-407E-A947-70E740481C1C}">
                <a14:useLocalDpi xmlns:a14="http://schemas.microsoft.com/office/drawing/2010/main" val="0"/>
              </a:ext>
            </a:extLst>
          </a:blip>
          <a:srcRect/>
          <a:stretch>
            <a:fillRect/>
          </a:stretch>
        </p:blipFill>
        <p:spPr bwMode="auto">
          <a:xfrm>
            <a:off x="10325100" y="228600"/>
            <a:ext cx="1613408" cy="1257300"/>
          </a:xfrm>
          <a:prstGeom prst="rect">
            <a:avLst/>
          </a:prstGeom>
          <a:noFill/>
          <a:ln>
            <a:noFill/>
          </a:ln>
        </p:spPr>
      </p:pic>
    </p:spTree>
    <p:extLst>
      <p:ext uri="{BB962C8B-B14F-4D97-AF65-F5344CB8AC3E}">
        <p14:creationId xmlns:p14="http://schemas.microsoft.com/office/powerpoint/2010/main" val="34364520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668851" y="185459"/>
            <a:ext cx="9651083" cy="950328"/>
          </a:xfrm>
        </p:spPr>
        <p:txBody>
          <a:bodyPr>
            <a:normAutofit/>
          </a:bodyPr>
          <a:lstStyle/>
          <a:p>
            <a:r>
              <a:rPr lang="en-GB" sz="3600" dirty="0" smtClean="0">
                <a:solidFill>
                  <a:schemeClr val="accent5">
                    <a:lumMod val="75000"/>
                  </a:schemeClr>
                </a:solidFill>
                <a:latin typeface="Rockwell" panose="02060603020205020403" pitchFamily="18" charset="0"/>
              </a:rPr>
              <a:t>POC:  Who do I contact and how?</a:t>
            </a:r>
            <a:endParaRPr lang="en-GB" sz="3600" dirty="0">
              <a:solidFill>
                <a:schemeClr val="accent5">
                  <a:lumMod val="75000"/>
                </a:schemeClr>
              </a:solidFill>
              <a:latin typeface="Rockwell" panose="02060603020205020403" pitchFamily="18" charset="0"/>
            </a:endParaRPr>
          </a:p>
        </p:txBody>
      </p:sp>
      <p:sp>
        <p:nvSpPr>
          <p:cNvPr id="2" name="Rounded Rectangle 1"/>
          <p:cNvSpPr/>
          <p:nvPr/>
        </p:nvSpPr>
        <p:spPr>
          <a:xfrm>
            <a:off x="2263062" y="2014330"/>
            <a:ext cx="7106225" cy="21336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263062" y="964672"/>
            <a:ext cx="8635591" cy="553997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000" dirty="0" smtClean="0"/>
              <a:t>Action Fraud – </a:t>
            </a:r>
            <a:r>
              <a:rPr lang="en-GB" sz="2400" b="1" dirty="0" smtClean="0"/>
              <a:t>0300 123 2040</a:t>
            </a:r>
            <a:r>
              <a:rPr lang="en-GB" sz="2000" dirty="0" smtClean="0"/>
              <a:t/>
            </a:r>
            <a:br>
              <a:rPr lang="en-GB" sz="2000" dirty="0" smtClean="0"/>
            </a:br>
            <a:endParaRPr lang="en-GB" sz="2000" dirty="0" smtClean="0"/>
          </a:p>
          <a:p>
            <a:pPr marL="285750" indent="-285750">
              <a:lnSpc>
                <a:spcPct val="150000"/>
              </a:lnSpc>
              <a:buFont typeface="Arial" panose="020B0604020202020204" pitchFamily="34" charset="0"/>
              <a:buChar char="•"/>
            </a:pPr>
            <a:r>
              <a:rPr lang="en-GB" sz="2000" dirty="0" smtClean="0"/>
              <a:t>Urgent Incidents – </a:t>
            </a:r>
            <a:r>
              <a:rPr lang="en-GB" sz="2400" b="1" dirty="0" smtClean="0"/>
              <a:t>999</a:t>
            </a:r>
            <a:r>
              <a:rPr lang="en-GB" sz="2000" dirty="0" smtClean="0"/>
              <a:t> or </a:t>
            </a:r>
            <a:r>
              <a:rPr lang="en-GB" sz="2400" b="1" dirty="0" smtClean="0"/>
              <a:t>101</a:t>
            </a:r>
            <a:r>
              <a:rPr lang="en-GB" sz="2000" dirty="0" smtClean="0"/>
              <a:t> (local Force response)</a:t>
            </a:r>
          </a:p>
          <a:p>
            <a:pPr marL="285750" indent="-285750">
              <a:lnSpc>
                <a:spcPct val="150000"/>
              </a:lnSpc>
              <a:buFont typeface="Arial" panose="020B0604020202020204" pitchFamily="34" charset="0"/>
              <a:buChar char="•"/>
            </a:pPr>
            <a:r>
              <a:rPr lang="en-GB" sz="2000" dirty="0" smtClean="0"/>
              <a:t>Non urgent incidents – </a:t>
            </a:r>
            <a:r>
              <a:rPr lang="en-GB" sz="2400" b="1" dirty="0" smtClean="0"/>
              <a:t>101</a:t>
            </a:r>
            <a:r>
              <a:rPr lang="en-GB" sz="2000" dirty="0" smtClean="0"/>
              <a:t> / </a:t>
            </a:r>
            <a:r>
              <a:rPr lang="en-GB" sz="2400" b="1" dirty="0" smtClean="0"/>
              <a:t>Action Fraud</a:t>
            </a:r>
            <a:endParaRPr lang="en-GB" sz="2000" b="1" dirty="0" smtClean="0"/>
          </a:p>
          <a:p>
            <a:pPr marL="285750" indent="-285750">
              <a:lnSpc>
                <a:spcPct val="150000"/>
              </a:lnSpc>
              <a:buFont typeface="Arial" panose="020B0604020202020204" pitchFamily="34" charset="0"/>
              <a:buChar char="•"/>
            </a:pPr>
            <a:r>
              <a:rPr lang="en-GB" sz="2000" dirty="0" smtClean="0"/>
              <a:t>Non urgent in office hours – </a:t>
            </a:r>
            <a:r>
              <a:rPr lang="en-GB" sz="2400" b="1" dirty="0" smtClean="0"/>
              <a:t>Local Force Cyber Crime Unit </a:t>
            </a:r>
            <a:r>
              <a:rPr lang="en-GB" sz="2000" dirty="0" smtClean="0"/>
              <a:t/>
            </a:r>
            <a:br>
              <a:rPr lang="en-GB" sz="2000" dirty="0" smtClean="0"/>
            </a:br>
            <a:r>
              <a:rPr lang="en-GB" sz="2000" dirty="0" smtClean="0">
                <a:hlinkClick r:id="rId2"/>
              </a:rPr>
              <a:t>cyberprotect@bedfordshire.pnn.police.uk</a:t>
            </a:r>
            <a:r>
              <a:rPr lang="en-GB" sz="2000" dirty="0" smtClean="0"/>
              <a:t/>
            </a:r>
            <a:br>
              <a:rPr lang="en-GB" sz="2000" dirty="0" smtClean="0"/>
            </a:br>
            <a:endParaRPr lang="en-GB" sz="2000" dirty="0" smtClean="0"/>
          </a:p>
          <a:p>
            <a:pPr marL="285750" indent="-285750">
              <a:lnSpc>
                <a:spcPct val="150000"/>
              </a:lnSpc>
              <a:buFont typeface="Arial" panose="020B0604020202020204" pitchFamily="34" charset="0"/>
              <a:buChar char="•"/>
            </a:pPr>
            <a:r>
              <a:rPr lang="en-GB" sz="2000" i="1" dirty="0" smtClean="0"/>
              <a:t>Regional Unit will pick up incidents/cases through a tasking process that local Forces initiate.  To prevent loss of data, contact local force or security advisor.</a:t>
            </a:r>
          </a:p>
          <a:p>
            <a:pPr marL="285750" indent="-285750">
              <a:lnSpc>
                <a:spcPct val="150000"/>
              </a:lnSpc>
              <a:buFont typeface="Arial" panose="020B0604020202020204" pitchFamily="34" charset="0"/>
              <a:buChar char="•"/>
            </a:pPr>
            <a:r>
              <a:rPr lang="en-GB" sz="2000" i="1" dirty="0" smtClean="0"/>
              <a:t>Action Fraud will disseminate cases and investigations across to Forces following research and analysis of information provided</a:t>
            </a:r>
            <a:endParaRPr lang="en-GB" sz="2000" i="1" dirty="0"/>
          </a:p>
        </p:txBody>
      </p:sp>
    </p:spTree>
    <p:extLst>
      <p:ext uri="{BB962C8B-B14F-4D97-AF65-F5344CB8AC3E}">
        <p14:creationId xmlns:p14="http://schemas.microsoft.com/office/powerpoint/2010/main" val="64956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478115" y="0"/>
            <a:ext cx="10515600" cy="1325563"/>
          </a:xfrm>
        </p:spPr>
        <p:txBody>
          <a:bodyPr>
            <a:normAutofit/>
          </a:bodyPr>
          <a:lstStyle/>
          <a:p>
            <a:r>
              <a:rPr lang="en-GB" altLang="en-US" sz="2800" dirty="0" smtClean="0">
                <a:solidFill>
                  <a:schemeClr val="accent5">
                    <a:lumMod val="75000"/>
                  </a:schemeClr>
                </a:solidFill>
                <a:latin typeface="Rockwell" panose="02060603020205020403" pitchFamily="18" charset="0"/>
              </a:rPr>
              <a:t>Thank you!</a:t>
            </a:r>
          </a:p>
        </p:txBody>
      </p:sp>
      <p:sp>
        <p:nvSpPr>
          <p:cNvPr id="2" name="Rectangle 1"/>
          <p:cNvSpPr/>
          <p:nvPr/>
        </p:nvSpPr>
        <p:spPr>
          <a:xfrm>
            <a:off x="4786998" y="2111234"/>
            <a:ext cx="6096000" cy="3416320"/>
          </a:xfrm>
          <a:prstGeom prst="rect">
            <a:avLst/>
          </a:prstGeom>
        </p:spPr>
        <p:txBody>
          <a:bodyPr>
            <a:spAutoFit/>
          </a:bodyPr>
          <a:lstStyle/>
          <a:p>
            <a:r>
              <a:rPr lang="en-GB" dirty="0" smtClean="0"/>
              <a:t>Sean </a:t>
            </a:r>
            <a:r>
              <a:rPr lang="en-GB" dirty="0"/>
              <a:t>O’Neil</a:t>
            </a:r>
          </a:p>
          <a:p>
            <a:r>
              <a:rPr lang="en-GB" dirty="0"/>
              <a:t>Cyber Security Advisor (2219)</a:t>
            </a:r>
          </a:p>
          <a:p>
            <a:r>
              <a:rPr lang="en-GB" dirty="0"/>
              <a:t> </a:t>
            </a:r>
          </a:p>
          <a:p>
            <a:r>
              <a:rPr lang="en-GB" dirty="0"/>
              <a:t> </a:t>
            </a:r>
          </a:p>
          <a:p>
            <a:r>
              <a:rPr lang="en-GB" dirty="0"/>
              <a:t>Bedfordshire Police Headquarters,</a:t>
            </a:r>
          </a:p>
          <a:p>
            <a:r>
              <a:rPr lang="en-GB" dirty="0"/>
              <a:t>Woburn Road, </a:t>
            </a:r>
            <a:r>
              <a:rPr lang="en-GB" dirty="0" err="1"/>
              <a:t>Kempston</a:t>
            </a:r>
            <a:r>
              <a:rPr lang="en-GB" dirty="0"/>
              <a:t>, Bedfordshire, MK43 9AX</a:t>
            </a:r>
          </a:p>
          <a:p>
            <a:r>
              <a:rPr lang="en-GB" dirty="0"/>
              <a:t> </a:t>
            </a:r>
          </a:p>
          <a:p>
            <a:r>
              <a:rPr lang="en-GB" dirty="0" smtClean="0"/>
              <a:t>(+44) 7720204358</a:t>
            </a:r>
            <a:endParaRPr lang="en-GB" dirty="0"/>
          </a:p>
          <a:p>
            <a:r>
              <a:rPr lang="en-GB" dirty="0" smtClean="0">
                <a:hlinkClick r:id="rId2"/>
              </a:rPr>
              <a:t>sean.oneil@bedfordshire.pnn.police.uk</a:t>
            </a:r>
            <a:endParaRPr lang="en-GB" dirty="0" smtClean="0"/>
          </a:p>
          <a:p>
            <a:endParaRPr lang="en-GB" dirty="0"/>
          </a:p>
          <a:p>
            <a:r>
              <a:rPr lang="en-GB" dirty="0" smtClean="0">
                <a:hlinkClick r:id="rId3"/>
              </a:rPr>
              <a:t>cyberprotect@bedfordshire.pnn.police.uk</a:t>
            </a:r>
            <a:endParaRPr lang="en-GB" dirty="0" smtClean="0"/>
          </a:p>
          <a:p>
            <a:pPr algn="ctr">
              <a:buFont typeface="Arial" charset="0"/>
              <a:buNone/>
              <a:defRPr/>
            </a:pPr>
            <a:endParaRPr lang="en-GB" kern="0" dirty="0"/>
          </a:p>
        </p:txBody>
      </p:sp>
      <p:pic>
        <p:nvPicPr>
          <p:cNvPr id="8" name="Picture 7" descr="New BP logo (CMYK) (2)"/>
          <p:cNvPicPr/>
          <p:nvPr/>
        </p:nvPicPr>
        <p:blipFill>
          <a:blip r:embed="rId4">
            <a:extLst>
              <a:ext uri="{28A0092B-C50C-407E-A947-70E740481C1C}">
                <a14:useLocalDpi xmlns:a14="http://schemas.microsoft.com/office/drawing/2010/main" val="0"/>
              </a:ext>
            </a:extLst>
          </a:blip>
          <a:srcRect/>
          <a:stretch>
            <a:fillRect/>
          </a:stretch>
        </p:blipFill>
        <p:spPr bwMode="auto">
          <a:xfrm>
            <a:off x="10652810" y="5231154"/>
            <a:ext cx="1247775" cy="1047750"/>
          </a:xfrm>
          <a:prstGeom prst="rect">
            <a:avLst/>
          </a:prstGeom>
          <a:noFill/>
          <a:ln>
            <a:noFill/>
          </a:ln>
        </p:spPr>
      </p:pic>
      <p:pic>
        <p:nvPicPr>
          <p:cNvPr id="10" name="Picture 9" descr="Laptop logo"/>
          <p:cNvPicPr/>
          <p:nvPr/>
        </p:nvPicPr>
        <p:blipFill>
          <a:blip r:embed="rId5">
            <a:extLst>
              <a:ext uri="{28A0092B-C50C-407E-A947-70E740481C1C}">
                <a14:useLocalDpi xmlns:a14="http://schemas.microsoft.com/office/drawing/2010/main" val="0"/>
              </a:ext>
            </a:extLst>
          </a:blip>
          <a:srcRect/>
          <a:stretch>
            <a:fillRect/>
          </a:stretch>
        </p:blipFill>
        <p:spPr bwMode="auto">
          <a:xfrm>
            <a:off x="2830512" y="2111234"/>
            <a:ext cx="1323975" cy="1066800"/>
          </a:xfrm>
          <a:prstGeom prst="rect">
            <a:avLst/>
          </a:prstGeom>
          <a:noFill/>
          <a:ln>
            <a:noFill/>
          </a:ln>
        </p:spPr>
      </p:pic>
    </p:spTree>
    <p:extLst>
      <p:ext uri="{BB962C8B-B14F-4D97-AF65-F5344CB8AC3E}">
        <p14:creationId xmlns:p14="http://schemas.microsoft.com/office/powerpoint/2010/main" val="3185064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451100" y="774700"/>
            <a:ext cx="8394700" cy="787400"/>
          </a:xfrm>
        </p:spPr>
        <p:txBody>
          <a:bodyPr>
            <a:normAutofit/>
          </a:bodyPr>
          <a:lstStyle/>
          <a:p>
            <a:r>
              <a:rPr lang="en-GB" altLang="en-US" sz="3600" dirty="0" smtClean="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Areas of discussion (in brief)</a:t>
            </a:r>
          </a:p>
        </p:txBody>
      </p:sp>
      <p:pic>
        <p:nvPicPr>
          <p:cNvPr id="4" name="Picture 3" descr="New BP logo (CMYK) (2)"/>
          <p:cNvPicPr/>
          <p:nvPr/>
        </p:nvPicPr>
        <p:blipFill>
          <a:blip r:embed="rId3">
            <a:extLst>
              <a:ext uri="{28A0092B-C50C-407E-A947-70E740481C1C}">
                <a14:useLocalDpi xmlns:a14="http://schemas.microsoft.com/office/drawing/2010/main" val="0"/>
              </a:ext>
            </a:extLst>
          </a:blip>
          <a:srcRect/>
          <a:stretch>
            <a:fillRect/>
          </a:stretch>
        </p:blipFill>
        <p:spPr bwMode="auto">
          <a:xfrm>
            <a:off x="10586561" y="5335809"/>
            <a:ext cx="1247775" cy="1047750"/>
          </a:xfrm>
          <a:prstGeom prst="rect">
            <a:avLst/>
          </a:prstGeom>
          <a:noFill/>
          <a:ln>
            <a:noFill/>
          </a:ln>
        </p:spPr>
      </p:pic>
      <p:sp>
        <p:nvSpPr>
          <p:cNvPr id="2" name="TextBox 1"/>
          <p:cNvSpPr txBox="1"/>
          <p:nvPr/>
        </p:nvSpPr>
        <p:spPr>
          <a:xfrm>
            <a:off x="2590800" y="1714500"/>
            <a:ext cx="8470900" cy="2554545"/>
          </a:xfrm>
          <a:prstGeom prst="rect">
            <a:avLst/>
          </a:prstGeom>
          <a:noFill/>
        </p:spPr>
        <p:txBody>
          <a:bodyPr wrap="square" rtlCol="0">
            <a:spAutoFit/>
          </a:bodyPr>
          <a:lstStyle/>
          <a:p>
            <a:pPr marL="457200" indent="-457200">
              <a:buFont typeface="Arial" panose="020B0604020202020204" pitchFamily="34" charset="0"/>
              <a:buChar char="•"/>
            </a:pPr>
            <a:r>
              <a:rPr lang="en-GB" altLang="en-US" sz="32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What is Cyber </a:t>
            </a:r>
            <a:r>
              <a:rPr lang="en-GB" altLang="en-US" sz="3200" dirty="0" smtClean="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Crime?</a:t>
            </a:r>
          </a:p>
          <a:p>
            <a:pPr marL="457200" indent="-457200">
              <a:buFont typeface="Arial" panose="020B0604020202020204" pitchFamily="34" charset="0"/>
              <a:buChar char="•"/>
            </a:pPr>
            <a:r>
              <a:rPr lang="en-GB" altLang="en-US" sz="3200" dirty="0" smtClean="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Recent </a:t>
            </a:r>
            <a:r>
              <a:rPr lang="en-GB" altLang="en-US" sz="32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intelligence and current </a:t>
            </a:r>
            <a:r>
              <a:rPr lang="en-GB" altLang="en-US" sz="3200" dirty="0" smtClean="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threats</a:t>
            </a:r>
          </a:p>
          <a:p>
            <a:pPr marL="457200" indent="-457200">
              <a:buFont typeface="Arial" panose="020B0604020202020204" pitchFamily="34" charset="0"/>
              <a:buChar char="•"/>
            </a:pPr>
            <a:r>
              <a:rPr lang="en-GB" altLang="en-US" sz="3200" dirty="0" smtClean="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Advice </a:t>
            </a:r>
            <a:r>
              <a:rPr lang="en-GB" altLang="en-US" sz="32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on how to protect yourselves </a:t>
            </a:r>
            <a:endParaRPr lang="en-GB" altLang="en-US" sz="3200" dirty="0" smtClean="0">
              <a:solidFill>
                <a:schemeClr val="accent5">
                  <a:lumMod val="75000"/>
                </a:schemeClr>
              </a:solidFill>
              <a:effectLst>
                <a:outerShdw blurRad="38100" dist="38100" dir="2700000" algn="tl">
                  <a:srgbClr val="000000">
                    <a:alpha val="43137"/>
                  </a:srgbClr>
                </a:outerShdw>
              </a:effectLst>
              <a:latin typeface="Rockwell" panose="02060603020205020403" pitchFamily="18" charset="0"/>
            </a:endParaRPr>
          </a:p>
          <a:p>
            <a:pPr marL="457200" indent="-457200">
              <a:buFont typeface="Arial" panose="020B0604020202020204" pitchFamily="34" charset="0"/>
              <a:buChar char="•"/>
            </a:pPr>
            <a:r>
              <a:rPr lang="en-GB" altLang="en-US" sz="3200" dirty="0" smtClean="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Ways </a:t>
            </a:r>
            <a:r>
              <a:rPr lang="en-GB" altLang="en-US" sz="32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you may choose to protect yourselves, with CBR, CisP, POC.</a:t>
            </a:r>
            <a:endParaRPr lang="en-GB" sz="3200" dirty="0"/>
          </a:p>
        </p:txBody>
      </p:sp>
    </p:spTree>
    <p:extLst>
      <p:ext uri="{BB962C8B-B14F-4D97-AF65-F5344CB8AC3E}">
        <p14:creationId xmlns:p14="http://schemas.microsoft.com/office/powerpoint/2010/main" val="2973303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587843" y="299222"/>
            <a:ext cx="8381657" cy="1153613"/>
          </a:xfrm>
        </p:spPr>
        <p:txBody>
          <a:bodyPr>
            <a:normAutofit/>
          </a:bodyPr>
          <a:lstStyle/>
          <a:p>
            <a:r>
              <a:rPr lang="en-GB" altLang="en-US" sz="36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What is Cyber </a:t>
            </a:r>
            <a:r>
              <a:rPr lang="en-GB" altLang="en-US" sz="3600" dirty="0" smtClean="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Crime?</a:t>
            </a:r>
            <a:endParaRPr lang="en-GB" altLang="en-US" sz="3600" dirty="0" smtClean="0">
              <a:solidFill>
                <a:schemeClr val="accent5">
                  <a:lumMod val="75000"/>
                </a:schemeClr>
              </a:solidFill>
              <a:latin typeface="Rockwell" panose="02060603020205020403" pitchFamily="18" charset="0"/>
            </a:endParaRPr>
          </a:p>
        </p:txBody>
      </p:sp>
      <p:sp>
        <p:nvSpPr>
          <p:cNvPr id="5" name="TextBox 4"/>
          <p:cNvSpPr txBox="1"/>
          <p:nvPr/>
        </p:nvSpPr>
        <p:spPr>
          <a:xfrm>
            <a:off x="2280000" y="1452835"/>
            <a:ext cx="8635591" cy="4955203"/>
          </a:xfrm>
          <a:prstGeom prst="rect">
            <a:avLst/>
          </a:prstGeom>
          <a:noFill/>
        </p:spPr>
        <p:txBody>
          <a:bodyPr wrap="square" rtlCol="0">
            <a:spAutoFit/>
          </a:bodyPr>
          <a:lstStyle/>
          <a:p>
            <a:pPr marL="342900" lvl="0" indent="-342900" algn="ctr">
              <a:buClrTx/>
              <a:buSzTx/>
              <a:buNone/>
              <a:defRPr/>
            </a:pPr>
            <a:r>
              <a:rPr lang="en-GB" sz="2000" b="1" dirty="0">
                <a:latin typeface="Arial"/>
              </a:rPr>
              <a:t>The adopted definition of Cyber Crime is:</a:t>
            </a:r>
          </a:p>
          <a:p>
            <a:pPr marL="342900" lvl="0" indent="-342900">
              <a:buClrTx/>
              <a:buSzTx/>
              <a:buNone/>
              <a:defRPr/>
            </a:pPr>
            <a:endParaRPr lang="en-GB" sz="2000" b="1" dirty="0">
              <a:solidFill>
                <a:srgbClr val="FFFFFF">
                  <a:lumMod val="50000"/>
                </a:srgbClr>
              </a:solidFill>
              <a:latin typeface="Arial"/>
            </a:endParaRPr>
          </a:p>
          <a:p>
            <a:pPr marL="342900" lvl="0" indent="-342900" algn="ctr">
              <a:buClrTx/>
              <a:buSzTx/>
              <a:buFont typeface="Arial" panose="020B0604020202020204" pitchFamily="34" charset="0"/>
              <a:buChar char="•"/>
              <a:defRPr/>
            </a:pPr>
            <a:r>
              <a:rPr lang="en-GB" sz="2000" b="1" i="1" dirty="0">
                <a:solidFill>
                  <a:srgbClr val="FF0000"/>
                </a:solidFill>
                <a:effectLst>
                  <a:outerShdw blurRad="38100" dist="38100" dir="2700000" algn="tl">
                    <a:srgbClr val="000000">
                      <a:alpha val="43137"/>
                    </a:srgbClr>
                  </a:outerShdw>
                </a:effectLst>
                <a:latin typeface="Arial"/>
              </a:rPr>
              <a:t>Cyber Dependent Crimes</a:t>
            </a:r>
            <a:r>
              <a:rPr lang="en-GB" sz="2000" b="1" dirty="0">
                <a:solidFill>
                  <a:srgbClr val="000000"/>
                </a:solidFill>
                <a:latin typeface="Arial"/>
              </a:rPr>
              <a:t>, </a:t>
            </a:r>
            <a:r>
              <a:rPr lang="en-GB" sz="2000" dirty="0">
                <a:latin typeface="Arial"/>
              </a:rPr>
              <a:t>where a digital system is the target as well as the means of attack.  These include attacks on computer systems to disrupt IT  infrastructure, and stealing data over a network using malware (the purpose of the data theft is usually to commit further crime). </a:t>
            </a:r>
          </a:p>
          <a:p>
            <a:pPr marL="342900" lvl="0" indent="-342900" algn="ctr">
              <a:buClrTx/>
              <a:buSzTx/>
              <a:buFont typeface="Arial" panose="020B0604020202020204" pitchFamily="34" charset="0"/>
              <a:buChar char="•"/>
              <a:defRPr/>
            </a:pPr>
            <a:endParaRPr lang="en-GB" sz="2000" b="1" dirty="0">
              <a:solidFill>
                <a:srgbClr val="FFFFFF">
                  <a:lumMod val="50000"/>
                </a:srgbClr>
              </a:solidFill>
              <a:latin typeface="Arial"/>
            </a:endParaRPr>
          </a:p>
          <a:p>
            <a:pPr marL="342900" lvl="0" indent="-342900" algn="ctr">
              <a:buClrTx/>
              <a:buSzTx/>
              <a:buFont typeface="Arial" panose="020B0604020202020204" pitchFamily="34" charset="0"/>
              <a:buChar char="•"/>
              <a:defRPr/>
            </a:pPr>
            <a:r>
              <a:rPr lang="en-GB" sz="2000" b="1" i="1" dirty="0">
                <a:solidFill>
                  <a:srgbClr val="FF0000"/>
                </a:solidFill>
                <a:effectLst>
                  <a:outerShdw blurRad="38100" dist="38100" dir="2700000" algn="tl">
                    <a:srgbClr val="000000">
                      <a:alpha val="43137"/>
                    </a:srgbClr>
                  </a:outerShdw>
                </a:effectLst>
                <a:latin typeface="Arial"/>
              </a:rPr>
              <a:t>Cyber Enabled Crimes</a:t>
            </a:r>
            <a:r>
              <a:rPr lang="en-GB" sz="2000" b="1" dirty="0">
                <a:solidFill>
                  <a:srgbClr val="FFFFFF">
                    <a:lumMod val="50000"/>
                  </a:srgbClr>
                </a:solidFill>
                <a:latin typeface="Arial"/>
              </a:rPr>
              <a:t>. </a:t>
            </a:r>
            <a:r>
              <a:rPr lang="en-GB" sz="2000" dirty="0">
                <a:latin typeface="Arial"/>
              </a:rPr>
              <a:t>‘Existing’ crimes that have been transformed in scale or form by their use of the Internet.  The growth of the Internet has allowed these crimes to be carried out on an industrial scale.</a:t>
            </a:r>
          </a:p>
          <a:p>
            <a:pPr marL="342900" lvl="0" indent="-342900" algn="ctr">
              <a:buClrTx/>
              <a:buSzTx/>
              <a:buFont typeface="Arial" panose="020B0604020202020204" pitchFamily="34" charset="0"/>
              <a:buChar char="•"/>
              <a:defRPr/>
            </a:pPr>
            <a:endParaRPr lang="en-GB" sz="2000" b="1" dirty="0">
              <a:latin typeface="Arial"/>
            </a:endParaRPr>
          </a:p>
          <a:p>
            <a:pPr marL="342900" lvl="0" indent="-342900" algn="ctr">
              <a:buClrTx/>
              <a:buSzTx/>
              <a:buFont typeface="Arial" panose="020B0604020202020204" pitchFamily="34" charset="0"/>
              <a:buChar char="•"/>
              <a:defRPr/>
            </a:pPr>
            <a:r>
              <a:rPr lang="en-GB" sz="2000" dirty="0">
                <a:latin typeface="Arial"/>
              </a:rPr>
              <a:t>The use of the Internet to facilitate drug dealing, people smuggling and many other 'traditional' crime types. </a:t>
            </a:r>
            <a:r>
              <a:rPr lang="en-GB" sz="1600" dirty="0" smtClean="0"/>
              <a:t/>
            </a:r>
            <a:br>
              <a:rPr lang="en-GB" sz="1600" dirty="0" smtClean="0"/>
            </a:br>
            <a:endParaRPr lang="en-GB" sz="1600" dirty="0" smtClean="0"/>
          </a:p>
          <a:p>
            <a:pPr marL="285750" indent="-285750">
              <a:buFont typeface="Arial" panose="020B0604020202020204" pitchFamily="34" charset="0"/>
              <a:buChar char="•"/>
            </a:pPr>
            <a:endParaRPr lang="en-GB" dirty="0"/>
          </a:p>
        </p:txBody>
      </p:sp>
      <p:pic>
        <p:nvPicPr>
          <p:cNvPr id="7" name="Picture 6" descr="New BP logo (CMYK) (2)"/>
          <p:cNvPicPr/>
          <p:nvPr/>
        </p:nvPicPr>
        <p:blipFill>
          <a:blip r:embed="rId3">
            <a:extLst>
              <a:ext uri="{28A0092B-C50C-407E-A947-70E740481C1C}">
                <a14:useLocalDpi xmlns:a14="http://schemas.microsoft.com/office/drawing/2010/main" val="0"/>
              </a:ext>
            </a:extLst>
          </a:blip>
          <a:srcRect/>
          <a:stretch>
            <a:fillRect/>
          </a:stretch>
        </p:blipFill>
        <p:spPr bwMode="auto">
          <a:xfrm>
            <a:off x="10743185" y="5360288"/>
            <a:ext cx="1247775" cy="1047750"/>
          </a:xfrm>
          <a:prstGeom prst="rect">
            <a:avLst/>
          </a:prstGeom>
          <a:noFill/>
          <a:ln>
            <a:noFill/>
          </a:ln>
        </p:spPr>
      </p:pic>
    </p:spTree>
    <p:extLst>
      <p:ext uri="{BB962C8B-B14F-4D97-AF65-F5344CB8AC3E}">
        <p14:creationId xmlns:p14="http://schemas.microsoft.com/office/powerpoint/2010/main" val="1106210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listandalucia.com/wp-content/uploads/2010/08/frid.jpg"/>
          <p:cNvPicPr>
            <a:picLocks noChangeAspect="1" noChangeArrowheads="1"/>
          </p:cNvPicPr>
          <p:nvPr/>
        </p:nvPicPr>
        <p:blipFill>
          <a:blip r:embed="rId3" cstate="print"/>
          <a:srcRect/>
          <a:stretch>
            <a:fillRect/>
          </a:stretch>
        </p:blipFill>
        <p:spPr bwMode="auto">
          <a:xfrm>
            <a:off x="8850036" y="2647832"/>
            <a:ext cx="2602419" cy="2759333"/>
          </a:xfrm>
          <a:prstGeom prst="rect">
            <a:avLst/>
          </a:prstGeom>
          <a:ln>
            <a:noFill/>
          </a:ln>
          <a:effectLst>
            <a:softEdge rad="112500"/>
          </a:effectLst>
        </p:spPr>
      </p:pic>
      <p:pic>
        <p:nvPicPr>
          <p:cNvPr id="7" name="Picture 4" descr="http://www.3dfocus.co.uk/wp-content/uploads/2013/04/LG-Smart-TV-Font-Screen-UK.jpg"/>
          <p:cNvPicPr>
            <a:picLocks noChangeAspect="1" noChangeArrowheads="1"/>
          </p:cNvPicPr>
          <p:nvPr/>
        </p:nvPicPr>
        <p:blipFill>
          <a:blip r:embed="rId4" cstate="print"/>
          <a:srcRect/>
          <a:stretch>
            <a:fillRect/>
          </a:stretch>
        </p:blipFill>
        <p:spPr bwMode="auto">
          <a:xfrm>
            <a:off x="5318753" y="3359530"/>
            <a:ext cx="2394012" cy="1852900"/>
          </a:xfrm>
          <a:prstGeom prst="rect">
            <a:avLst/>
          </a:prstGeom>
          <a:ln>
            <a:noFill/>
          </a:ln>
          <a:effectLst>
            <a:softEdge rad="112500"/>
          </a:effectLst>
        </p:spPr>
      </p:pic>
      <p:sp>
        <p:nvSpPr>
          <p:cNvPr id="8" name="Content Placeholder 2"/>
          <p:cNvSpPr txBox="1">
            <a:spLocks/>
          </p:cNvSpPr>
          <p:nvPr/>
        </p:nvSpPr>
        <p:spPr bwMode="auto">
          <a:xfrm>
            <a:off x="2463799" y="5983229"/>
            <a:ext cx="7157279"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har char="•"/>
              <a:defRPr sz="2800">
                <a:solidFill>
                  <a:srgbClr val="292929"/>
                </a:solidFill>
                <a:latin typeface="+mn-lt"/>
                <a:ea typeface="+mn-ea"/>
                <a:cs typeface="+mn-cs"/>
              </a:defRPr>
            </a:lvl1pPr>
            <a:lvl2pPr marL="742950" indent="-285750" algn="l" rtl="0" eaLnBrk="0" fontAlgn="base" hangingPunct="0">
              <a:spcBef>
                <a:spcPct val="20000"/>
              </a:spcBef>
              <a:spcAft>
                <a:spcPct val="0"/>
              </a:spcAft>
              <a:buFont typeface="Times" pitchFamily="18" charset="0"/>
              <a:buChar char="•"/>
              <a:defRPr sz="2400">
                <a:solidFill>
                  <a:srgbClr val="292929"/>
                </a:solidFill>
                <a:latin typeface="+mn-lt"/>
              </a:defRPr>
            </a:lvl2pPr>
            <a:lvl3pPr marL="1143000" indent="-228600" algn="l" rtl="0" eaLnBrk="0" fontAlgn="base" hangingPunct="0">
              <a:spcBef>
                <a:spcPct val="20000"/>
              </a:spcBef>
              <a:spcAft>
                <a:spcPct val="0"/>
              </a:spcAft>
              <a:buChar char="–"/>
              <a:defRPr sz="2400" b="1">
                <a:solidFill>
                  <a:srgbClr val="292929"/>
                </a:solidFill>
                <a:latin typeface="+mn-lt"/>
              </a:defRPr>
            </a:lvl3pPr>
            <a:lvl4pPr marL="1600200" indent="-228600" algn="l" rtl="0" eaLnBrk="0" fontAlgn="base" hangingPunct="0">
              <a:spcBef>
                <a:spcPct val="20000"/>
              </a:spcBef>
              <a:spcAft>
                <a:spcPct val="0"/>
              </a:spcAft>
              <a:buFont typeface="Times" pitchFamily="18" charset="0"/>
              <a:buChar char="•"/>
              <a:defRPr sz="2000">
                <a:solidFill>
                  <a:srgbClr val="292929"/>
                </a:solidFill>
                <a:latin typeface="+mn-lt"/>
              </a:defRPr>
            </a:lvl4pPr>
            <a:lvl5pPr marL="2057400" indent="-228600" algn="l" rtl="0" eaLnBrk="0" fontAlgn="base" hangingPunct="0">
              <a:spcBef>
                <a:spcPct val="20000"/>
              </a:spcBef>
              <a:spcAft>
                <a:spcPct val="0"/>
              </a:spcAft>
              <a:buChar char="»"/>
              <a:defRPr sz="2000">
                <a:solidFill>
                  <a:srgbClr val="292929"/>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algn="ctr">
              <a:buFontTx/>
              <a:buNone/>
            </a:pPr>
            <a:r>
              <a:rPr lang="en-GB" b="1" kern="0" dirty="0" smtClean="0">
                <a:solidFill>
                  <a:srgbClr val="FF0000"/>
                </a:solidFill>
                <a:effectLst>
                  <a:outerShdw blurRad="38100" dist="38100" dir="2700000" algn="tl">
                    <a:srgbClr val="000000">
                      <a:alpha val="43137"/>
                    </a:srgbClr>
                  </a:outerShdw>
                </a:effectLst>
              </a:rPr>
              <a:t>POTENTIALLY ALL OF THEM!</a:t>
            </a:r>
          </a:p>
        </p:txBody>
      </p:sp>
      <p:pic>
        <p:nvPicPr>
          <p:cNvPr id="1026" name="Picture 2" descr="http://www.v3.co.uk/IMG/148/280148/nest-thermostat-540x334.jpeg?1434607528">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2521" r="3277"/>
          <a:stretch/>
        </p:blipFill>
        <p:spPr bwMode="auto">
          <a:xfrm>
            <a:off x="1900976" y="801187"/>
            <a:ext cx="1548160" cy="12904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reilly.nd.edu/assets/142510/original/rfidimplant.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11208" y="4730937"/>
            <a:ext cx="1437928" cy="10778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smallbusiness.chron.com/DM-Resize/photos.demandstudios.com/getty/article/189/149/76800072.jpg?w=650&amp;h=406&amp;keep_ratio=1&amp;webp=1">
            <a:hlinkClick r:id="rId9"/>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6173" t="3568" r="4648" b="5962"/>
          <a:stretch/>
        </p:blipFill>
        <p:spPr bwMode="auto">
          <a:xfrm>
            <a:off x="4081671" y="893025"/>
            <a:ext cx="3101008" cy="20937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http://www.hardwaresecrets.com/wp-content/uploads/email-logo.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60951" y="655541"/>
            <a:ext cx="1760127" cy="15817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http://2.bp.blogspot.com/-v8i0u-I9I4o/UPmYyfJV4xI/AAAAAAAAANo/abojB3fD-xo/s1600/usb-stick.jp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852280" y="655541"/>
            <a:ext cx="2180695" cy="155292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twinfinite.net/wp-content/uploads/2015/05/xbox-one.jpg">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65237" y="3132574"/>
            <a:ext cx="2367798" cy="13117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11" descr="New BP logo (CMYK) (2)"/>
          <p:cNvPicPr/>
          <p:nvPr/>
        </p:nvPicPr>
        <p:blipFill>
          <a:blip r:embed="rId17">
            <a:extLst>
              <a:ext uri="{28A0092B-C50C-407E-A947-70E740481C1C}">
                <a14:useLocalDpi xmlns:a14="http://schemas.microsoft.com/office/drawing/2010/main" val="0"/>
              </a:ext>
            </a:extLst>
          </a:blip>
          <a:srcRect/>
          <a:stretch>
            <a:fillRect/>
          </a:stretch>
        </p:blipFill>
        <p:spPr bwMode="auto">
          <a:xfrm>
            <a:off x="10679158" y="5407165"/>
            <a:ext cx="1247775" cy="1047750"/>
          </a:xfrm>
          <a:prstGeom prst="rect">
            <a:avLst/>
          </a:prstGeom>
          <a:noFill/>
          <a:ln>
            <a:noFill/>
          </a:ln>
        </p:spPr>
      </p:pic>
      <p:pic>
        <p:nvPicPr>
          <p:cNvPr id="2"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010755" y="2074940"/>
            <a:ext cx="3441700" cy="779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719885" y="286743"/>
            <a:ext cx="7824579" cy="646331"/>
          </a:xfrm>
          <a:prstGeom prst="rect">
            <a:avLst/>
          </a:prstGeom>
          <a:noFill/>
        </p:spPr>
        <p:txBody>
          <a:bodyPr wrap="none" rtlCol="0">
            <a:spAutoFit/>
          </a:bodyPr>
          <a:lstStyle/>
          <a:p>
            <a:pPr algn="ctr">
              <a:buFontTx/>
              <a:buNone/>
            </a:pPr>
            <a:r>
              <a:rPr lang="en-GB" sz="36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Which of these is a cyber threat?</a:t>
            </a:r>
          </a:p>
        </p:txBody>
      </p:sp>
    </p:spTree>
    <p:extLst>
      <p:ext uri="{BB962C8B-B14F-4D97-AF65-F5344CB8AC3E}">
        <p14:creationId xmlns:p14="http://schemas.microsoft.com/office/powerpoint/2010/main" val="11265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600" y="365125"/>
            <a:ext cx="9855200" cy="879475"/>
          </a:xfrm>
        </p:spPr>
        <p:txBody>
          <a:bodyPr>
            <a:normAutofit/>
          </a:bodyPr>
          <a:lstStyle/>
          <a:p>
            <a:r>
              <a:rPr lang="en-GB" sz="36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ea typeface="+mn-ea"/>
                <a:cs typeface="+mn-cs"/>
              </a:rPr>
              <a:t>But what are some of the biggest threats? </a:t>
            </a:r>
          </a:p>
        </p:txBody>
      </p:sp>
      <p:sp>
        <p:nvSpPr>
          <p:cNvPr id="3" name="Content Placeholder 2"/>
          <p:cNvSpPr>
            <a:spLocks noGrp="1"/>
          </p:cNvSpPr>
          <p:nvPr>
            <p:ph idx="1"/>
          </p:nvPr>
        </p:nvSpPr>
        <p:spPr>
          <a:xfrm>
            <a:off x="1625600" y="1320800"/>
            <a:ext cx="9728200" cy="4856163"/>
          </a:xfrm>
        </p:spPr>
        <p:txBody>
          <a:bodyPr>
            <a:normAutofit fontScale="92500" lnSpcReduction="20000"/>
          </a:bodyPr>
          <a:lstStyle/>
          <a:p>
            <a:endParaRPr lang="en-GB" dirty="0"/>
          </a:p>
          <a:p>
            <a:pPr marL="0" indent="0">
              <a:buNone/>
            </a:pPr>
            <a:r>
              <a:rPr lang="en-GB" dirty="0" smtClean="0"/>
              <a:t>•</a:t>
            </a:r>
            <a:r>
              <a:rPr lang="en-GB" dirty="0"/>
              <a:t>Insider Threat </a:t>
            </a:r>
            <a:r>
              <a:rPr lang="en-GB" dirty="0" smtClean="0"/>
              <a:t>(theft/fraud/data breach)</a:t>
            </a:r>
            <a:endParaRPr lang="en-GB" dirty="0"/>
          </a:p>
          <a:p>
            <a:pPr marL="0" indent="0">
              <a:buNone/>
            </a:pPr>
            <a:r>
              <a:rPr lang="en-GB" dirty="0" smtClean="0"/>
              <a:t>•Malware by phishing attacks</a:t>
            </a:r>
            <a:endParaRPr lang="en-GB" dirty="0"/>
          </a:p>
          <a:p>
            <a:pPr marL="0" indent="0">
              <a:buNone/>
            </a:pPr>
            <a:r>
              <a:rPr lang="en-GB" dirty="0"/>
              <a:t>•Data </a:t>
            </a:r>
            <a:r>
              <a:rPr lang="en-GB" dirty="0" smtClean="0"/>
              <a:t>Breach</a:t>
            </a:r>
          </a:p>
          <a:p>
            <a:r>
              <a:rPr lang="en-GB" dirty="0"/>
              <a:t>DDoS </a:t>
            </a:r>
          </a:p>
          <a:p>
            <a:pPr marL="0" indent="0">
              <a:buNone/>
            </a:pPr>
            <a:r>
              <a:rPr lang="en-GB" dirty="0"/>
              <a:t>•Social </a:t>
            </a:r>
            <a:r>
              <a:rPr lang="en-GB" dirty="0" smtClean="0"/>
              <a:t>Engineering leading to scams</a:t>
            </a:r>
          </a:p>
          <a:p>
            <a:r>
              <a:rPr lang="en-GB" dirty="0"/>
              <a:t>T</a:t>
            </a:r>
            <a:r>
              <a:rPr lang="en-GB" dirty="0" smtClean="0"/>
              <a:t>heft/fraud by Customers or vendors.</a:t>
            </a:r>
          </a:p>
          <a:p>
            <a:pPr marL="0" indent="0">
              <a:buNone/>
            </a:pPr>
            <a:endParaRPr lang="en-GB" dirty="0"/>
          </a:p>
          <a:p>
            <a:pPr marL="0" indent="0">
              <a:buNone/>
            </a:pPr>
            <a:r>
              <a:rPr lang="en-GB" dirty="0" smtClean="0"/>
              <a:t>Ultimately </a:t>
            </a:r>
            <a:r>
              <a:rPr lang="en-GB" dirty="0"/>
              <a:t>it depends on the business, how it is set up, the infrastructure and the policies and </a:t>
            </a:r>
            <a:r>
              <a:rPr lang="en-GB" dirty="0" smtClean="0"/>
              <a:t>procedures, and protect mechanisms in place.</a:t>
            </a:r>
          </a:p>
          <a:p>
            <a:pPr marL="0" indent="0">
              <a:buNone/>
            </a:pPr>
            <a:r>
              <a:rPr lang="en-GB" dirty="0" smtClean="0"/>
              <a:t>Does your BCP include no use of IT or loss of data!</a:t>
            </a:r>
            <a:endParaRPr lang="en-GB" dirty="0"/>
          </a:p>
          <a:p>
            <a:endParaRPr lang="en-GB" dirty="0"/>
          </a:p>
        </p:txBody>
      </p:sp>
    </p:spTree>
    <p:extLst>
      <p:ext uri="{BB962C8B-B14F-4D97-AF65-F5344CB8AC3E}">
        <p14:creationId xmlns:p14="http://schemas.microsoft.com/office/powerpoint/2010/main" val="2583527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984821" y="2295424"/>
            <a:ext cx="8832825" cy="3728058"/>
          </a:xfrm>
        </p:spPr>
        <p:txBody>
          <a:bodyPr>
            <a:normAutofit/>
          </a:bodyPr>
          <a:lstStyle/>
          <a:p>
            <a:pPr algn="ctr" eaLnBrk="1" hangingPunct="1">
              <a:spcBef>
                <a:spcPct val="50000"/>
              </a:spcBef>
              <a:buNone/>
            </a:pPr>
            <a:r>
              <a:rPr lang="en-GB" sz="3600" b="1" dirty="0" smtClean="0">
                <a:solidFill>
                  <a:srgbClr val="FF0000"/>
                </a:solidFill>
                <a:effectLst>
                  <a:outerShdw blurRad="38100" dist="38100" dir="2700000" algn="tl">
                    <a:srgbClr val="000000">
                      <a:alpha val="43137"/>
                    </a:srgbClr>
                  </a:outerShdw>
                </a:effectLst>
              </a:rPr>
              <a:t>80%</a:t>
            </a:r>
            <a:r>
              <a:rPr lang="en-GB" dirty="0" smtClean="0">
                <a:solidFill>
                  <a:srgbClr val="000000"/>
                </a:solidFill>
              </a:rPr>
              <a:t> is easily preventable</a:t>
            </a:r>
            <a:endParaRPr lang="en-GB" sz="3600" b="1" dirty="0">
              <a:solidFill>
                <a:srgbClr val="FF0000"/>
              </a:soli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1913924" y="430427"/>
            <a:ext cx="9626037" cy="609600"/>
          </a:xfrm>
        </p:spPr>
        <p:txBody>
          <a:bodyPr/>
          <a:lstStyle/>
          <a:p>
            <a:r>
              <a:rPr lang="en-GB" sz="2800" dirty="0" smtClean="0">
                <a:solidFill>
                  <a:schemeClr val="accent5">
                    <a:lumMod val="75000"/>
                  </a:schemeClr>
                </a:solidFill>
                <a:latin typeface="Rockwell"/>
              </a:rPr>
              <a:t>And now for some good news!!</a:t>
            </a:r>
            <a:endParaRPr lang="en-GB" sz="2800" dirty="0">
              <a:solidFill>
                <a:schemeClr val="accent5">
                  <a:lumMod val="75000"/>
                </a:schemeClr>
              </a:solidFill>
              <a:latin typeface="Rockwell"/>
            </a:endParaRPr>
          </a:p>
        </p:txBody>
      </p:sp>
      <p:sp>
        <p:nvSpPr>
          <p:cNvPr id="7" name="TextBox 6"/>
          <p:cNvSpPr txBox="1"/>
          <p:nvPr/>
        </p:nvSpPr>
        <p:spPr>
          <a:xfrm>
            <a:off x="2352782" y="1284269"/>
            <a:ext cx="8332342" cy="400110"/>
          </a:xfrm>
          <a:prstGeom prst="rect">
            <a:avLst/>
          </a:prstGeom>
          <a:noFill/>
        </p:spPr>
        <p:txBody>
          <a:bodyPr wrap="square" rtlCol="0">
            <a:spAutoFit/>
          </a:bodyPr>
          <a:lstStyle/>
          <a:p>
            <a:r>
              <a:rPr lang="en-GB" sz="2000" dirty="0" smtClean="0"/>
              <a:t>GCHQ reported in 2014 that in terms of Cyber Crime…</a:t>
            </a:r>
            <a:endParaRPr lang="en-GB" sz="2000" dirty="0"/>
          </a:p>
        </p:txBody>
      </p:sp>
      <p:pic>
        <p:nvPicPr>
          <p:cNvPr id="2050" name="Picture 2" descr="http://mareesdoctorate.files.wordpress.com/2013/07/tick.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335"/>
          <a:stretch/>
        </p:blipFill>
        <p:spPr bwMode="auto">
          <a:xfrm>
            <a:off x="4871128" y="3021496"/>
            <a:ext cx="3295650" cy="28891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New BP logo (CMYK) (2)"/>
          <p:cNvPicPr/>
          <p:nvPr/>
        </p:nvPicPr>
        <p:blipFill>
          <a:blip r:embed="rId5">
            <a:extLst>
              <a:ext uri="{28A0092B-C50C-407E-A947-70E740481C1C}">
                <a14:useLocalDpi xmlns:a14="http://schemas.microsoft.com/office/drawing/2010/main" val="0"/>
              </a:ext>
            </a:extLst>
          </a:blip>
          <a:srcRect/>
          <a:stretch>
            <a:fillRect/>
          </a:stretch>
        </p:blipFill>
        <p:spPr bwMode="auto">
          <a:xfrm>
            <a:off x="10685124" y="5386778"/>
            <a:ext cx="1247775" cy="1047750"/>
          </a:xfrm>
          <a:prstGeom prst="rect">
            <a:avLst/>
          </a:prstGeom>
          <a:noFill/>
          <a:ln>
            <a:noFill/>
          </a:ln>
        </p:spPr>
      </p:pic>
    </p:spTree>
    <p:extLst>
      <p:ext uri="{BB962C8B-B14F-4D97-AF65-F5344CB8AC3E}">
        <p14:creationId xmlns:p14="http://schemas.microsoft.com/office/powerpoint/2010/main" val="75898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3924" y="430427"/>
            <a:ext cx="9626037" cy="609600"/>
          </a:xfrm>
        </p:spPr>
        <p:txBody>
          <a:bodyPr/>
          <a:lstStyle/>
          <a:p>
            <a:r>
              <a:rPr lang="en-GB" sz="2800" dirty="0" smtClean="0">
                <a:solidFill>
                  <a:schemeClr val="accent5">
                    <a:lumMod val="75000"/>
                  </a:schemeClr>
                </a:solidFill>
                <a:latin typeface="Rockwell"/>
              </a:rPr>
              <a:t>What do you think?</a:t>
            </a:r>
            <a:endParaRPr lang="en-GB" sz="2800" dirty="0">
              <a:solidFill>
                <a:schemeClr val="accent5">
                  <a:lumMod val="75000"/>
                </a:schemeClr>
              </a:solidFill>
              <a:latin typeface="Rockwell"/>
            </a:endParaRPr>
          </a:p>
        </p:txBody>
      </p:sp>
      <p:sp>
        <p:nvSpPr>
          <p:cNvPr id="3" name="Subtitle 2"/>
          <p:cNvSpPr>
            <a:spLocks noGrp="1"/>
          </p:cNvSpPr>
          <p:nvPr>
            <p:ph idx="1"/>
          </p:nvPr>
        </p:nvSpPr>
        <p:spPr>
          <a:xfrm>
            <a:off x="2221634" y="1763555"/>
            <a:ext cx="9817966" cy="3659345"/>
          </a:xfrm>
        </p:spPr>
        <p:txBody>
          <a:bodyPr>
            <a:normAutofit fontScale="77500" lnSpcReduction="20000"/>
          </a:bodyPr>
          <a:lstStyle/>
          <a:p>
            <a:pPr algn="r" eaLnBrk="1" hangingPunct="1">
              <a:spcBef>
                <a:spcPct val="50000"/>
              </a:spcBef>
              <a:buNone/>
            </a:pPr>
            <a:endParaRPr lang="en-GB" sz="2000" dirty="0">
              <a:solidFill>
                <a:srgbClr val="000000"/>
              </a:solidFill>
            </a:endParaRPr>
          </a:p>
          <a:p>
            <a:pPr>
              <a:buNone/>
            </a:pPr>
            <a:r>
              <a:rPr lang="en-GB" dirty="0" smtClean="0"/>
              <a:t>1)  What is the cost of an attack on a SME? – Repair, return to normality and compensation.  What about loss of trade/reputation!</a:t>
            </a:r>
          </a:p>
          <a:p>
            <a:pPr>
              <a:buNone/>
            </a:pPr>
            <a:endParaRPr lang="en-GB" dirty="0"/>
          </a:p>
          <a:p>
            <a:pPr>
              <a:buNone/>
            </a:pPr>
            <a:r>
              <a:rPr lang="en-GB" dirty="0"/>
              <a:t>	</a:t>
            </a:r>
            <a:r>
              <a:rPr lang="en-GB" dirty="0" smtClean="0"/>
              <a:t>			    </a:t>
            </a:r>
            <a:r>
              <a:rPr lang="en-GB" b="1" dirty="0" smtClean="0">
                <a:solidFill>
                  <a:srgbClr val="FF0000"/>
                </a:solidFill>
                <a:effectLst>
                  <a:outerShdw blurRad="38100" dist="38100" dir="2700000" algn="tl">
                    <a:srgbClr val="000000">
                      <a:alpha val="43137"/>
                    </a:srgbClr>
                  </a:outerShdw>
                </a:effectLst>
              </a:rPr>
              <a:t>£75k - £311k</a:t>
            </a:r>
          </a:p>
          <a:p>
            <a:pPr>
              <a:buNone/>
            </a:pPr>
            <a:r>
              <a:rPr lang="en-GB" b="1" dirty="0" smtClean="0">
                <a:solidFill>
                  <a:srgbClr val="FF0000"/>
                </a:solidFill>
                <a:effectLst>
                  <a:outerShdw blurRad="38100" dist="38100" dir="2700000" algn="tl">
                    <a:srgbClr val="000000">
                      <a:alpha val="43137"/>
                    </a:srgbClr>
                  </a:outerShdw>
                </a:effectLst>
              </a:rPr>
              <a:t>                                </a:t>
            </a:r>
            <a:r>
              <a:rPr lang="en-GB" sz="2000" b="1" dirty="0" smtClean="0">
                <a:effectLst>
                  <a:outerShdw blurRad="38100" dist="38100" dir="2700000" algn="tl">
                    <a:srgbClr val="000000">
                      <a:alpha val="43137"/>
                    </a:srgbClr>
                  </a:outerShdw>
                </a:effectLst>
              </a:rPr>
              <a:t>(Up from £65k - £115k in 2014)</a:t>
            </a:r>
            <a:br>
              <a:rPr lang="en-GB" sz="2000" b="1" dirty="0" smtClean="0">
                <a:effectLst>
                  <a:outerShdw blurRad="38100" dist="38100" dir="2700000" algn="tl">
                    <a:srgbClr val="000000">
                      <a:alpha val="43137"/>
                    </a:srgbClr>
                  </a:outerShdw>
                </a:effectLst>
              </a:rPr>
            </a:br>
            <a:endParaRPr lang="en-GB" sz="2000" b="1" dirty="0">
              <a:effectLst>
                <a:outerShdw blurRad="38100" dist="38100" dir="2700000" algn="tl">
                  <a:srgbClr val="000000">
                    <a:alpha val="43137"/>
                  </a:srgbClr>
                </a:outerShdw>
              </a:effectLst>
            </a:endParaRPr>
          </a:p>
          <a:p>
            <a:pPr>
              <a:buNone/>
            </a:pPr>
            <a:r>
              <a:rPr lang="en-GB" dirty="0" smtClean="0"/>
              <a:t>2) What is cost on a large businesses?</a:t>
            </a:r>
          </a:p>
          <a:p>
            <a:pPr>
              <a:buNone/>
            </a:pPr>
            <a:endParaRPr lang="en-GB" b="1" dirty="0">
              <a:solidFill>
                <a:srgbClr val="FF0000"/>
              </a:solidFill>
              <a:effectLst>
                <a:outerShdw blurRad="38100" dist="38100" dir="2700000" algn="tl">
                  <a:srgbClr val="000000">
                    <a:alpha val="43137"/>
                  </a:srgbClr>
                </a:outerShdw>
              </a:effectLst>
            </a:endParaRPr>
          </a:p>
          <a:p>
            <a:pPr>
              <a:buNone/>
            </a:pPr>
            <a:r>
              <a:rPr lang="en-GB" b="1" dirty="0" smtClean="0">
                <a:solidFill>
                  <a:srgbClr val="FF0000"/>
                </a:solidFill>
                <a:effectLst>
                  <a:outerShdw blurRad="38100" dist="38100" dir="2700000" algn="tl">
                    <a:srgbClr val="000000">
                      <a:alpha val="43137"/>
                    </a:srgbClr>
                  </a:outerShdw>
                </a:effectLst>
              </a:rPr>
              <a:t>				£1.46m - £3.14m</a:t>
            </a:r>
          </a:p>
          <a:p>
            <a:pPr>
              <a:buNone/>
            </a:pPr>
            <a:r>
              <a:rPr lang="en-GB" b="1" dirty="0" smtClean="0">
                <a:solidFill>
                  <a:srgbClr val="FF0000"/>
                </a:solidFill>
                <a:effectLst>
                  <a:outerShdw blurRad="38100" dist="38100" dir="2700000" algn="tl">
                    <a:srgbClr val="000000">
                      <a:alpha val="43137"/>
                    </a:srgbClr>
                  </a:outerShdw>
                </a:effectLst>
              </a:rPr>
              <a:t>                               </a:t>
            </a:r>
            <a:r>
              <a:rPr lang="en-GB" sz="2100" b="1" dirty="0">
                <a:effectLst>
                  <a:outerShdw blurRad="38100" dist="38100" dir="2700000" algn="tl">
                    <a:srgbClr val="000000">
                      <a:alpha val="43137"/>
                    </a:srgbClr>
                  </a:outerShdw>
                </a:effectLst>
              </a:rPr>
              <a:t>(Up from </a:t>
            </a:r>
            <a:r>
              <a:rPr lang="en-GB" sz="2100" b="1" dirty="0" smtClean="0">
                <a:effectLst>
                  <a:outerShdw blurRad="38100" dist="38100" dir="2700000" algn="tl">
                    <a:srgbClr val="000000">
                      <a:alpha val="43137"/>
                    </a:srgbClr>
                  </a:outerShdw>
                </a:effectLst>
              </a:rPr>
              <a:t>£600k </a:t>
            </a:r>
            <a:r>
              <a:rPr lang="en-GB" sz="2100" b="1" dirty="0">
                <a:effectLst>
                  <a:outerShdw blurRad="38100" dist="38100" dir="2700000" algn="tl">
                    <a:srgbClr val="000000">
                      <a:alpha val="43137"/>
                    </a:srgbClr>
                  </a:outerShdw>
                </a:effectLst>
              </a:rPr>
              <a:t>- </a:t>
            </a:r>
            <a:r>
              <a:rPr lang="en-GB" sz="2100" b="1" dirty="0" smtClean="0">
                <a:effectLst>
                  <a:outerShdw blurRad="38100" dist="38100" dir="2700000" algn="tl">
                    <a:srgbClr val="000000">
                      <a:alpha val="43137"/>
                    </a:srgbClr>
                  </a:outerShdw>
                </a:effectLst>
              </a:rPr>
              <a:t>£1.5m </a:t>
            </a:r>
            <a:r>
              <a:rPr lang="en-GB" sz="2100" b="1" dirty="0">
                <a:effectLst>
                  <a:outerShdw blurRad="38100" dist="38100" dir="2700000" algn="tl">
                    <a:srgbClr val="000000">
                      <a:alpha val="43137"/>
                    </a:srgbClr>
                  </a:outerShdw>
                </a:effectLst>
              </a:rPr>
              <a:t>in 2014</a:t>
            </a:r>
            <a:r>
              <a:rPr lang="en-GB" sz="2100" b="1" dirty="0" smtClean="0">
                <a:effectLst>
                  <a:outerShdw blurRad="38100" dist="38100" dir="2700000" algn="tl">
                    <a:srgbClr val="000000">
                      <a:alpha val="43137"/>
                    </a:srgbClr>
                  </a:outerShdw>
                </a:effectLst>
              </a:rPr>
              <a:t>)</a:t>
            </a:r>
          </a:p>
          <a:p>
            <a:pPr>
              <a:buNone/>
            </a:pPr>
            <a:endParaRPr lang="en-GB" b="1"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a:off x="2352782" y="1055669"/>
            <a:ext cx="8332342" cy="707886"/>
          </a:xfrm>
          <a:prstGeom prst="rect">
            <a:avLst/>
          </a:prstGeom>
          <a:noFill/>
        </p:spPr>
        <p:txBody>
          <a:bodyPr wrap="square" rtlCol="0">
            <a:spAutoFit/>
          </a:bodyPr>
          <a:lstStyle/>
          <a:p>
            <a:r>
              <a:rPr lang="en-GB" sz="2000" dirty="0" smtClean="0"/>
              <a:t>The </a:t>
            </a:r>
            <a:r>
              <a:rPr lang="en-GB" sz="2000" b="1" dirty="0" smtClean="0">
                <a:effectLst>
                  <a:outerShdw blurRad="38100" dist="38100" dir="2700000" algn="tl">
                    <a:srgbClr val="000000">
                      <a:alpha val="43137"/>
                    </a:srgbClr>
                  </a:outerShdw>
                </a:effectLst>
              </a:rPr>
              <a:t>2015</a:t>
            </a:r>
            <a:r>
              <a:rPr lang="en-GB" sz="2000" dirty="0" smtClean="0"/>
              <a:t> Information Breaches Survey reported that </a:t>
            </a:r>
            <a:r>
              <a:rPr lang="en-GB" sz="2000" b="1" dirty="0" smtClean="0">
                <a:solidFill>
                  <a:srgbClr val="FF0000"/>
                </a:solidFill>
                <a:effectLst>
                  <a:outerShdw blurRad="38100" dist="38100" dir="2700000" algn="tl">
                    <a:srgbClr val="000000">
                      <a:alpha val="43137"/>
                    </a:srgbClr>
                  </a:outerShdw>
                </a:effectLst>
              </a:rPr>
              <a:t>90%</a:t>
            </a:r>
            <a:r>
              <a:rPr lang="en-GB" sz="2000" dirty="0" smtClean="0"/>
              <a:t> of large organisations and </a:t>
            </a:r>
            <a:r>
              <a:rPr lang="en-GB" sz="2000" b="1" dirty="0" smtClean="0">
                <a:solidFill>
                  <a:srgbClr val="FF0000"/>
                </a:solidFill>
                <a:effectLst>
                  <a:outerShdw blurRad="38100" dist="38100" dir="2700000" algn="tl">
                    <a:srgbClr val="000000">
                      <a:alpha val="43137"/>
                    </a:srgbClr>
                  </a:outerShdw>
                </a:effectLst>
              </a:rPr>
              <a:t>74%</a:t>
            </a:r>
            <a:r>
              <a:rPr lang="en-GB" sz="2000" dirty="0" smtClean="0"/>
              <a:t> of small businesses had security breaches. </a:t>
            </a:r>
            <a:endParaRPr lang="en-GB" sz="2000" dirty="0"/>
          </a:p>
        </p:txBody>
      </p:sp>
      <p:pic>
        <p:nvPicPr>
          <p:cNvPr id="8" name="Picture 7" descr="New BP logo (CMYK) (2)"/>
          <p:cNvPicPr/>
          <p:nvPr/>
        </p:nvPicPr>
        <p:blipFill>
          <a:blip r:embed="rId5">
            <a:extLst>
              <a:ext uri="{28A0092B-C50C-407E-A947-70E740481C1C}">
                <a14:useLocalDpi xmlns:a14="http://schemas.microsoft.com/office/drawing/2010/main" val="0"/>
              </a:ext>
            </a:extLst>
          </a:blip>
          <a:srcRect/>
          <a:stretch>
            <a:fillRect/>
          </a:stretch>
        </p:blipFill>
        <p:spPr bwMode="auto">
          <a:xfrm>
            <a:off x="10685124" y="5324234"/>
            <a:ext cx="1247775" cy="1047750"/>
          </a:xfrm>
          <a:prstGeom prst="rect">
            <a:avLst/>
          </a:prstGeom>
          <a:noFill/>
          <a:ln>
            <a:noFill/>
          </a:ln>
        </p:spPr>
      </p:pic>
      <p:sp>
        <p:nvSpPr>
          <p:cNvPr id="4" name="TextBox 3"/>
          <p:cNvSpPr txBox="1"/>
          <p:nvPr/>
        </p:nvSpPr>
        <p:spPr>
          <a:xfrm>
            <a:off x="1600200" y="5355743"/>
            <a:ext cx="8813800" cy="1477328"/>
          </a:xfrm>
          <a:prstGeom prst="rect">
            <a:avLst/>
          </a:prstGeom>
          <a:noFill/>
        </p:spPr>
        <p:txBody>
          <a:bodyPr wrap="square" rtlCol="0">
            <a:spAutoFit/>
          </a:bodyPr>
          <a:lstStyle/>
          <a:p>
            <a:pPr algn="ctr"/>
            <a:r>
              <a:rPr lang="en-GB" sz="2400" dirty="0">
                <a:solidFill>
                  <a:schemeClr val="accent5">
                    <a:lumMod val="75000"/>
                  </a:schemeClr>
                </a:solidFill>
                <a:latin typeface="Rockwell"/>
                <a:ea typeface="+mj-ea"/>
                <a:cs typeface="+mj-cs"/>
              </a:rPr>
              <a:t>Could your company cope with this cost.  </a:t>
            </a:r>
          </a:p>
          <a:p>
            <a:pPr algn="ctr"/>
            <a:r>
              <a:rPr lang="en-GB" sz="2400" dirty="0">
                <a:solidFill>
                  <a:schemeClr val="accent5">
                    <a:lumMod val="75000"/>
                  </a:schemeClr>
                </a:solidFill>
                <a:latin typeface="Rockwell"/>
                <a:ea typeface="+mj-ea"/>
                <a:cs typeface="+mj-cs"/>
              </a:rPr>
              <a:t>The cost of security is always too much until it is not enough!  </a:t>
            </a:r>
          </a:p>
          <a:p>
            <a:pPr algn="ctr"/>
            <a:r>
              <a:rPr lang="en-GB" sz="2400" dirty="0">
                <a:solidFill>
                  <a:schemeClr val="accent5">
                    <a:lumMod val="75000"/>
                  </a:schemeClr>
                </a:solidFill>
                <a:latin typeface="Rockwell"/>
                <a:ea typeface="+mj-ea"/>
                <a:cs typeface="+mj-cs"/>
              </a:rPr>
              <a:t>Protection is cheaper then recovery</a:t>
            </a:r>
          </a:p>
          <a:p>
            <a:endParaRPr lang="en-GB" dirty="0"/>
          </a:p>
        </p:txBody>
      </p:sp>
    </p:spTree>
    <p:extLst>
      <p:ext uri="{BB962C8B-B14F-4D97-AF65-F5344CB8AC3E}">
        <p14:creationId xmlns:p14="http://schemas.microsoft.com/office/powerpoint/2010/main" val="27712443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478115" y="0"/>
            <a:ext cx="10515600" cy="1325563"/>
          </a:xfrm>
        </p:spPr>
        <p:txBody>
          <a:bodyPr>
            <a:normAutofit/>
          </a:bodyPr>
          <a:lstStyle/>
          <a:p>
            <a:pPr marL="457200" indent="-457200"/>
            <a:r>
              <a:rPr lang="en-GB" altLang="en-US" sz="28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I</a:t>
            </a:r>
            <a:r>
              <a:rPr lang="en-GB" altLang="en-US" sz="2800" dirty="0" smtClean="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ntelligence &amp; current threats</a:t>
            </a:r>
            <a:endParaRPr lang="en-GB" altLang="en-US" sz="28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endParaRPr>
          </a:p>
        </p:txBody>
      </p:sp>
      <p:sp>
        <p:nvSpPr>
          <p:cNvPr id="2" name="TextBox 1"/>
          <p:cNvSpPr txBox="1"/>
          <p:nvPr/>
        </p:nvSpPr>
        <p:spPr>
          <a:xfrm>
            <a:off x="1668781" y="2287518"/>
            <a:ext cx="45719" cy="369332"/>
          </a:xfrm>
          <a:prstGeom prst="rect">
            <a:avLst/>
          </a:prstGeom>
          <a:noFill/>
        </p:spPr>
        <p:txBody>
          <a:bodyPr wrap="square" rtlCol="0">
            <a:spAutoFit/>
          </a:bodyPr>
          <a:lstStyle/>
          <a:p>
            <a:r>
              <a:rPr lang="en-GB" dirty="0" smtClean="0"/>
              <a:t>   </a:t>
            </a:r>
            <a:endParaRPr lang="en-GB" dirty="0"/>
          </a:p>
        </p:txBody>
      </p:sp>
      <p:sp>
        <p:nvSpPr>
          <p:cNvPr id="3" name="TextBox 2"/>
          <p:cNvSpPr txBox="1"/>
          <p:nvPr/>
        </p:nvSpPr>
        <p:spPr>
          <a:xfrm>
            <a:off x="2362200" y="2472184"/>
            <a:ext cx="5894562" cy="461665"/>
          </a:xfrm>
          <a:prstGeom prst="rect">
            <a:avLst/>
          </a:prstGeom>
          <a:noFill/>
        </p:spPr>
        <p:txBody>
          <a:bodyPr wrap="none" rtlCol="0">
            <a:spAutoFit/>
          </a:bodyPr>
          <a:lstStyle/>
          <a:p>
            <a:r>
              <a:rPr lang="en-GB" altLang="en-US" sz="24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Advice on how to protect yourselves</a:t>
            </a:r>
            <a:endParaRPr lang="en-GB" sz="24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endParaRPr>
          </a:p>
        </p:txBody>
      </p:sp>
      <p:pic>
        <p:nvPicPr>
          <p:cNvPr id="5" name="Picture 4" descr="New BP logo (CMYK) (2)"/>
          <p:cNvPicPr/>
          <p:nvPr/>
        </p:nvPicPr>
        <p:blipFill>
          <a:blip r:embed="rId3">
            <a:extLst>
              <a:ext uri="{28A0092B-C50C-407E-A947-70E740481C1C}">
                <a14:useLocalDpi xmlns:a14="http://schemas.microsoft.com/office/drawing/2010/main" val="0"/>
              </a:ext>
            </a:extLst>
          </a:blip>
          <a:srcRect/>
          <a:stretch>
            <a:fillRect/>
          </a:stretch>
        </p:blipFill>
        <p:spPr bwMode="auto">
          <a:xfrm>
            <a:off x="10685124" y="5386778"/>
            <a:ext cx="1247775" cy="1047750"/>
          </a:xfrm>
          <a:prstGeom prst="rect">
            <a:avLst/>
          </a:prstGeom>
          <a:noFill/>
          <a:ln>
            <a:noFill/>
          </a:ln>
        </p:spPr>
      </p:pic>
    </p:spTree>
    <p:extLst>
      <p:ext uri="{BB962C8B-B14F-4D97-AF65-F5344CB8AC3E}">
        <p14:creationId xmlns:p14="http://schemas.microsoft.com/office/powerpoint/2010/main" val="1435057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Cyber Crim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yber Crime Theme" id="{033B41C6-FCE3-4B03-95A5-5E83663EA664}" vid="{994F4E9F-2665-4E3C-A0DA-8EA5A98CFAB2}"/>
    </a:ext>
  </a:ext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Cyber Crime Theme</Template>
  <TotalTime>11572</TotalTime>
  <Words>1589</Words>
  <Application>Microsoft Office PowerPoint</Application>
  <PresentationFormat>Widescreen</PresentationFormat>
  <Paragraphs>236</Paragraphs>
  <Slides>21</Slides>
  <Notes>7</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21</vt:i4>
      </vt:variant>
    </vt:vector>
  </HeadingPairs>
  <TitlesOfParts>
    <vt:vector size="32" baseType="lpstr">
      <vt:lpstr>Arial</vt:lpstr>
      <vt:lpstr>Calibri</vt:lpstr>
      <vt:lpstr>Calibri Light</vt:lpstr>
      <vt:lpstr>Rockwell</vt:lpstr>
      <vt:lpstr>Cyber Crime Theme</vt:lpstr>
      <vt:lpstr>Diseño predeterminado</vt:lpstr>
      <vt:lpstr>1_Diseño predeterminado</vt:lpstr>
      <vt:lpstr>2_Diseño predeterminado</vt:lpstr>
      <vt:lpstr>3_Diseño predeterminado</vt:lpstr>
      <vt:lpstr>4_Diseño predeterminado</vt:lpstr>
      <vt:lpstr>Office Theme</vt:lpstr>
      <vt:lpstr>PowerPoint Presentation</vt:lpstr>
      <vt:lpstr>Cyber security advisor</vt:lpstr>
      <vt:lpstr>Areas of discussion (in brief)</vt:lpstr>
      <vt:lpstr>What is Cyber Crime?</vt:lpstr>
      <vt:lpstr>PowerPoint Presentation</vt:lpstr>
      <vt:lpstr>But what are some of the biggest threats? </vt:lpstr>
      <vt:lpstr>And now for some good news!!</vt:lpstr>
      <vt:lpstr>What do you think?</vt:lpstr>
      <vt:lpstr>Intelligence &amp; current threats</vt:lpstr>
      <vt:lpstr>Insider threat</vt:lpstr>
      <vt:lpstr>Social engineering by Dodgey Sean (outsider threat) </vt:lpstr>
      <vt:lpstr>Mandate fraud / CEO fraud/ payment diversion Fraudsters targeting senior Executives.</vt:lpstr>
      <vt:lpstr>Online extortion demand affecting UK businesses</vt:lpstr>
      <vt:lpstr>PowerPoint Presentation</vt:lpstr>
      <vt:lpstr>Malware attacks</vt:lpstr>
      <vt:lpstr>PowerPoint Presentation</vt:lpstr>
      <vt:lpstr>Account take overs /compromised accounts</vt:lpstr>
      <vt:lpstr>Ways you may choose to protect yourselves: </vt:lpstr>
      <vt:lpstr>Let’s Finish on Three Simple Pieces of Advice…</vt:lpstr>
      <vt:lpstr>POC:  Who do I contact and how?</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Cobley</dc:creator>
  <cp:lastModifiedBy>Luton CII Secretary</cp:lastModifiedBy>
  <cp:revision>128</cp:revision>
  <dcterms:created xsi:type="dcterms:W3CDTF">2015-05-16T13:46:00Z</dcterms:created>
  <dcterms:modified xsi:type="dcterms:W3CDTF">2016-10-19T10:40:27Z</dcterms:modified>
</cp:coreProperties>
</file>