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 id="2147483684" r:id="rId6"/>
  </p:sldMasterIdLst>
  <p:notesMasterIdLst>
    <p:notesMasterId r:id="rId40"/>
  </p:notesMasterIdLst>
  <p:handoutMasterIdLst>
    <p:handoutMasterId r:id="rId41"/>
  </p:handoutMasterIdLst>
  <p:sldIdLst>
    <p:sldId id="317" r:id="rId7"/>
    <p:sldId id="267" r:id="rId8"/>
    <p:sldId id="256" r:id="rId9"/>
    <p:sldId id="269" r:id="rId10"/>
    <p:sldId id="287" r:id="rId11"/>
    <p:sldId id="281" r:id="rId12"/>
    <p:sldId id="268" r:id="rId13"/>
    <p:sldId id="300" r:id="rId14"/>
    <p:sldId id="301" r:id="rId15"/>
    <p:sldId id="319" r:id="rId16"/>
    <p:sldId id="291" r:id="rId17"/>
    <p:sldId id="259" r:id="rId18"/>
    <p:sldId id="260" r:id="rId19"/>
    <p:sldId id="302" r:id="rId20"/>
    <p:sldId id="303" r:id="rId21"/>
    <p:sldId id="270" r:id="rId22"/>
    <p:sldId id="271" r:id="rId23"/>
    <p:sldId id="304" r:id="rId24"/>
    <p:sldId id="273" r:id="rId25"/>
    <p:sldId id="272" r:id="rId26"/>
    <p:sldId id="274" r:id="rId27"/>
    <p:sldId id="307" r:id="rId28"/>
    <p:sldId id="306" r:id="rId29"/>
    <p:sldId id="308" r:id="rId30"/>
    <p:sldId id="278" r:id="rId31"/>
    <p:sldId id="279" r:id="rId32"/>
    <p:sldId id="309" r:id="rId33"/>
    <p:sldId id="320" r:id="rId34"/>
    <p:sldId id="314" r:id="rId35"/>
    <p:sldId id="322" r:id="rId36"/>
    <p:sldId id="321" r:id="rId37"/>
    <p:sldId id="323" r:id="rId38"/>
    <p:sldId id="318" r:id="rId39"/>
  </p:sldIdLst>
  <p:sldSz cx="9144000" cy="6858000" type="screen4x3"/>
  <p:notesSz cx="6881813" cy="10002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134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en-GB"/>
          </a:p>
        </p:txBody>
      </p:sp>
      <p:sp>
        <p:nvSpPr>
          <p:cNvPr id="3" name="Date Placeholder 2"/>
          <p:cNvSpPr>
            <a:spLocks noGrp="1"/>
          </p:cNvSpPr>
          <p:nvPr>
            <p:ph type="dt" sz="quarter" idx="1"/>
          </p:nvPr>
        </p:nvSpPr>
        <p:spPr>
          <a:xfrm>
            <a:off x="3898102" y="0"/>
            <a:ext cx="2982119" cy="501879"/>
          </a:xfrm>
          <a:prstGeom prst="rect">
            <a:avLst/>
          </a:prstGeom>
        </p:spPr>
        <p:txBody>
          <a:bodyPr vert="horz" lIns="96478" tIns="48239" rIns="96478" bIns="48239" rtlCol="0"/>
          <a:lstStyle>
            <a:lvl1pPr algn="r">
              <a:defRPr sz="1300"/>
            </a:lvl1pPr>
          </a:lstStyle>
          <a:p>
            <a:fld id="{BBD1B308-E7D1-4A50-8620-4E18A8FE9BB7}" type="datetimeFigureOut">
              <a:rPr lang="en-GB" smtClean="0"/>
              <a:t>18/04/2017</a:t>
            </a:fld>
            <a:endParaRPr lang="en-GB"/>
          </a:p>
        </p:txBody>
      </p:sp>
      <p:sp>
        <p:nvSpPr>
          <p:cNvPr id="4" name="Footer Placeholder 3"/>
          <p:cNvSpPr>
            <a:spLocks noGrp="1"/>
          </p:cNvSpPr>
          <p:nvPr>
            <p:ph type="ftr" sz="quarter" idx="2"/>
          </p:nvPr>
        </p:nvSpPr>
        <p:spPr>
          <a:xfrm>
            <a:off x="0" y="9500961"/>
            <a:ext cx="2982119" cy="501878"/>
          </a:xfrm>
          <a:prstGeom prst="rect">
            <a:avLst/>
          </a:prstGeom>
        </p:spPr>
        <p:txBody>
          <a:bodyPr vert="horz" lIns="96478" tIns="48239" rIns="96478" bIns="48239" rtlCol="0" anchor="b"/>
          <a:lstStyle>
            <a:lvl1pPr algn="l">
              <a:defRPr sz="1300"/>
            </a:lvl1pPr>
          </a:lstStyle>
          <a:p>
            <a:endParaRPr lang="en-GB"/>
          </a:p>
        </p:txBody>
      </p:sp>
      <p:sp>
        <p:nvSpPr>
          <p:cNvPr id="5" name="Slide Number Placeholder 4"/>
          <p:cNvSpPr>
            <a:spLocks noGrp="1"/>
          </p:cNvSpPr>
          <p:nvPr>
            <p:ph type="sldNum" sz="quarter" idx="3"/>
          </p:nvPr>
        </p:nvSpPr>
        <p:spPr>
          <a:xfrm>
            <a:off x="3898102" y="9500961"/>
            <a:ext cx="2982119" cy="501878"/>
          </a:xfrm>
          <a:prstGeom prst="rect">
            <a:avLst/>
          </a:prstGeom>
        </p:spPr>
        <p:txBody>
          <a:bodyPr vert="horz" lIns="96478" tIns="48239" rIns="96478" bIns="48239" rtlCol="0" anchor="b"/>
          <a:lstStyle>
            <a:lvl1pPr algn="r">
              <a:defRPr sz="1300"/>
            </a:lvl1pPr>
          </a:lstStyle>
          <a:p>
            <a:fld id="{BE051521-E0A2-488E-85B3-88A0F2E43BFB}" type="slidenum">
              <a:rPr lang="en-GB" smtClean="0"/>
              <a:t>‹#›</a:t>
            </a:fld>
            <a:endParaRPr lang="en-GB"/>
          </a:p>
        </p:txBody>
      </p:sp>
    </p:spTree>
    <p:extLst>
      <p:ext uri="{BB962C8B-B14F-4D97-AF65-F5344CB8AC3E}">
        <p14:creationId xmlns:p14="http://schemas.microsoft.com/office/powerpoint/2010/main" val="1797008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n-US" dirty="0"/>
          </a:p>
        </p:txBody>
      </p:sp>
      <p:sp>
        <p:nvSpPr>
          <p:cNvPr id="3" name="Date Placeholder 2"/>
          <p:cNvSpPr>
            <a:spLocks noGrp="1"/>
          </p:cNvSpPr>
          <p:nvPr>
            <p:ph type="dt" idx="1"/>
          </p:nvPr>
        </p:nvSpPr>
        <p:spPr>
          <a:xfrm>
            <a:off x="3898102" y="0"/>
            <a:ext cx="2982119" cy="500142"/>
          </a:xfrm>
          <a:prstGeom prst="rect">
            <a:avLst/>
          </a:prstGeom>
        </p:spPr>
        <p:txBody>
          <a:bodyPr vert="horz" lIns="96478" tIns="48239" rIns="96478" bIns="48239" rtlCol="0"/>
          <a:lstStyle>
            <a:lvl1pPr algn="r">
              <a:defRPr sz="1300"/>
            </a:lvl1pPr>
          </a:lstStyle>
          <a:p>
            <a:fld id="{E5D6D6EB-99FC-EF4E-8018-8A0B68D1B510}" type="datetimeFigureOut">
              <a:rPr lang="en-US" smtClean="0"/>
              <a:t>4/18/2017</a:t>
            </a:fld>
            <a:endParaRPr lang="en-US" dirty="0"/>
          </a:p>
        </p:txBody>
      </p:sp>
      <p:sp>
        <p:nvSpPr>
          <p:cNvPr id="4" name="Slide Image Placeholder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endParaRPr lang="en-US" dirty="0"/>
          </a:p>
        </p:txBody>
      </p:sp>
      <p:sp>
        <p:nvSpPr>
          <p:cNvPr id="5" name="Notes Placeholder 4"/>
          <p:cNvSpPr>
            <a:spLocks noGrp="1"/>
          </p:cNvSpPr>
          <p:nvPr>
            <p:ph type="body" sz="quarter" idx="3"/>
          </p:nvPr>
        </p:nvSpPr>
        <p:spPr>
          <a:xfrm>
            <a:off x="688182" y="4751348"/>
            <a:ext cx="5505450" cy="4501277"/>
          </a:xfrm>
          <a:prstGeom prst="rect">
            <a:avLst/>
          </a:prstGeom>
        </p:spPr>
        <p:txBody>
          <a:bodyPr vert="horz" lIns="96478" tIns="48239" rIns="96478" bIns="4823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fld id="{F05E6830-183D-EC49-A512-A1710A2EE548}" type="slidenum">
              <a:rPr lang="en-US" smtClean="0"/>
              <a:t>‹#›</a:t>
            </a:fld>
            <a:endParaRPr lang="en-US" dirty="0"/>
          </a:p>
        </p:txBody>
      </p:sp>
    </p:spTree>
    <p:extLst>
      <p:ext uri="{BB962C8B-B14F-4D97-AF65-F5344CB8AC3E}">
        <p14:creationId xmlns:p14="http://schemas.microsoft.com/office/powerpoint/2010/main" val="7737580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dirty="0"/>
              <a:t>Discrimination may impact recruitment, terms and conditions of employment (or contract work), policy and procedure, day-to-day management decisions, termination of employment and standards of behaviour in the workplace.</a:t>
            </a:r>
          </a:p>
          <a:p>
            <a:r>
              <a:rPr lang="en-GB" sz="1300" b="1" dirty="0"/>
              <a:t>Having a diverse workforce is important because the Company can offer a wider range of resources, skills, ideas and energy to the business, providing a competitive edge and attract, recruit and retain a wider talent pool.</a:t>
            </a:r>
          </a:p>
          <a:p>
            <a:endParaRPr lang="en-US" dirty="0"/>
          </a:p>
        </p:txBody>
      </p:sp>
      <p:sp>
        <p:nvSpPr>
          <p:cNvPr id="4" name="Slide Number Placeholder 3"/>
          <p:cNvSpPr>
            <a:spLocks noGrp="1"/>
          </p:cNvSpPr>
          <p:nvPr>
            <p:ph type="sldNum" sz="quarter" idx="10"/>
          </p:nvPr>
        </p:nvSpPr>
        <p:spPr/>
        <p:txBody>
          <a:bodyPr/>
          <a:lstStyle/>
          <a:p>
            <a:fld id="{F05E6830-183D-EC49-A512-A1710A2EE548}" type="slidenum">
              <a:rPr lang="en-US" smtClean="0"/>
              <a:t>5</a:t>
            </a:fld>
            <a:endParaRPr lang="en-US" dirty="0"/>
          </a:p>
        </p:txBody>
      </p:sp>
    </p:spTree>
    <p:extLst>
      <p:ext uri="{BB962C8B-B14F-4D97-AF65-F5344CB8AC3E}">
        <p14:creationId xmlns:p14="http://schemas.microsoft.com/office/powerpoint/2010/main" val="1869031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2392">
              <a:defRPr/>
            </a:pPr>
            <a:r>
              <a:rPr lang="en-GB" sz="1300" dirty="0"/>
              <a:t>In deciding whether conduct has the above effect the perception of the victim and whether it is reasonable for the conduct to have that effect will be taken into account.</a:t>
            </a:r>
          </a:p>
          <a:p>
            <a:pPr defTabSz="482392">
              <a:defRPr/>
            </a:pPr>
            <a:endParaRPr lang="en-GB" sz="1300" dirty="0"/>
          </a:p>
          <a:p>
            <a:pPr defTabSz="482392">
              <a:defRPr/>
            </a:pPr>
            <a:r>
              <a:rPr lang="en-GB" sz="1300" i="1" dirty="0">
                <a:latin typeface="Arial"/>
                <a:cs typeface="Arial"/>
              </a:rPr>
              <a:t>Any other examples?</a:t>
            </a:r>
          </a:p>
          <a:p>
            <a:r>
              <a:rPr lang="en-US" dirty="0"/>
              <a:t>Is firm management harassment?</a:t>
            </a:r>
          </a:p>
          <a:p>
            <a:endParaRPr lang="en-US" dirty="0"/>
          </a:p>
          <a:p>
            <a:r>
              <a:rPr lang="en-US" dirty="0"/>
              <a:t>QUIZ</a:t>
            </a:r>
          </a:p>
          <a:p>
            <a:endParaRPr lang="en-US" dirty="0"/>
          </a:p>
          <a:p>
            <a:r>
              <a:rPr lang="en-US" dirty="0"/>
              <a:t>Preventing harassment</a:t>
            </a:r>
          </a:p>
          <a:p>
            <a:pPr>
              <a:spcBef>
                <a:spcPct val="60000"/>
              </a:spcBef>
            </a:pPr>
            <a:r>
              <a:rPr lang="en-GB" dirty="0">
                <a:latin typeface="Arial" charset="0"/>
              </a:rPr>
              <a:t>Set standards</a:t>
            </a:r>
          </a:p>
          <a:p>
            <a:pPr>
              <a:spcBef>
                <a:spcPct val="60000"/>
              </a:spcBef>
            </a:pPr>
            <a:r>
              <a:rPr lang="en-GB" dirty="0">
                <a:latin typeface="Arial" charset="0"/>
              </a:rPr>
              <a:t>Implement policy effectively</a:t>
            </a:r>
          </a:p>
          <a:p>
            <a:pPr>
              <a:spcBef>
                <a:spcPct val="60000"/>
              </a:spcBef>
            </a:pPr>
            <a:r>
              <a:rPr lang="en-GB" dirty="0">
                <a:latin typeface="Arial" charset="0"/>
              </a:rPr>
              <a:t>Address complaints</a:t>
            </a:r>
          </a:p>
          <a:p>
            <a:pPr>
              <a:spcBef>
                <a:spcPct val="60000"/>
              </a:spcBef>
            </a:pPr>
            <a:r>
              <a:rPr lang="en-GB" dirty="0">
                <a:latin typeface="Arial" charset="0"/>
              </a:rPr>
              <a:t>Enforce the disciplinary procedure</a:t>
            </a:r>
          </a:p>
          <a:p>
            <a:endParaRPr lang="en-US" dirty="0"/>
          </a:p>
        </p:txBody>
      </p:sp>
      <p:sp>
        <p:nvSpPr>
          <p:cNvPr id="4" name="Slide Number Placeholder 3"/>
          <p:cNvSpPr>
            <a:spLocks noGrp="1"/>
          </p:cNvSpPr>
          <p:nvPr>
            <p:ph type="sldNum" sz="quarter" idx="10"/>
          </p:nvPr>
        </p:nvSpPr>
        <p:spPr/>
        <p:txBody>
          <a:bodyPr/>
          <a:lstStyle/>
          <a:p>
            <a:fld id="{F05E6830-183D-EC49-A512-A1710A2EE548}" type="slidenum">
              <a:rPr lang="en-US" smtClean="0"/>
              <a:t>24</a:t>
            </a:fld>
            <a:endParaRPr lang="en-US" dirty="0"/>
          </a:p>
        </p:txBody>
      </p:sp>
    </p:spTree>
    <p:extLst>
      <p:ext uri="{BB962C8B-B14F-4D97-AF65-F5344CB8AC3E}">
        <p14:creationId xmlns:p14="http://schemas.microsoft.com/office/powerpoint/2010/main" val="75223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Less favourable treatment because of a disabled person's disability.</a:t>
            </a:r>
          </a:p>
          <a:p>
            <a:pPr lvl="0"/>
            <a:r>
              <a:rPr lang="en-GB" dirty="0"/>
              <a:t>Indirect disability discrimination.</a:t>
            </a:r>
          </a:p>
          <a:p>
            <a:pPr lvl="0"/>
            <a:r>
              <a:rPr lang="en-GB" dirty="0"/>
              <a:t>Unfavourable treatment for a reason arising from a person's disability.</a:t>
            </a:r>
          </a:p>
          <a:p>
            <a:pPr lvl="0"/>
            <a:r>
              <a:rPr lang="en-GB" dirty="0"/>
              <a:t>Failing to make reasonable adjustments to alleviate a substantial disadvantage to a disabled person.</a:t>
            </a:r>
          </a:p>
          <a:p>
            <a:pPr lvl="0"/>
            <a:r>
              <a:rPr lang="en-GB" dirty="0"/>
              <a:t>Violating a disabled person's dignity or subjecting them to an intimidating, hostile, degrading, humiliating, or offensive environment because of their disability. </a:t>
            </a:r>
          </a:p>
          <a:p>
            <a:pPr lvl="0"/>
            <a:r>
              <a:rPr lang="en-GB" dirty="0"/>
              <a:t>Less favourable treatment of a disabled person who has used, or threatened to use the protections afforded by the Equality Act.</a:t>
            </a:r>
          </a:p>
          <a:p>
            <a:endParaRPr lang="en-US" dirty="0"/>
          </a:p>
          <a:p>
            <a:r>
              <a:rPr lang="en-US" dirty="0"/>
              <a:t>QUIZ</a:t>
            </a:r>
          </a:p>
          <a:p>
            <a:endParaRPr lang="en-US" dirty="0"/>
          </a:p>
          <a:p>
            <a:r>
              <a:rPr lang="en-US" dirty="0"/>
              <a:t>Preventing harassment</a:t>
            </a:r>
          </a:p>
          <a:p>
            <a:pPr>
              <a:spcBef>
                <a:spcPct val="60000"/>
              </a:spcBef>
            </a:pPr>
            <a:r>
              <a:rPr lang="en-GB" dirty="0">
                <a:latin typeface="Arial" charset="0"/>
              </a:rPr>
              <a:t>Set standards</a:t>
            </a:r>
          </a:p>
          <a:p>
            <a:pPr>
              <a:spcBef>
                <a:spcPct val="60000"/>
              </a:spcBef>
            </a:pPr>
            <a:r>
              <a:rPr lang="en-GB" dirty="0">
                <a:latin typeface="Arial" charset="0"/>
              </a:rPr>
              <a:t>Implement policy effectively</a:t>
            </a:r>
          </a:p>
          <a:p>
            <a:pPr>
              <a:spcBef>
                <a:spcPct val="60000"/>
              </a:spcBef>
            </a:pPr>
            <a:r>
              <a:rPr lang="en-GB" dirty="0">
                <a:latin typeface="Arial" charset="0"/>
              </a:rPr>
              <a:t>Address complaints</a:t>
            </a:r>
          </a:p>
          <a:p>
            <a:pPr>
              <a:spcBef>
                <a:spcPct val="60000"/>
              </a:spcBef>
            </a:pPr>
            <a:r>
              <a:rPr lang="en-GB" dirty="0">
                <a:latin typeface="Arial" charset="0"/>
              </a:rPr>
              <a:t>Enforce the disciplinary procedure</a:t>
            </a:r>
          </a:p>
          <a:p>
            <a:endParaRPr lang="en-US" dirty="0"/>
          </a:p>
        </p:txBody>
      </p:sp>
      <p:sp>
        <p:nvSpPr>
          <p:cNvPr id="4" name="Slide Number Placeholder 3"/>
          <p:cNvSpPr>
            <a:spLocks noGrp="1"/>
          </p:cNvSpPr>
          <p:nvPr>
            <p:ph type="sldNum" sz="quarter" idx="10"/>
          </p:nvPr>
        </p:nvSpPr>
        <p:spPr/>
        <p:txBody>
          <a:bodyPr/>
          <a:lstStyle/>
          <a:p>
            <a:fld id="{F05E6830-183D-EC49-A512-A1710A2EE548}" type="slidenum">
              <a:rPr lang="en-US" smtClean="0"/>
              <a:t>27</a:t>
            </a:fld>
            <a:endParaRPr lang="en-US" dirty="0"/>
          </a:p>
        </p:txBody>
      </p:sp>
    </p:spTree>
    <p:extLst>
      <p:ext uri="{BB962C8B-B14F-4D97-AF65-F5344CB8AC3E}">
        <p14:creationId xmlns:p14="http://schemas.microsoft.com/office/powerpoint/2010/main" val="1472334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Less favourable treatment because of a disabled person's disability.</a:t>
            </a:r>
          </a:p>
          <a:p>
            <a:pPr lvl="0"/>
            <a:r>
              <a:rPr lang="en-GB" dirty="0"/>
              <a:t>Indirect disability discrimination.</a:t>
            </a:r>
          </a:p>
          <a:p>
            <a:pPr lvl="0"/>
            <a:r>
              <a:rPr lang="en-GB" dirty="0"/>
              <a:t>Unfavourable treatment for a reason arising from a person's disability.</a:t>
            </a:r>
          </a:p>
          <a:p>
            <a:pPr lvl="0"/>
            <a:r>
              <a:rPr lang="en-GB" dirty="0"/>
              <a:t>Failing to make reasonable adjustments to alleviate a substantial disadvantage to a disabled person.</a:t>
            </a:r>
          </a:p>
          <a:p>
            <a:pPr lvl="0"/>
            <a:r>
              <a:rPr lang="en-GB" dirty="0"/>
              <a:t>Violating a disabled person's dignity or subjecting them to an intimidating, hostile, degrading, humiliating, or offensive environment because of their disability. </a:t>
            </a:r>
          </a:p>
          <a:p>
            <a:pPr lvl="0"/>
            <a:r>
              <a:rPr lang="en-GB" dirty="0"/>
              <a:t>Less favourable treatment of a disabled person who has used, or threatened to use the protections afforded by the Equality Act.</a:t>
            </a:r>
          </a:p>
          <a:p>
            <a:endParaRPr lang="en-US" dirty="0"/>
          </a:p>
          <a:p>
            <a:r>
              <a:rPr lang="en-US" dirty="0"/>
              <a:t>QUIZ</a:t>
            </a:r>
          </a:p>
          <a:p>
            <a:endParaRPr lang="en-US" dirty="0"/>
          </a:p>
          <a:p>
            <a:r>
              <a:rPr lang="en-US" dirty="0"/>
              <a:t>Preventing harassment</a:t>
            </a:r>
          </a:p>
          <a:p>
            <a:pPr>
              <a:spcBef>
                <a:spcPct val="60000"/>
              </a:spcBef>
            </a:pPr>
            <a:r>
              <a:rPr lang="en-GB" dirty="0">
                <a:latin typeface="Arial" charset="0"/>
              </a:rPr>
              <a:t>Set standards</a:t>
            </a:r>
          </a:p>
          <a:p>
            <a:pPr>
              <a:spcBef>
                <a:spcPct val="60000"/>
              </a:spcBef>
            </a:pPr>
            <a:r>
              <a:rPr lang="en-GB" dirty="0">
                <a:latin typeface="Arial" charset="0"/>
              </a:rPr>
              <a:t>Implement policy effectively</a:t>
            </a:r>
          </a:p>
          <a:p>
            <a:pPr>
              <a:spcBef>
                <a:spcPct val="60000"/>
              </a:spcBef>
            </a:pPr>
            <a:r>
              <a:rPr lang="en-GB" dirty="0">
                <a:latin typeface="Arial" charset="0"/>
              </a:rPr>
              <a:t>Address complaints</a:t>
            </a:r>
          </a:p>
          <a:p>
            <a:pPr>
              <a:spcBef>
                <a:spcPct val="60000"/>
              </a:spcBef>
            </a:pPr>
            <a:r>
              <a:rPr lang="en-GB" dirty="0">
                <a:latin typeface="Arial" charset="0"/>
              </a:rPr>
              <a:t>Enforce the disciplinary procedure</a:t>
            </a:r>
          </a:p>
          <a:p>
            <a:endParaRPr lang="en-US" dirty="0"/>
          </a:p>
        </p:txBody>
      </p:sp>
      <p:sp>
        <p:nvSpPr>
          <p:cNvPr id="4" name="Slide Number Placeholder 3"/>
          <p:cNvSpPr>
            <a:spLocks noGrp="1"/>
          </p:cNvSpPr>
          <p:nvPr>
            <p:ph type="sldNum" sz="quarter" idx="10"/>
          </p:nvPr>
        </p:nvSpPr>
        <p:spPr/>
        <p:txBody>
          <a:bodyPr/>
          <a:lstStyle/>
          <a:p>
            <a:fld id="{F05E6830-183D-EC49-A512-A1710A2EE548}" type="slidenum">
              <a:rPr lang="en-US" smtClean="0"/>
              <a:t>28</a:t>
            </a:fld>
            <a:endParaRPr lang="en-US" dirty="0"/>
          </a:p>
        </p:txBody>
      </p:sp>
    </p:spTree>
    <p:extLst>
      <p:ext uri="{BB962C8B-B14F-4D97-AF65-F5344CB8AC3E}">
        <p14:creationId xmlns:p14="http://schemas.microsoft.com/office/powerpoint/2010/main" val="360571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5E6830-183D-EC49-A512-A1710A2EE548}" type="slidenum">
              <a:rPr lang="en-US" smtClean="0"/>
              <a:t>11</a:t>
            </a:fld>
            <a:endParaRPr lang="en-US" dirty="0"/>
          </a:p>
        </p:txBody>
      </p:sp>
    </p:spTree>
    <p:extLst>
      <p:ext uri="{BB962C8B-B14F-4D97-AF65-F5344CB8AC3E}">
        <p14:creationId xmlns:p14="http://schemas.microsoft.com/office/powerpoint/2010/main" val="36714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942975" y="750888"/>
            <a:ext cx="4997450" cy="3749675"/>
          </a:xfrm>
          <a:ln/>
        </p:spPr>
      </p:sp>
      <p:sp>
        <p:nvSpPr>
          <p:cNvPr id="58371" name="Notes Placeholder 2"/>
          <p:cNvSpPr>
            <a:spLocks noGrp="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p>
        </p:txBody>
      </p:sp>
      <p:sp>
        <p:nvSpPr>
          <p:cNvPr id="58372" name="Slide Number Placeholder 3"/>
          <p:cNvSpPr>
            <a:spLocks noGrp="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500">
                <a:solidFill>
                  <a:schemeClr val="tx1"/>
                </a:solidFill>
                <a:latin typeface="Arial" charset="0"/>
                <a:ea typeface="ＭＳ Ｐゴシック" charset="0"/>
              </a:defRPr>
            </a:lvl1pPr>
            <a:lvl2pPr marL="783887" indent="-301495">
              <a:defRPr sz="2500">
                <a:solidFill>
                  <a:schemeClr val="tx1"/>
                </a:solidFill>
                <a:latin typeface="Arial" charset="0"/>
                <a:ea typeface="ＭＳ Ｐゴシック" charset="0"/>
              </a:defRPr>
            </a:lvl2pPr>
            <a:lvl3pPr marL="1205979" indent="-241196">
              <a:defRPr sz="2500">
                <a:solidFill>
                  <a:schemeClr val="tx1"/>
                </a:solidFill>
                <a:latin typeface="Arial" charset="0"/>
                <a:ea typeface="ＭＳ Ｐゴシック" charset="0"/>
              </a:defRPr>
            </a:lvl3pPr>
            <a:lvl4pPr marL="1688371" indent="-241196">
              <a:defRPr sz="2500">
                <a:solidFill>
                  <a:schemeClr val="tx1"/>
                </a:solidFill>
                <a:latin typeface="Arial" charset="0"/>
                <a:ea typeface="ＭＳ Ｐゴシック" charset="0"/>
              </a:defRPr>
            </a:lvl4pPr>
            <a:lvl5pPr marL="2170763" indent="-241196">
              <a:defRPr sz="2500">
                <a:solidFill>
                  <a:schemeClr val="tx1"/>
                </a:solidFill>
                <a:latin typeface="Arial" charset="0"/>
                <a:ea typeface="ＭＳ Ｐゴシック" charset="0"/>
              </a:defRPr>
            </a:lvl5pPr>
            <a:lvl6pPr marL="2653154" indent="-241196" eaLnBrk="0" fontAlgn="base" hangingPunct="0">
              <a:spcBef>
                <a:spcPct val="0"/>
              </a:spcBef>
              <a:spcAft>
                <a:spcPct val="0"/>
              </a:spcAft>
              <a:defRPr sz="2500">
                <a:solidFill>
                  <a:schemeClr val="tx1"/>
                </a:solidFill>
                <a:latin typeface="Arial" charset="0"/>
                <a:ea typeface="ＭＳ Ｐゴシック" charset="0"/>
              </a:defRPr>
            </a:lvl6pPr>
            <a:lvl7pPr marL="3135546" indent="-241196" eaLnBrk="0" fontAlgn="base" hangingPunct="0">
              <a:spcBef>
                <a:spcPct val="0"/>
              </a:spcBef>
              <a:spcAft>
                <a:spcPct val="0"/>
              </a:spcAft>
              <a:defRPr sz="2500">
                <a:solidFill>
                  <a:schemeClr val="tx1"/>
                </a:solidFill>
                <a:latin typeface="Arial" charset="0"/>
                <a:ea typeface="ＭＳ Ｐゴシック" charset="0"/>
              </a:defRPr>
            </a:lvl7pPr>
            <a:lvl8pPr marL="3617938" indent="-241196" eaLnBrk="0" fontAlgn="base" hangingPunct="0">
              <a:spcBef>
                <a:spcPct val="0"/>
              </a:spcBef>
              <a:spcAft>
                <a:spcPct val="0"/>
              </a:spcAft>
              <a:defRPr sz="2500">
                <a:solidFill>
                  <a:schemeClr val="tx1"/>
                </a:solidFill>
                <a:latin typeface="Arial" charset="0"/>
                <a:ea typeface="ＭＳ Ｐゴシック" charset="0"/>
              </a:defRPr>
            </a:lvl8pPr>
            <a:lvl9pPr marL="4100330" indent="-241196" eaLnBrk="0" fontAlgn="base" hangingPunct="0">
              <a:spcBef>
                <a:spcPct val="0"/>
              </a:spcBef>
              <a:spcAft>
                <a:spcPct val="0"/>
              </a:spcAft>
              <a:defRPr sz="2500">
                <a:solidFill>
                  <a:schemeClr val="tx1"/>
                </a:solidFill>
                <a:latin typeface="Arial" charset="0"/>
                <a:ea typeface="ＭＳ Ｐゴシック" charset="0"/>
              </a:defRPr>
            </a:lvl9pPr>
          </a:lstStyle>
          <a:p>
            <a:endParaRPr lang="en-GB" sz="1300" dirty="0"/>
          </a:p>
        </p:txBody>
      </p:sp>
    </p:spTree>
    <p:extLst>
      <p:ext uri="{BB962C8B-B14F-4D97-AF65-F5344CB8AC3E}">
        <p14:creationId xmlns:p14="http://schemas.microsoft.com/office/powerpoint/2010/main" val="371928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942975" y="750888"/>
            <a:ext cx="4997450" cy="3749675"/>
          </a:xfrm>
          <a:ln/>
        </p:spPr>
      </p:sp>
      <p:sp>
        <p:nvSpPr>
          <p:cNvPr id="59395" name="Notes Placeholder 2"/>
          <p:cNvSpPr>
            <a:spLocks noGrp="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p>
        </p:txBody>
      </p:sp>
      <p:sp>
        <p:nvSpPr>
          <p:cNvPr id="59396" name="Slide Number Placeholder 3"/>
          <p:cNvSpPr>
            <a:spLocks noGrp="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500">
                <a:solidFill>
                  <a:schemeClr val="tx1"/>
                </a:solidFill>
                <a:latin typeface="Arial" charset="0"/>
                <a:ea typeface="ＭＳ Ｐゴシック" charset="0"/>
              </a:defRPr>
            </a:lvl1pPr>
            <a:lvl2pPr marL="783887" indent="-301495">
              <a:defRPr sz="2500">
                <a:solidFill>
                  <a:schemeClr val="tx1"/>
                </a:solidFill>
                <a:latin typeface="Arial" charset="0"/>
                <a:ea typeface="ＭＳ Ｐゴシック" charset="0"/>
              </a:defRPr>
            </a:lvl2pPr>
            <a:lvl3pPr marL="1205979" indent="-241196">
              <a:defRPr sz="2500">
                <a:solidFill>
                  <a:schemeClr val="tx1"/>
                </a:solidFill>
                <a:latin typeface="Arial" charset="0"/>
                <a:ea typeface="ＭＳ Ｐゴシック" charset="0"/>
              </a:defRPr>
            </a:lvl3pPr>
            <a:lvl4pPr marL="1688371" indent="-241196">
              <a:defRPr sz="2500">
                <a:solidFill>
                  <a:schemeClr val="tx1"/>
                </a:solidFill>
                <a:latin typeface="Arial" charset="0"/>
                <a:ea typeface="ＭＳ Ｐゴシック" charset="0"/>
              </a:defRPr>
            </a:lvl4pPr>
            <a:lvl5pPr marL="2170763" indent="-241196">
              <a:defRPr sz="2500">
                <a:solidFill>
                  <a:schemeClr val="tx1"/>
                </a:solidFill>
                <a:latin typeface="Arial" charset="0"/>
                <a:ea typeface="ＭＳ Ｐゴシック" charset="0"/>
              </a:defRPr>
            </a:lvl5pPr>
            <a:lvl6pPr marL="2653154" indent="-241196" eaLnBrk="0" fontAlgn="base" hangingPunct="0">
              <a:spcBef>
                <a:spcPct val="0"/>
              </a:spcBef>
              <a:spcAft>
                <a:spcPct val="0"/>
              </a:spcAft>
              <a:defRPr sz="2500">
                <a:solidFill>
                  <a:schemeClr val="tx1"/>
                </a:solidFill>
                <a:latin typeface="Arial" charset="0"/>
                <a:ea typeface="ＭＳ Ｐゴシック" charset="0"/>
              </a:defRPr>
            </a:lvl6pPr>
            <a:lvl7pPr marL="3135546" indent="-241196" eaLnBrk="0" fontAlgn="base" hangingPunct="0">
              <a:spcBef>
                <a:spcPct val="0"/>
              </a:spcBef>
              <a:spcAft>
                <a:spcPct val="0"/>
              </a:spcAft>
              <a:defRPr sz="2500">
                <a:solidFill>
                  <a:schemeClr val="tx1"/>
                </a:solidFill>
                <a:latin typeface="Arial" charset="0"/>
                <a:ea typeface="ＭＳ Ｐゴシック" charset="0"/>
              </a:defRPr>
            </a:lvl7pPr>
            <a:lvl8pPr marL="3617938" indent="-241196" eaLnBrk="0" fontAlgn="base" hangingPunct="0">
              <a:spcBef>
                <a:spcPct val="0"/>
              </a:spcBef>
              <a:spcAft>
                <a:spcPct val="0"/>
              </a:spcAft>
              <a:defRPr sz="2500">
                <a:solidFill>
                  <a:schemeClr val="tx1"/>
                </a:solidFill>
                <a:latin typeface="Arial" charset="0"/>
                <a:ea typeface="ＭＳ Ｐゴシック" charset="0"/>
              </a:defRPr>
            </a:lvl8pPr>
            <a:lvl9pPr marL="4100330" indent="-241196" eaLnBrk="0" fontAlgn="base" hangingPunct="0">
              <a:spcBef>
                <a:spcPct val="0"/>
              </a:spcBef>
              <a:spcAft>
                <a:spcPct val="0"/>
              </a:spcAft>
              <a:defRPr sz="2500">
                <a:solidFill>
                  <a:schemeClr val="tx1"/>
                </a:solidFill>
                <a:latin typeface="Arial" charset="0"/>
                <a:ea typeface="ＭＳ Ｐゴシック" charset="0"/>
              </a:defRPr>
            </a:lvl9pPr>
          </a:lstStyle>
          <a:p>
            <a:endParaRPr lang="en-GB" sz="1300" dirty="0"/>
          </a:p>
        </p:txBody>
      </p:sp>
    </p:spTree>
    <p:extLst>
      <p:ext uri="{BB962C8B-B14F-4D97-AF65-F5344CB8AC3E}">
        <p14:creationId xmlns:p14="http://schemas.microsoft.com/office/powerpoint/2010/main" val="1356087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942975" y="750888"/>
            <a:ext cx="4997450" cy="3749675"/>
          </a:xfrm>
          <a:ln/>
        </p:spPr>
      </p:sp>
      <p:sp>
        <p:nvSpPr>
          <p:cNvPr id="59395" name="Notes Placeholder 2"/>
          <p:cNvSpPr>
            <a:spLocks noGrp="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p>
        </p:txBody>
      </p:sp>
      <p:sp>
        <p:nvSpPr>
          <p:cNvPr id="59396" name="Slide Number Placeholder 3"/>
          <p:cNvSpPr>
            <a:spLocks noGrp="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500">
                <a:solidFill>
                  <a:schemeClr val="tx1"/>
                </a:solidFill>
                <a:latin typeface="Arial" charset="0"/>
                <a:ea typeface="ＭＳ Ｐゴシック" charset="0"/>
              </a:defRPr>
            </a:lvl1pPr>
            <a:lvl2pPr marL="783887" indent="-301495">
              <a:defRPr sz="2500">
                <a:solidFill>
                  <a:schemeClr val="tx1"/>
                </a:solidFill>
                <a:latin typeface="Arial" charset="0"/>
                <a:ea typeface="ＭＳ Ｐゴシック" charset="0"/>
              </a:defRPr>
            </a:lvl2pPr>
            <a:lvl3pPr marL="1205979" indent="-241196">
              <a:defRPr sz="2500">
                <a:solidFill>
                  <a:schemeClr val="tx1"/>
                </a:solidFill>
                <a:latin typeface="Arial" charset="0"/>
                <a:ea typeface="ＭＳ Ｐゴシック" charset="0"/>
              </a:defRPr>
            </a:lvl3pPr>
            <a:lvl4pPr marL="1688371" indent="-241196">
              <a:defRPr sz="2500">
                <a:solidFill>
                  <a:schemeClr val="tx1"/>
                </a:solidFill>
                <a:latin typeface="Arial" charset="0"/>
                <a:ea typeface="ＭＳ Ｐゴシック" charset="0"/>
              </a:defRPr>
            </a:lvl4pPr>
            <a:lvl5pPr marL="2170763" indent="-241196">
              <a:defRPr sz="2500">
                <a:solidFill>
                  <a:schemeClr val="tx1"/>
                </a:solidFill>
                <a:latin typeface="Arial" charset="0"/>
                <a:ea typeface="ＭＳ Ｐゴシック" charset="0"/>
              </a:defRPr>
            </a:lvl5pPr>
            <a:lvl6pPr marL="2653154" indent="-241196" eaLnBrk="0" fontAlgn="base" hangingPunct="0">
              <a:spcBef>
                <a:spcPct val="0"/>
              </a:spcBef>
              <a:spcAft>
                <a:spcPct val="0"/>
              </a:spcAft>
              <a:defRPr sz="2500">
                <a:solidFill>
                  <a:schemeClr val="tx1"/>
                </a:solidFill>
                <a:latin typeface="Arial" charset="0"/>
                <a:ea typeface="ＭＳ Ｐゴシック" charset="0"/>
              </a:defRPr>
            </a:lvl6pPr>
            <a:lvl7pPr marL="3135546" indent="-241196" eaLnBrk="0" fontAlgn="base" hangingPunct="0">
              <a:spcBef>
                <a:spcPct val="0"/>
              </a:spcBef>
              <a:spcAft>
                <a:spcPct val="0"/>
              </a:spcAft>
              <a:defRPr sz="2500">
                <a:solidFill>
                  <a:schemeClr val="tx1"/>
                </a:solidFill>
                <a:latin typeface="Arial" charset="0"/>
                <a:ea typeface="ＭＳ Ｐゴシック" charset="0"/>
              </a:defRPr>
            </a:lvl7pPr>
            <a:lvl8pPr marL="3617938" indent="-241196" eaLnBrk="0" fontAlgn="base" hangingPunct="0">
              <a:spcBef>
                <a:spcPct val="0"/>
              </a:spcBef>
              <a:spcAft>
                <a:spcPct val="0"/>
              </a:spcAft>
              <a:defRPr sz="2500">
                <a:solidFill>
                  <a:schemeClr val="tx1"/>
                </a:solidFill>
                <a:latin typeface="Arial" charset="0"/>
                <a:ea typeface="ＭＳ Ｐゴシック" charset="0"/>
              </a:defRPr>
            </a:lvl8pPr>
            <a:lvl9pPr marL="4100330" indent="-241196" eaLnBrk="0" fontAlgn="base" hangingPunct="0">
              <a:spcBef>
                <a:spcPct val="0"/>
              </a:spcBef>
              <a:spcAft>
                <a:spcPct val="0"/>
              </a:spcAft>
              <a:defRPr sz="2500">
                <a:solidFill>
                  <a:schemeClr val="tx1"/>
                </a:solidFill>
                <a:latin typeface="Arial" charset="0"/>
                <a:ea typeface="ＭＳ Ｐゴシック" charset="0"/>
              </a:defRPr>
            </a:lvl9pPr>
          </a:lstStyle>
          <a:p>
            <a:endParaRPr lang="en-GB" sz="1300" dirty="0"/>
          </a:p>
        </p:txBody>
      </p:sp>
    </p:spTree>
    <p:extLst>
      <p:ext uri="{BB962C8B-B14F-4D97-AF65-F5344CB8AC3E}">
        <p14:creationId xmlns:p14="http://schemas.microsoft.com/office/powerpoint/2010/main" val="277937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942975" y="750888"/>
            <a:ext cx="4997450" cy="3749675"/>
          </a:xfrm>
          <a:ln/>
        </p:spPr>
      </p:sp>
      <p:sp>
        <p:nvSpPr>
          <p:cNvPr id="59395" name="Notes Placeholder 2"/>
          <p:cNvSpPr>
            <a:spLocks noGrp="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p>
        </p:txBody>
      </p:sp>
      <p:sp>
        <p:nvSpPr>
          <p:cNvPr id="59396" name="Slide Number Placeholder 3"/>
          <p:cNvSpPr>
            <a:spLocks noGrp="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500">
                <a:solidFill>
                  <a:schemeClr val="tx1"/>
                </a:solidFill>
                <a:latin typeface="Arial" charset="0"/>
                <a:ea typeface="ＭＳ Ｐゴシック" charset="0"/>
              </a:defRPr>
            </a:lvl1pPr>
            <a:lvl2pPr marL="783887" indent="-301495">
              <a:defRPr sz="2500">
                <a:solidFill>
                  <a:schemeClr val="tx1"/>
                </a:solidFill>
                <a:latin typeface="Arial" charset="0"/>
                <a:ea typeface="ＭＳ Ｐゴシック" charset="0"/>
              </a:defRPr>
            </a:lvl2pPr>
            <a:lvl3pPr marL="1205979" indent="-241196">
              <a:defRPr sz="2500">
                <a:solidFill>
                  <a:schemeClr val="tx1"/>
                </a:solidFill>
                <a:latin typeface="Arial" charset="0"/>
                <a:ea typeface="ＭＳ Ｐゴシック" charset="0"/>
              </a:defRPr>
            </a:lvl3pPr>
            <a:lvl4pPr marL="1688371" indent="-241196">
              <a:defRPr sz="2500">
                <a:solidFill>
                  <a:schemeClr val="tx1"/>
                </a:solidFill>
                <a:latin typeface="Arial" charset="0"/>
                <a:ea typeface="ＭＳ Ｐゴシック" charset="0"/>
              </a:defRPr>
            </a:lvl4pPr>
            <a:lvl5pPr marL="2170763" indent="-241196">
              <a:defRPr sz="2500">
                <a:solidFill>
                  <a:schemeClr val="tx1"/>
                </a:solidFill>
                <a:latin typeface="Arial" charset="0"/>
                <a:ea typeface="ＭＳ Ｐゴシック" charset="0"/>
              </a:defRPr>
            </a:lvl5pPr>
            <a:lvl6pPr marL="2653154" indent="-241196" eaLnBrk="0" fontAlgn="base" hangingPunct="0">
              <a:spcBef>
                <a:spcPct val="0"/>
              </a:spcBef>
              <a:spcAft>
                <a:spcPct val="0"/>
              </a:spcAft>
              <a:defRPr sz="2500">
                <a:solidFill>
                  <a:schemeClr val="tx1"/>
                </a:solidFill>
                <a:latin typeface="Arial" charset="0"/>
                <a:ea typeface="ＭＳ Ｐゴシック" charset="0"/>
              </a:defRPr>
            </a:lvl6pPr>
            <a:lvl7pPr marL="3135546" indent="-241196" eaLnBrk="0" fontAlgn="base" hangingPunct="0">
              <a:spcBef>
                <a:spcPct val="0"/>
              </a:spcBef>
              <a:spcAft>
                <a:spcPct val="0"/>
              </a:spcAft>
              <a:defRPr sz="2500">
                <a:solidFill>
                  <a:schemeClr val="tx1"/>
                </a:solidFill>
                <a:latin typeface="Arial" charset="0"/>
                <a:ea typeface="ＭＳ Ｐゴシック" charset="0"/>
              </a:defRPr>
            </a:lvl7pPr>
            <a:lvl8pPr marL="3617938" indent="-241196" eaLnBrk="0" fontAlgn="base" hangingPunct="0">
              <a:spcBef>
                <a:spcPct val="0"/>
              </a:spcBef>
              <a:spcAft>
                <a:spcPct val="0"/>
              </a:spcAft>
              <a:defRPr sz="2500">
                <a:solidFill>
                  <a:schemeClr val="tx1"/>
                </a:solidFill>
                <a:latin typeface="Arial" charset="0"/>
                <a:ea typeface="ＭＳ Ｐゴシック" charset="0"/>
              </a:defRPr>
            </a:lvl8pPr>
            <a:lvl9pPr marL="4100330" indent="-241196" eaLnBrk="0" fontAlgn="base" hangingPunct="0">
              <a:spcBef>
                <a:spcPct val="0"/>
              </a:spcBef>
              <a:spcAft>
                <a:spcPct val="0"/>
              </a:spcAft>
              <a:defRPr sz="2500">
                <a:solidFill>
                  <a:schemeClr val="tx1"/>
                </a:solidFill>
                <a:latin typeface="Arial" charset="0"/>
                <a:ea typeface="ＭＳ Ｐゴシック" charset="0"/>
              </a:defRPr>
            </a:lvl9pPr>
          </a:lstStyle>
          <a:p>
            <a:endParaRPr lang="en-GB" sz="1300" dirty="0"/>
          </a:p>
        </p:txBody>
      </p:sp>
    </p:spTree>
    <p:extLst>
      <p:ext uri="{BB962C8B-B14F-4D97-AF65-F5344CB8AC3E}">
        <p14:creationId xmlns:p14="http://schemas.microsoft.com/office/powerpoint/2010/main" val="3046876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2392">
              <a:defRPr/>
            </a:pPr>
            <a:r>
              <a:rPr lang="en-GB" sz="1300" i="1" dirty="0">
                <a:latin typeface="Arial" charset="0"/>
              </a:rPr>
              <a:t>Any other examples?</a:t>
            </a:r>
          </a:p>
          <a:p>
            <a:endParaRPr lang="en-US" dirty="0"/>
          </a:p>
          <a:p>
            <a:r>
              <a:rPr lang="en-US" dirty="0"/>
              <a:t>Preventing victimisation</a:t>
            </a:r>
          </a:p>
          <a:p>
            <a:pPr lvl="2"/>
            <a:r>
              <a:rPr lang="en-GB" sz="1300" dirty="0"/>
              <a:t>Maintain confidentiality of discrimination complaints.</a:t>
            </a:r>
          </a:p>
          <a:p>
            <a:r>
              <a:rPr lang="en-GB" sz="1300" dirty="0"/>
              <a:t> </a:t>
            </a:r>
          </a:p>
          <a:p>
            <a:pPr lvl="2"/>
            <a:r>
              <a:rPr lang="en-GB" sz="1300" dirty="0"/>
              <a:t>Handle complaints professionally.</a:t>
            </a:r>
          </a:p>
          <a:p>
            <a:r>
              <a:rPr lang="en-GB" sz="1300" dirty="0"/>
              <a:t> </a:t>
            </a:r>
          </a:p>
          <a:p>
            <a:pPr lvl="2"/>
            <a:r>
              <a:rPr lang="en-GB" sz="1300" dirty="0"/>
              <a:t>Review and document reasons for management decisions taken in relation to affected employees.</a:t>
            </a:r>
          </a:p>
          <a:p>
            <a:r>
              <a:rPr lang="en-GB" sz="1300" dirty="0"/>
              <a:t> </a:t>
            </a:r>
          </a:p>
          <a:p>
            <a:pPr lvl="2"/>
            <a:r>
              <a:rPr lang="en-GB" sz="1300" dirty="0"/>
              <a:t>Train managers and staff about victimisation and include anti victimisation measures in published standards of behaviour (e.g. equal opportunities policy).</a:t>
            </a:r>
          </a:p>
          <a:p>
            <a:endParaRPr lang="en-US" dirty="0"/>
          </a:p>
        </p:txBody>
      </p:sp>
      <p:sp>
        <p:nvSpPr>
          <p:cNvPr id="4" name="Slide Number Placeholder 3"/>
          <p:cNvSpPr>
            <a:spLocks noGrp="1"/>
          </p:cNvSpPr>
          <p:nvPr>
            <p:ph type="sldNum" sz="quarter" idx="10"/>
          </p:nvPr>
        </p:nvSpPr>
        <p:spPr/>
        <p:txBody>
          <a:bodyPr/>
          <a:lstStyle/>
          <a:p>
            <a:fld id="{F05E6830-183D-EC49-A512-A1710A2EE548}" type="slidenum">
              <a:rPr lang="en-US" smtClean="0"/>
              <a:t>19</a:t>
            </a:fld>
            <a:endParaRPr lang="en-US" dirty="0"/>
          </a:p>
        </p:txBody>
      </p:sp>
    </p:spTree>
    <p:extLst>
      <p:ext uri="{BB962C8B-B14F-4D97-AF65-F5344CB8AC3E}">
        <p14:creationId xmlns:p14="http://schemas.microsoft.com/office/powerpoint/2010/main" val="1441338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2392">
              <a:defRPr/>
            </a:pPr>
            <a:r>
              <a:rPr lang="en-GB" sz="1300" dirty="0"/>
              <a:t>In deciding whether conduct has the above effect the perception of the victim and whether it is reasonable for the conduct to have that effect will be taken into account.</a:t>
            </a:r>
          </a:p>
          <a:p>
            <a:pPr defTabSz="482392">
              <a:defRPr/>
            </a:pPr>
            <a:endParaRPr lang="en-GB" sz="1300" dirty="0"/>
          </a:p>
          <a:p>
            <a:pPr defTabSz="482392">
              <a:defRPr/>
            </a:pPr>
            <a:r>
              <a:rPr lang="en-GB" sz="1300" i="1" dirty="0">
                <a:latin typeface="Arial"/>
                <a:cs typeface="Arial"/>
              </a:rPr>
              <a:t>Any other examples?</a:t>
            </a:r>
          </a:p>
          <a:p>
            <a:r>
              <a:rPr lang="en-US" dirty="0"/>
              <a:t>Is firm management harassment?</a:t>
            </a:r>
          </a:p>
          <a:p>
            <a:endParaRPr lang="en-US" dirty="0"/>
          </a:p>
          <a:p>
            <a:r>
              <a:rPr lang="en-US" dirty="0"/>
              <a:t>QUIZ</a:t>
            </a:r>
          </a:p>
          <a:p>
            <a:endParaRPr lang="en-US" dirty="0"/>
          </a:p>
          <a:p>
            <a:r>
              <a:rPr lang="en-US" dirty="0"/>
              <a:t>Preventing harassment</a:t>
            </a:r>
          </a:p>
          <a:p>
            <a:pPr>
              <a:spcBef>
                <a:spcPct val="60000"/>
              </a:spcBef>
            </a:pPr>
            <a:r>
              <a:rPr lang="en-GB" dirty="0">
                <a:latin typeface="Arial" charset="0"/>
              </a:rPr>
              <a:t>Set standards</a:t>
            </a:r>
          </a:p>
          <a:p>
            <a:pPr>
              <a:spcBef>
                <a:spcPct val="60000"/>
              </a:spcBef>
            </a:pPr>
            <a:r>
              <a:rPr lang="en-GB" dirty="0">
                <a:latin typeface="Arial" charset="0"/>
              </a:rPr>
              <a:t>Implement policy effectively</a:t>
            </a:r>
          </a:p>
          <a:p>
            <a:pPr>
              <a:spcBef>
                <a:spcPct val="60000"/>
              </a:spcBef>
            </a:pPr>
            <a:r>
              <a:rPr lang="en-GB" dirty="0">
                <a:latin typeface="Arial" charset="0"/>
              </a:rPr>
              <a:t>Address complaints</a:t>
            </a:r>
          </a:p>
          <a:p>
            <a:pPr>
              <a:spcBef>
                <a:spcPct val="60000"/>
              </a:spcBef>
            </a:pPr>
            <a:r>
              <a:rPr lang="en-GB" dirty="0">
                <a:latin typeface="Arial" charset="0"/>
              </a:rPr>
              <a:t>Enforce the disciplinary procedure</a:t>
            </a:r>
          </a:p>
          <a:p>
            <a:endParaRPr lang="en-US" dirty="0"/>
          </a:p>
        </p:txBody>
      </p:sp>
      <p:sp>
        <p:nvSpPr>
          <p:cNvPr id="4" name="Slide Number Placeholder 3"/>
          <p:cNvSpPr>
            <a:spLocks noGrp="1"/>
          </p:cNvSpPr>
          <p:nvPr>
            <p:ph type="sldNum" sz="quarter" idx="10"/>
          </p:nvPr>
        </p:nvSpPr>
        <p:spPr/>
        <p:txBody>
          <a:bodyPr/>
          <a:lstStyle/>
          <a:p>
            <a:fld id="{F05E6830-183D-EC49-A512-A1710A2EE548}" type="slidenum">
              <a:rPr lang="en-US" smtClean="0"/>
              <a:t>21</a:t>
            </a:fld>
            <a:endParaRPr lang="en-US" dirty="0"/>
          </a:p>
        </p:txBody>
      </p:sp>
    </p:spTree>
    <p:extLst>
      <p:ext uri="{BB962C8B-B14F-4D97-AF65-F5344CB8AC3E}">
        <p14:creationId xmlns:p14="http://schemas.microsoft.com/office/powerpoint/2010/main" val="292111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2392">
              <a:defRPr/>
            </a:pPr>
            <a:r>
              <a:rPr lang="en-GB" sz="1300" dirty="0"/>
              <a:t>In deciding whether conduct has the above effect the perception of the victim and whether it is reasonable for the conduct to have that effect will be taken into account.</a:t>
            </a:r>
          </a:p>
          <a:p>
            <a:pPr defTabSz="482392">
              <a:defRPr/>
            </a:pPr>
            <a:endParaRPr lang="en-GB" sz="1300" dirty="0"/>
          </a:p>
          <a:p>
            <a:pPr defTabSz="482392">
              <a:defRPr/>
            </a:pPr>
            <a:r>
              <a:rPr lang="en-GB" sz="1300" i="1" dirty="0">
                <a:latin typeface="Arial"/>
                <a:cs typeface="Arial"/>
              </a:rPr>
              <a:t>Any other examples?</a:t>
            </a:r>
          </a:p>
          <a:p>
            <a:r>
              <a:rPr lang="en-US" dirty="0"/>
              <a:t>Is firm management harassment?</a:t>
            </a:r>
          </a:p>
          <a:p>
            <a:endParaRPr lang="en-US" dirty="0"/>
          </a:p>
          <a:p>
            <a:r>
              <a:rPr lang="en-US" dirty="0"/>
              <a:t>QUIZ</a:t>
            </a:r>
          </a:p>
          <a:p>
            <a:endParaRPr lang="en-US" dirty="0"/>
          </a:p>
          <a:p>
            <a:r>
              <a:rPr lang="en-US" dirty="0"/>
              <a:t>Preventing harassment</a:t>
            </a:r>
          </a:p>
          <a:p>
            <a:pPr>
              <a:spcBef>
                <a:spcPct val="60000"/>
              </a:spcBef>
            </a:pPr>
            <a:r>
              <a:rPr lang="en-GB" dirty="0">
                <a:latin typeface="Arial" charset="0"/>
              </a:rPr>
              <a:t>Set standards</a:t>
            </a:r>
          </a:p>
          <a:p>
            <a:pPr>
              <a:spcBef>
                <a:spcPct val="60000"/>
              </a:spcBef>
            </a:pPr>
            <a:r>
              <a:rPr lang="en-GB" dirty="0">
                <a:latin typeface="Arial" charset="0"/>
              </a:rPr>
              <a:t>Implement policy effectively</a:t>
            </a:r>
          </a:p>
          <a:p>
            <a:pPr>
              <a:spcBef>
                <a:spcPct val="60000"/>
              </a:spcBef>
            </a:pPr>
            <a:r>
              <a:rPr lang="en-GB" dirty="0">
                <a:latin typeface="Arial" charset="0"/>
              </a:rPr>
              <a:t>Address complaints</a:t>
            </a:r>
          </a:p>
          <a:p>
            <a:pPr>
              <a:spcBef>
                <a:spcPct val="60000"/>
              </a:spcBef>
            </a:pPr>
            <a:r>
              <a:rPr lang="en-GB" dirty="0">
                <a:latin typeface="Arial" charset="0"/>
              </a:rPr>
              <a:t>Enforce the disciplinary procedure</a:t>
            </a:r>
          </a:p>
          <a:p>
            <a:endParaRPr lang="en-US" dirty="0"/>
          </a:p>
        </p:txBody>
      </p:sp>
      <p:sp>
        <p:nvSpPr>
          <p:cNvPr id="4" name="Slide Number Placeholder 3"/>
          <p:cNvSpPr>
            <a:spLocks noGrp="1"/>
          </p:cNvSpPr>
          <p:nvPr>
            <p:ph type="sldNum" sz="quarter" idx="10"/>
          </p:nvPr>
        </p:nvSpPr>
        <p:spPr/>
        <p:txBody>
          <a:bodyPr/>
          <a:lstStyle/>
          <a:p>
            <a:fld id="{F05E6830-183D-EC49-A512-A1710A2EE548}" type="slidenum">
              <a:rPr lang="en-US" smtClean="0"/>
              <a:t>23</a:t>
            </a:fld>
            <a:endParaRPr lang="en-US" dirty="0"/>
          </a:p>
        </p:txBody>
      </p:sp>
    </p:spTree>
    <p:extLst>
      <p:ext uri="{BB962C8B-B14F-4D97-AF65-F5344CB8AC3E}">
        <p14:creationId xmlns:p14="http://schemas.microsoft.com/office/powerpoint/2010/main" val="4292266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0F40DD7-082F-B74C-9B1C-299BB4C9FE05}"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E256B9-B40F-7640-9FE4-C3F30AC0E61B}" type="slidenum">
              <a:rPr lang="en-US" smtClean="0"/>
              <a:t>‹#›</a:t>
            </a:fld>
            <a:endParaRPr lang="en-US" dirty="0"/>
          </a:p>
        </p:txBody>
      </p:sp>
    </p:spTree>
    <p:extLst>
      <p:ext uri="{BB962C8B-B14F-4D97-AF65-F5344CB8AC3E}">
        <p14:creationId xmlns:p14="http://schemas.microsoft.com/office/powerpoint/2010/main" val="3361549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0F40DD7-082F-B74C-9B1C-299BB4C9FE05}"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E256B9-B40F-7640-9FE4-C3F30AC0E61B}" type="slidenum">
              <a:rPr lang="en-US" smtClean="0"/>
              <a:t>‹#›</a:t>
            </a:fld>
            <a:endParaRPr lang="en-US" dirty="0"/>
          </a:p>
        </p:txBody>
      </p:sp>
    </p:spTree>
    <p:extLst>
      <p:ext uri="{BB962C8B-B14F-4D97-AF65-F5344CB8AC3E}">
        <p14:creationId xmlns:p14="http://schemas.microsoft.com/office/powerpoint/2010/main" val="266813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0F40DD7-082F-B74C-9B1C-299BB4C9FE05}"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E256B9-B40F-7640-9FE4-C3F30AC0E61B}" type="slidenum">
              <a:rPr lang="en-US" smtClean="0"/>
              <a:t>‹#›</a:t>
            </a:fld>
            <a:endParaRPr lang="en-US" dirty="0"/>
          </a:p>
        </p:txBody>
      </p:sp>
    </p:spTree>
    <p:extLst>
      <p:ext uri="{BB962C8B-B14F-4D97-AF65-F5344CB8AC3E}">
        <p14:creationId xmlns:p14="http://schemas.microsoft.com/office/powerpoint/2010/main" val="2769276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E1D4A4B-AA7B-4A80-9CA8-CD4C3840C73D}" type="datetimeFigureOut">
              <a:rPr lang="en-GB" smtClean="0">
                <a:solidFill>
                  <a:prstClr val="black">
                    <a:tint val="75000"/>
                  </a:prstClr>
                </a:solidFill>
              </a:rPr>
              <a:pPr/>
              <a:t>18/04/2017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2A46B0-DBE8-4F9F-B14E-A670A0314EF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7696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E1D4A4B-AA7B-4A80-9CA8-CD4C3840C73D}" type="datetimeFigureOut">
              <a:rPr lang="en-GB" smtClean="0">
                <a:solidFill>
                  <a:prstClr val="black">
                    <a:tint val="75000"/>
                  </a:prstClr>
                </a:solidFill>
              </a:rPr>
              <a:pPr/>
              <a:t>18/04/2017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2A46B0-DBE8-4F9F-B14E-A670A0314EF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9839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E1D4A4B-AA7B-4A80-9CA8-CD4C3840C73D}" type="datetimeFigureOut">
              <a:rPr lang="en-GB" smtClean="0">
                <a:solidFill>
                  <a:prstClr val="black">
                    <a:tint val="75000"/>
                  </a:prstClr>
                </a:solidFill>
              </a:rPr>
              <a:pPr/>
              <a:t>18/04/2017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2A46B0-DBE8-4F9F-B14E-A670A0314EF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4146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E1D4A4B-AA7B-4A80-9CA8-CD4C3840C73D}" type="datetimeFigureOut">
              <a:rPr lang="en-GB" smtClean="0">
                <a:solidFill>
                  <a:prstClr val="black">
                    <a:tint val="75000"/>
                  </a:prstClr>
                </a:solidFill>
              </a:rPr>
              <a:pPr/>
              <a:t>18/04/2017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2A46B0-DBE8-4F9F-B14E-A670A0314EF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9186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E1D4A4B-AA7B-4A80-9CA8-CD4C3840C73D}" type="datetimeFigureOut">
              <a:rPr lang="en-GB" smtClean="0">
                <a:solidFill>
                  <a:prstClr val="black">
                    <a:tint val="75000"/>
                  </a:prstClr>
                </a:solidFill>
              </a:rPr>
              <a:pPr/>
              <a:t>18/04/2017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92A46B0-DBE8-4F9F-B14E-A670A0314EF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932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E1D4A4B-AA7B-4A80-9CA8-CD4C3840C73D}" type="datetimeFigureOut">
              <a:rPr lang="en-GB" smtClean="0">
                <a:solidFill>
                  <a:prstClr val="black">
                    <a:tint val="75000"/>
                  </a:prstClr>
                </a:solidFill>
              </a:rPr>
              <a:pPr/>
              <a:t>18/04/2017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92A46B0-DBE8-4F9F-B14E-A670A0314EF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5844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D4A4B-AA7B-4A80-9CA8-CD4C3840C73D}" type="datetimeFigureOut">
              <a:rPr lang="en-GB" smtClean="0">
                <a:solidFill>
                  <a:prstClr val="black">
                    <a:tint val="75000"/>
                  </a:prstClr>
                </a:solidFill>
              </a:rPr>
              <a:pPr/>
              <a:t>18/04/2017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92A46B0-DBE8-4F9F-B14E-A670A0314EF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8499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0E1D4A4B-AA7B-4A80-9CA8-CD4C3840C73D}" type="datetimeFigureOut">
              <a:rPr lang="en-GB" smtClean="0">
                <a:solidFill>
                  <a:prstClr val="black">
                    <a:tint val="75000"/>
                  </a:prstClr>
                </a:solidFill>
              </a:rPr>
              <a:pPr/>
              <a:t>18/04/2017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2A46B0-DBE8-4F9F-B14E-A670A0314EF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656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0F40DD7-082F-B74C-9B1C-299BB4C9FE05}"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E256B9-B40F-7640-9FE4-C3F30AC0E61B}" type="slidenum">
              <a:rPr lang="en-US" smtClean="0"/>
              <a:t>‹#›</a:t>
            </a:fld>
            <a:endParaRPr lang="en-US" dirty="0"/>
          </a:p>
        </p:txBody>
      </p:sp>
    </p:spTree>
    <p:extLst>
      <p:ext uri="{BB962C8B-B14F-4D97-AF65-F5344CB8AC3E}">
        <p14:creationId xmlns:p14="http://schemas.microsoft.com/office/powerpoint/2010/main" val="608836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0E1D4A4B-AA7B-4A80-9CA8-CD4C3840C73D}" type="datetimeFigureOut">
              <a:rPr lang="en-GB" smtClean="0">
                <a:solidFill>
                  <a:prstClr val="black">
                    <a:tint val="75000"/>
                  </a:prstClr>
                </a:solidFill>
              </a:rPr>
              <a:pPr/>
              <a:t>18/04/2017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2A46B0-DBE8-4F9F-B14E-A670A0314EF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6480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E1D4A4B-AA7B-4A80-9CA8-CD4C3840C73D}" type="datetimeFigureOut">
              <a:rPr lang="en-GB" smtClean="0">
                <a:solidFill>
                  <a:prstClr val="black">
                    <a:tint val="75000"/>
                  </a:prstClr>
                </a:solidFill>
              </a:rPr>
              <a:pPr/>
              <a:t>18/04/2017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2A46B0-DBE8-4F9F-B14E-A670A0314EF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4292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E1D4A4B-AA7B-4A80-9CA8-CD4C3840C73D}" type="datetimeFigureOut">
              <a:rPr lang="en-GB" smtClean="0">
                <a:solidFill>
                  <a:prstClr val="black">
                    <a:tint val="75000"/>
                  </a:prstClr>
                </a:solidFill>
              </a:rPr>
              <a:pPr/>
              <a:t>18/04/2017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2A46B0-DBE8-4F9F-B14E-A670A0314EF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9513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E1D4A4B-AA7B-4A80-9CA8-CD4C3840C73D}" type="datetimeFigureOut">
              <a:rPr lang="en-GB" smtClean="0">
                <a:solidFill>
                  <a:prstClr val="black">
                    <a:tint val="75000"/>
                  </a:prstClr>
                </a:solidFill>
              </a:rPr>
              <a:pPr/>
              <a:t>18/04/2017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2A46B0-DBE8-4F9F-B14E-A670A0314EF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7797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E1D4A4B-AA7B-4A80-9CA8-CD4C3840C73D}" type="datetimeFigureOut">
              <a:rPr lang="en-GB" smtClean="0">
                <a:solidFill>
                  <a:prstClr val="black">
                    <a:tint val="75000"/>
                  </a:prstClr>
                </a:solidFill>
              </a:rPr>
              <a:pPr/>
              <a:t>18/04/2017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2A46B0-DBE8-4F9F-B14E-A670A0314EF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4136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E1D4A4B-AA7B-4A80-9CA8-CD4C3840C73D}" type="datetimeFigureOut">
              <a:rPr lang="en-GB" smtClean="0">
                <a:solidFill>
                  <a:prstClr val="black">
                    <a:tint val="75000"/>
                  </a:prstClr>
                </a:solidFill>
              </a:rPr>
              <a:pPr/>
              <a:t>18/04/2017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2A46B0-DBE8-4F9F-B14E-A670A0314EF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0884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E1D4A4B-AA7B-4A80-9CA8-CD4C3840C73D}" type="datetimeFigureOut">
              <a:rPr lang="en-GB" smtClean="0">
                <a:solidFill>
                  <a:prstClr val="black">
                    <a:tint val="75000"/>
                  </a:prstClr>
                </a:solidFill>
              </a:rPr>
              <a:pPr/>
              <a:t>18/04/2017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2A46B0-DBE8-4F9F-B14E-A670A0314EF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0348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E1D4A4B-AA7B-4A80-9CA8-CD4C3840C73D}" type="datetimeFigureOut">
              <a:rPr lang="en-GB" smtClean="0">
                <a:solidFill>
                  <a:prstClr val="black">
                    <a:tint val="75000"/>
                  </a:prstClr>
                </a:solidFill>
              </a:rPr>
              <a:pPr/>
              <a:t>18/04/2017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92A46B0-DBE8-4F9F-B14E-A670A0314EF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6328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E1D4A4B-AA7B-4A80-9CA8-CD4C3840C73D}" type="datetimeFigureOut">
              <a:rPr lang="en-GB" smtClean="0">
                <a:solidFill>
                  <a:prstClr val="black">
                    <a:tint val="75000"/>
                  </a:prstClr>
                </a:solidFill>
              </a:rPr>
              <a:pPr/>
              <a:t>18/04/2017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92A46B0-DBE8-4F9F-B14E-A670A0314EF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778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D4A4B-AA7B-4A80-9CA8-CD4C3840C73D}" type="datetimeFigureOut">
              <a:rPr lang="en-GB" smtClean="0">
                <a:solidFill>
                  <a:prstClr val="black">
                    <a:tint val="75000"/>
                  </a:prstClr>
                </a:solidFill>
              </a:rPr>
              <a:pPr/>
              <a:t>18/04/2017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92A46B0-DBE8-4F9F-B14E-A670A0314EF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9419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0F40DD7-082F-B74C-9B1C-299BB4C9FE05}"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E256B9-B40F-7640-9FE4-C3F30AC0E61B}" type="slidenum">
              <a:rPr lang="en-US" smtClean="0"/>
              <a:t>‹#›</a:t>
            </a:fld>
            <a:endParaRPr lang="en-US" dirty="0"/>
          </a:p>
        </p:txBody>
      </p:sp>
    </p:spTree>
    <p:extLst>
      <p:ext uri="{BB962C8B-B14F-4D97-AF65-F5344CB8AC3E}">
        <p14:creationId xmlns:p14="http://schemas.microsoft.com/office/powerpoint/2010/main" val="1490713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0E1D4A4B-AA7B-4A80-9CA8-CD4C3840C73D}" type="datetimeFigureOut">
              <a:rPr lang="en-GB" smtClean="0">
                <a:solidFill>
                  <a:prstClr val="black">
                    <a:tint val="75000"/>
                  </a:prstClr>
                </a:solidFill>
              </a:rPr>
              <a:pPr/>
              <a:t>18/04/2017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2A46B0-DBE8-4F9F-B14E-A670A0314EF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9445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0E1D4A4B-AA7B-4A80-9CA8-CD4C3840C73D}" type="datetimeFigureOut">
              <a:rPr lang="en-GB" smtClean="0">
                <a:solidFill>
                  <a:prstClr val="black">
                    <a:tint val="75000"/>
                  </a:prstClr>
                </a:solidFill>
              </a:rPr>
              <a:pPr/>
              <a:t>18/04/2017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2A46B0-DBE8-4F9F-B14E-A670A0314EF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0761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E1D4A4B-AA7B-4A80-9CA8-CD4C3840C73D}" type="datetimeFigureOut">
              <a:rPr lang="en-GB" smtClean="0">
                <a:solidFill>
                  <a:prstClr val="black">
                    <a:tint val="75000"/>
                  </a:prstClr>
                </a:solidFill>
              </a:rPr>
              <a:pPr/>
              <a:t>18/04/2017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2A46B0-DBE8-4F9F-B14E-A670A0314EF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9767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E1D4A4B-AA7B-4A80-9CA8-CD4C3840C73D}" type="datetimeFigureOut">
              <a:rPr lang="en-GB" smtClean="0">
                <a:solidFill>
                  <a:prstClr val="black">
                    <a:tint val="75000"/>
                  </a:prstClr>
                </a:solidFill>
              </a:rPr>
              <a:pPr/>
              <a:t>18/04/2017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2A46B0-DBE8-4F9F-B14E-A670A0314EF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143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0F40DD7-082F-B74C-9B1C-299BB4C9FE05}" type="datetimeFigureOut">
              <a:rPr lang="en-US" smtClean="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E256B9-B40F-7640-9FE4-C3F30AC0E61B}" type="slidenum">
              <a:rPr lang="en-US" smtClean="0"/>
              <a:t>‹#›</a:t>
            </a:fld>
            <a:endParaRPr lang="en-US" dirty="0"/>
          </a:p>
        </p:txBody>
      </p:sp>
    </p:spTree>
    <p:extLst>
      <p:ext uri="{BB962C8B-B14F-4D97-AF65-F5344CB8AC3E}">
        <p14:creationId xmlns:p14="http://schemas.microsoft.com/office/powerpoint/2010/main" val="349585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0F40DD7-082F-B74C-9B1C-299BB4C9FE05}" type="datetimeFigureOut">
              <a:rPr lang="en-US" smtClean="0"/>
              <a:t>4/18/2017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E256B9-B40F-7640-9FE4-C3F30AC0E61B}" type="slidenum">
              <a:rPr lang="en-US" smtClean="0"/>
              <a:t>‹#›</a:t>
            </a:fld>
            <a:endParaRPr lang="en-US" dirty="0"/>
          </a:p>
        </p:txBody>
      </p:sp>
    </p:spTree>
    <p:extLst>
      <p:ext uri="{BB962C8B-B14F-4D97-AF65-F5344CB8AC3E}">
        <p14:creationId xmlns:p14="http://schemas.microsoft.com/office/powerpoint/2010/main" val="46577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0F40DD7-082F-B74C-9B1C-299BB4C9FE05}" type="datetimeFigureOut">
              <a:rPr lang="en-US" smtClean="0"/>
              <a:t>4/18/2017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E256B9-B40F-7640-9FE4-C3F30AC0E61B}" type="slidenum">
              <a:rPr lang="en-US" smtClean="0"/>
              <a:t>‹#›</a:t>
            </a:fld>
            <a:endParaRPr lang="en-US" dirty="0"/>
          </a:p>
        </p:txBody>
      </p:sp>
    </p:spTree>
    <p:extLst>
      <p:ext uri="{BB962C8B-B14F-4D97-AF65-F5344CB8AC3E}">
        <p14:creationId xmlns:p14="http://schemas.microsoft.com/office/powerpoint/2010/main" val="174239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40DD7-082F-B74C-9B1C-299BB4C9FE05}" type="datetimeFigureOut">
              <a:rPr lang="en-US" smtClean="0"/>
              <a:t>4/18/2017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E256B9-B40F-7640-9FE4-C3F30AC0E61B}" type="slidenum">
              <a:rPr lang="en-US" smtClean="0"/>
              <a:t>‹#›</a:t>
            </a:fld>
            <a:endParaRPr lang="en-US" dirty="0"/>
          </a:p>
        </p:txBody>
      </p:sp>
    </p:spTree>
    <p:extLst>
      <p:ext uri="{BB962C8B-B14F-4D97-AF65-F5344CB8AC3E}">
        <p14:creationId xmlns:p14="http://schemas.microsoft.com/office/powerpoint/2010/main" val="3363892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0F40DD7-082F-B74C-9B1C-299BB4C9FE05}" type="datetimeFigureOut">
              <a:rPr lang="en-US" smtClean="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E256B9-B40F-7640-9FE4-C3F30AC0E61B}" type="slidenum">
              <a:rPr lang="en-US" smtClean="0"/>
              <a:t>‹#›</a:t>
            </a:fld>
            <a:endParaRPr lang="en-US" dirty="0"/>
          </a:p>
        </p:txBody>
      </p:sp>
    </p:spTree>
    <p:extLst>
      <p:ext uri="{BB962C8B-B14F-4D97-AF65-F5344CB8AC3E}">
        <p14:creationId xmlns:p14="http://schemas.microsoft.com/office/powerpoint/2010/main" val="1188359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0F40DD7-082F-B74C-9B1C-299BB4C9FE05}" type="datetimeFigureOut">
              <a:rPr lang="en-US" smtClean="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E256B9-B40F-7640-9FE4-C3F30AC0E61B}" type="slidenum">
              <a:rPr lang="en-US" smtClean="0"/>
              <a:t>‹#›</a:t>
            </a:fld>
            <a:endParaRPr lang="en-US" dirty="0"/>
          </a:p>
        </p:txBody>
      </p:sp>
    </p:spTree>
    <p:extLst>
      <p:ext uri="{BB962C8B-B14F-4D97-AF65-F5344CB8AC3E}">
        <p14:creationId xmlns:p14="http://schemas.microsoft.com/office/powerpoint/2010/main" val="272338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40DD7-082F-B74C-9B1C-299BB4C9FE05}" type="datetimeFigureOut">
              <a:rPr lang="en-US" smtClean="0"/>
              <a:t>4/18/2017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256B9-B40F-7640-9FE4-C3F30AC0E61B}" type="slidenum">
              <a:rPr lang="en-US" smtClean="0"/>
              <a:t>‹#›</a:t>
            </a:fld>
            <a:endParaRPr lang="en-US" dirty="0"/>
          </a:p>
        </p:txBody>
      </p:sp>
    </p:spTree>
    <p:extLst>
      <p:ext uri="{BB962C8B-B14F-4D97-AF65-F5344CB8AC3E}">
        <p14:creationId xmlns:p14="http://schemas.microsoft.com/office/powerpoint/2010/main" val="3133085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E1D4A4B-AA7B-4A80-9CA8-CD4C3840C73D}" type="datetimeFigureOut">
              <a:rPr lang="en-GB" smtClean="0">
                <a:solidFill>
                  <a:prstClr val="black">
                    <a:tint val="75000"/>
                  </a:prstClr>
                </a:solidFill>
              </a:rPr>
              <a:pPr defTabSz="685800"/>
              <a:t>18/04/2017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992A46B0-DBE8-4F9F-B14E-A670A0314EFF}"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551674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E1D4A4B-AA7B-4A80-9CA8-CD4C3840C73D}" type="datetimeFigureOut">
              <a:rPr lang="en-GB" smtClean="0">
                <a:solidFill>
                  <a:prstClr val="black">
                    <a:tint val="75000"/>
                  </a:prstClr>
                </a:solidFill>
              </a:rPr>
              <a:pPr defTabSz="685800"/>
              <a:t>18/04/2017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992A46B0-DBE8-4F9F-B14E-A670A0314EFF}"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0780326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pcm@legalstudio.co.uk" TargetMode="External"/><Relationship Id="rId2" Type="http://schemas.openxmlformats.org/officeDocument/2006/relationships/hyperlink" Target="http://www.legalstudio.co.uk/" TargetMode="External"/><Relationship Id="rId1" Type="http://schemas.openxmlformats.org/officeDocument/2006/relationships/slideLayout" Target="../slideLayouts/slideLayout24.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1143000" y="3954804"/>
            <a:ext cx="6858000" cy="1241822"/>
          </a:xfrm>
        </p:spPr>
        <p:txBody>
          <a:bodyPr>
            <a:normAutofit lnSpcReduction="10000"/>
          </a:bodyPr>
          <a:lstStyle/>
          <a:p>
            <a:r>
              <a:rPr lang="en-GB" sz="3600" b="1" dirty="0">
                <a:solidFill>
                  <a:schemeClr val="bg1"/>
                </a:solidFill>
                <a:latin typeface="Trebuchet MS" panose="020B0603020202020204" pitchFamily="34" charset="0"/>
              </a:rPr>
              <a:t>Diversity and Equality</a:t>
            </a:r>
          </a:p>
          <a:p>
            <a:r>
              <a:rPr lang="en-GB" sz="3600" b="1" dirty="0">
                <a:solidFill>
                  <a:schemeClr val="bg1"/>
                </a:solidFill>
                <a:latin typeface="Trebuchet MS" panose="020B0603020202020204" pitchFamily="34" charset="0"/>
              </a:rPr>
              <a:t>Paul Menham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2775857"/>
          </a:xfrm>
          <a:prstGeom prst="rect">
            <a:avLst/>
          </a:prstGeom>
          <a:solidFill>
            <a:srgbClr val="008080"/>
          </a:solidFill>
          <a:ln>
            <a:solidFill>
              <a:srgbClr val="008080"/>
            </a:solidFill>
          </a:ln>
        </p:spPr>
      </p:pic>
    </p:spTree>
    <p:extLst>
      <p:ext uri="{BB962C8B-B14F-4D97-AF65-F5344CB8AC3E}">
        <p14:creationId xmlns:p14="http://schemas.microsoft.com/office/powerpoint/2010/main" val="243068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GB" dirty="0"/>
              <a:t>The Company – even if not aware of the discrimination </a:t>
            </a:r>
          </a:p>
          <a:p>
            <a:r>
              <a:rPr lang="en-GB" dirty="0"/>
              <a:t>Individuals (managers, colleagues)</a:t>
            </a:r>
          </a:p>
          <a:p>
            <a:r>
              <a:rPr lang="en-GB" dirty="0"/>
              <a:t>Any discriminatory conduct “in the course of employment”</a:t>
            </a:r>
          </a:p>
          <a:p>
            <a:pPr lvl="1"/>
            <a:r>
              <a:rPr lang="en-GB" dirty="0"/>
              <a:t>Wide test</a:t>
            </a:r>
          </a:p>
          <a:p>
            <a:pPr lvl="1"/>
            <a:r>
              <a:rPr lang="en-GB" dirty="0"/>
              <a:t>Can include work social events and client events</a:t>
            </a:r>
          </a:p>
        </p:txBody>
      </p:sp>
      <p:sp>
        <p:nvSpPr>
          <p:cNvPr id="4" name="Title 3"/>
          <p:cNvSpPr>
            <a:spLocks noGrp="1"/>
          </p:cNvSpPr>
          <p:nvPr>
            <p:ph type="title"/>
          </p:nvPr>
        </p:nvSpPr>
        <p:spPr>
          <a:xfrm>
            <a:off x="4558352" y="395785"/>
            <a:ext cx="4585648" cy="68238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Who can be liable?</a:t>
            </a:r>
          </a:p>
        </p:txBody>
      </p:sp>
    </p:spTree>
    <p:extLst>
      <p:ext uri="{BB962C8B-B14F-4D97-AF65-F5344CB8AC3E}">
        <p14:creationId xmlns:p14="http://schemas.microsoft.com/office/powerpoint/2010/main" val="1428739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Tribunal Claims</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endParaRPr lang="en-US" dirty="0"/>
          </a:p>
          <a:p>
            <a:pPr marL="0" indent="0">
              <a:buNone/>
            </a:pPr>
            <a:endParaRPr lang="en-US" dirty="0"/>
          </a:p>
          <a:p>
            <a:endParaRPr lang="en-US" dirty="0"/>
          </a:p>
          <a:p>
            <a:pPr marL="0" indent="0">
              <a:buNone/>
            </a:pPr>
            <a:endParaRPr lang="en-US" dirty="0"/>
          </a:p>
          <a:p>
            <a:pPr marL="0" indent="0">
              <a:buNone/>
            </a:pPr>
            <a:endParaRPr lang="en-US" dirty="0"/>
          </a:p>
        </p:txBody>
      </p:sp>
      <p:sp>
        <p:nvSpPr>
          <p:cNvPr id="4" name="Rectangle 3"/>
          <p:cNvSpPr/>
          <p:nvPr/>
        </p:nvSpPr>
        <p:spPr>
          <a:xfrm>
            <a:off x="1514901" y="564924"/>
            <a:ext cx="7642748" cy="56242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Key points about discrimination claims..</a:t>
            </a:r>
          </a:p>
        </p:txBody>
      </p:sp>
      <p:sp>
        <p:nvSpPr>
          <p:cNvPr id="7" name="Explosion 1 6"/>
          <p:cNvSpPr/>
          <p:nvPr/>
        </p:nvSpPr>
        <p:spPr>
          <a:xfrm>
            <a:off x="22178" y="1062844"/>
            <a:ext cx="3282285" cy="2831911"/>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NO CAP ON COMPENSATION</a:t>
            </a:r>
          </a:p>
        </p:txBody>
      </p:sp>
      <p:sp>
        <p:nvSpPr>
          <p:cNvPr id="10" name="Explosion 1 9"/>
          <p:cNvSpPr/>
          <p:nvPr/>
        </p:nvSpPr>
        <p:spPr>
          <a:xfrm>
            <a:off x="2109432" y="2869195"/>
            <a:ext cx="4268338" cy="1709925"/>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NO SERVICE REQUIREMENT</a:t>
            </a:r>
          </a:p>
        </p:txBody>
      </p:sp>
      <p:sp>
        <p:nvSpPr>
          <p:cNvPr id="11" name="Explosion 1 10"/>
          <p:cNvSpPr/>
          <p:nvPr/>
        </p:nvSpPr>
        <p:spPr>
          <a:xfrm>
            <a:off x="4956695" y="3648227"/>
            <a:ext cx="4096889" cy="3209773"/>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AWARDS FOR INJURY TO FEELINGS, AGGRAVATED DAMAGES AND PERSONAL INJURY</a:t>
            </a:r>
          </a:p>
        </p:txBody>
      </p:sp>
      <p:sp>
        <p:nvSpPr>
          <p:cNvPr id="12" name="Explosion 1 11"/>
          <p:cNvSpPr/>
          <p:nvPr/>
        </p:nvSpPr>
        <p:spPr>
          <a:xfrm>
            <a:off x="4768187" y="1187902"/>
            <a:ext cx="4285397" cy="2277764"/>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INTERNAL AND EXTERNAL PR ISSUES</a:t>
            </a:r>
          </a:p>
        </p:txBody>
      </p:sp>
      <p:sp>
        <p:nvSpPr>
          <p:cNvPr id="13" name="Explosion 1 12"/>
          <p:cNvSpPr/>
          <p:nvPr/>
        </p:nvSpPr>
        <p:spPr>
          <a:xfrm>
            <a:off x="457200" y="4626592"/>
            <a:ext cx="3961262" cy="22314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MANAGEMENT TIME</a:t>
            </a:r>
          </a:p>
        </p:txBody>
      </p:sp>
    </p:spTree>
    <p:extLst>
      <p:ext uri="{BB962C8B-B14F-4D97-AF65-F5344CB8AC3E}">
        <p14:creationId xmlns:p14="http://schemas.microsoft.com/office/powerpoint/2010/main" val="176831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rgbClr val="4C4C4C"/>
                </a:solidFill>
                <a:latin typeface="Arial" charset="0"/>
                <a:ea typeface="ＭＳ Ｐゴシック" charset="0"/>
              </a:defRPr>
            </a:lvl1pPr>
            <a:lvl2pPr>
              <a:defRPr sz="2400">
                <a:solidFill>
                  <a:srgbClr val="4C4C4C"/>
                </a:solidFill>
                <a:latin typeface="Arial" charset="0"/>
                <a:ea typeface="ＭＳ Ｐゴシック" charset="0"/>
              </a:defRPr>
            </a:lvl2pPr>
            <a:lvl3pPr>
              <a:defRPr sz="2400">
                <a:solidFill>
                  <a:srgbClr val="4C4C4C"/>
                </a:solidFill>
                <a:latin typeface="Arial" charset="0"/>
                <a:ea typeface="ＭＳ Ｐゴシック" charset="0"/>
              </a:defRPr>
            </a:lvl3pPr>
            <a:lvl4pPr>
              <a:defRPr sz="2400">
                <a:solidFill>
                  <a:srgbClr val="4C4C4C"/>
                </a:solidFill>
                <a:latin typeface="Arial" charset="0"/>
                <a:ea typeface="ＭＳ Ｐゴシック" charset="0"/>
              </a:defRPr>
            </a:lvl4pPr>
            <a:lvl5pPr>
              <a:defRPr sz="2400">
                <a:solidFill>
                  <a:srgbClr val="4C4C4C"/>
                </a:solidFill>
                <a:latin typeface="Arial" charset="0"/>
                <a:ea typeface="ＭＳ Ｐゴシック" charset="0"/>
              </a:defRPr>
            </a:lvl5pPr>
            <a:lvl6pPr>
              <a:buFont typeface="Wingdings" charset="0"/>
              <a:defRPr sz="2400">
                <a:solidFill>
                  <a:srgbClr val="4C4C4C"/>
                </a:solidFill>
                <a:latin typeface="Arial" charset="0"/>
                <a:ea typeface="ＭＳ Ｐゴシック" charset="0"/>
              </a:defRPr>
            </a:lvl6pPr>
            <a:lvl7pPr>
              <a:buFont typeface="Wingdings" charset="0"/>
              <a:defRPr sz="2400">
                <a:solidFill>
                  <a:srgbClr val="4C4C4C"/>
                </a:solidFill>
                <a:latin typeface="Arial" charset="0"/>
                <a:ea typeface="ＭＳ Ｐゴシック" charset="0"/>
              </a:defRPr>
            </a:lvl7pPr>
            <a:lvl8pPr>
              <a:buFont typeface="Wingdings" charset="0"/>
              <a:defRPr sz="2400">
                <a:solidFill>
                  <a:srgbClr val="4C4C4C"/>
                </a:solidFill>
                <a:latin typeface="Arial" charset="0"/>
                <a:ea typeface="ＭＳ Ｐゴシック" charset="0"/>
              </a:defRPr>
            </a:lvl8pPr>
            <a:lvl9pPr>
              <a:buFont typeface="Wingdings" charset="0"/>
              <a:defRPr sz="2400">
                <a:solidFill>
                  <a:srgbClr val="4C4C4C"/>
                </a:solidFill>
                <a:latin typeface="Arial" charset="0"/>
                <a:ea typeface="ＭＳ Ｐゴシック" charset="0"/>
              </a:defRPr>
            </a:lvl9pPr>
          </a:lstStyle>
          <a:p>
            <a:fld id="{8AE64DC8-04D1-9547-8D91-4EA806B20280}" type="slidenum">
              <a:rPr lang="en-GB" sz="1400"/>
              <a:pPr/>
              <a:t>12</a:t>
            </a:fld>
            <a:endParaRPr lang="en-GB" sz="1400" dirty="0"/>
          </a:p>
        </p:txBody>
      </p:sp>
      <p:sp>
        <p:nvSpPr>
          <p:cNvPr id="13315" name="Rectangle 2"/>
          <p:cNvSpPr>
            <a:spLocks noGrp="1" noChangeArrowheads="1"/>
          </p:cNvSpPr>
          <p:nvPr>
            <p:ph type="title"/>
          </p:nvPr>
        </p:nvSpPr>
        <p:spPr/>
        <p:txBody>
          <a:bodyPr/>
          <a:lstStyle/>
          <a:p>
            <a:endParaRPr lang="en-GB" dirty="0">
              <a:latin typeface="Arial" charset="0"/>
            </a:endParaRPr>
          </a:p>
        </p:txBody>
      </p:sp>
      <p:sp>
        <p:nvSpPr>
          <p:cNvPr id="13316" name="Rectangle 3"/>
          <p:cNvSpPr>
            <a:spLocks noGrp="1" noChangeArrowheads="1"/>
          </p:cNvSpPr>
          <p:nvPr>
            <p:ph type="body" idx="1"/>
          </p:nvPr>
        </p:nvSpPr>
        <p:spPr/>
        <p:txBody>
          <a:bodyPr/>
          <a:lstStyle/>
          <a:p>
            <a:pPr>
              <a:spcBef>
                <a:spcPct val="70000"/>
              </a:spcBef>
              <a:buClr>
                <a:schemeClr val="tx1"/>
              </a:buClr>
            </a:pPr>
            <a:endParaRPr lang="en-GB" sz="2800" dirty="0">
              <a:latin typeface="Arial" charset="0"/>
            </a:endParaRPr>
          </a:p>
          <a:p>
            <a:pPr marL="0" indent="0">
              <a:spcBef>
                <a:spcPct val="70000"/>
              </a:spcBef>
              <a:buClr>
                <a:schemeClr val="tx1"/>
              </a:buClr>
              <a:buNone/>
            </a:pPr>
            <a:endParaRPr lang="en-GB" dirty="0">
              <a:latin typeface="Arial" charset="0"/>
            </a:endParaRPr>
          </a:p>
        </p:txBody>
      </p:sp>
      <p:sp>
        <p:nvSpPr>
          <p:cNvPr id="13319" name="Footer Placeholder 1"/>
          <p:cNvSpPr>
            <a:spLocks noGrp="1"/>
          </p:cNvSpPr>
          <p:nvPr>
            <p:ph type="ftr" sz="quarter" idx="11"/>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GB" sz="1400" dirty="0">
              <a:solidFill>
                <a:srgbClr val="2B0D61"/>
              </a:solidFill>
            </a:endParaRPr>
          </a:p>
        </p:txBody>
      </p:sp>
      <p:sp>
        <p:nvSpPr>
          <p:cNvPr id="6" name="Rectangle 5"/>
          <p:cNvSpPr/>
          <p:nvPr/>
        </p:nvSpPr>
        <p:spPr>
          <a:xfrm>
            <a:off x="3932505" y="564924"/>
            <a:ext cx="5225143" cy="56242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Types of discrimination?</a:t>
            </a:r>
          </a:p>
        </p:txBody>
      </p:sp>
      <p:sp>
        <p:nvSpPr>
          <p:cNvPr id="2" name="Rectangle 1"/>
          <p:cNvSpPr/>
          <p:nvPr/>
        </p:nvSpPr>
        <p:spPr>
          <a:xfrm>
            <a:off x="1119115" y="1787856"/>
            <a:ext cx="2813390" cy="16971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t>DIRECT</a:t>
            </a:r>
          </a:p>
          <a:p>
            <a:pPr algn="ctr"/>
            <a:r>
              <a:rPr lang="en-GB" sz="2800" dirty="0"/>
              <a:t>DISCRIMINATION</a:t>
            </a:r>
          </a:p>
        </p:txBody>
      </p:sp>
      <p:sp>
        <p:nvSpPr>
          <p:cNvPr id="3" name="Rectangle 2"/>
          <p:cNvSpPr/>
          <p:nvPr/>
        </p:nvSpPr>
        <p:spPr>
          <a:xfrm>
            <a:off x="4326340" y="1808327"/>
            <a:ext cx="2797791" cy="16766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t>INDIRECT DISCRIMINAION</a:t>
            </a:r>
          </a:p>
        </p:txBody>
      </p:sp>
      <p:sp>
        <p:nvSpPr>
          <p:cNvPr id="4" name="Rectangle 3"/>
          <p:cNvSpPr/>
          <p:nvPr/>
        </p:nvSpPr>
        <p:spPr>
          <a:xfrm>
            <a:off x="1119115" y="3667563"/>
            <a:ext cx="2813390" cy="15868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t>HARASSMENT</a:t>
            </a:r>
          </a:p>
        </p:txBody>
      </p:sp>
      <p:sp>
        <p:nvSpPr>
          <p:cNvPr id="5" name="Rectangle 4"/>
          <p:cNvSpPr/>
          <p:nvPr/>
        </p:nvSpPr>
        <p:spPr>
          <a:xfrm>
            <a:off x="4326340" y="3667564"/>
            <a:ext cx="2797791" cy="15868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t>VICTIMISATION</a:t>
            </a:r>
          </a:p>
        </p:txBody>
      </p:sp>
    </p:spTree>
    <p:extLst>
      <p:ext uri="{BB962C8B-B14F-4D97-AF65-F5344CB8AC3E}">
        <p14:creationId xmlns:p14="http://schemas.microsoft.com/office/powerpoint/2010/main" val="163901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rgbClr val="4C4C4C"/>
                </a:solidFill>
                <a:latin typeface="Arial" charset="0"/>
                <a:ea typeface="ＭＳ Ｐゴシック" charset="0"/>
              </a:defRPr>
            </a:lvl1pPr>
            <a:lvl2pPr>
              <a:defRPr sz="2400">
                <a:solidFill>
                  <a:srgbClr val="4C4C4C"/>
                </a:solidFill>
                <a:latin typeface="Arial" charset="0"/>
                <a:ea typeface="ＭＳ Ｐゴシック" charset="0"/>
              </a:defRPr>
            </a:lvl2pPr>
            <a:lvl3pPr>
              <a:defRPr sz="2400">
                <a:solidFill>
                  <a:srgbClr val="4C4C4C"/>
                </a:solidFill>
                <a:latin typeface="Arial" charset="0"/>
                <a:ea typeface="ＭＳ Ｐゴシック" charset="0"/>
              </a:defRPr>
            </a:lvl3pPr>
            <a:lvl4pPr>
              <a:defRPr sz="2400">
                <a:solidFill>
                  <a:srgbClr val="4C4C4C"/>
                </a:solidFill>
                <a:latin typeface="Arial" charset="0"/>
                <a:ea typeface="ＭＳ Ｐゴシック" charset="0"/>
              </a:defRPr>
            </a:lvl4pPr>
            <a:lvl5pPr>
              <a:defRPr sz="2400">
                <a:solidFill>
                  <a:srgbClr val="4C4C4C"/>
                </a:solidFill>
                <a:latin typeface="Arial" charset="0"/>
                <a:ea typeface="ＭＳ Ｐゴシック" charset="0"/>
              </a:defRPr>
            </a:lvl5pPr>
            <a:lvl6pPr>
              <a:buFont typeface="Wingdings" charset="0"/>
              <a:defRPr sz="2400">
                <a:solidFill>
                  <a:srgbClr val="4C4C4C"/>
                </a:solidFill>
                <a:latin typeface="Arial" charset="0"/>
                <a:ea typeface="ＭＳ Ｐゴシック" charset="0"/>
              </a:defRPr>
            </a:lvl6pPr>
            <a:lvl7pPr>
              <a:buFont typeface="Wingdings" charset="0"/>
              <a:defRPr sz="2400">
                <a:solidFill>
                  <a:srgbClr val="4C4C4C"/>
                </a:solidFill>
                <a:latin typeface="Arial" charset="0"/>
                <a:ea typeface="ＭＳ Ｐゴシック" charset="0"/>
              </a:defRPr>
            </a:lvl7pPr>
            <a:lvl8pPr>
              <a:buFont typeface="Wingdings" charset="0"/>
              <a:defRPr sz="2400">
                <a:solidFill>
                  <a:srgbClr val="4C4C4C"/>
                </a:solidFill>
                <a:latin typeface="Arial" charset="0"/>
                <a:ea typeface="ＭＳ Ｐゴシック" charset="0"/>
              </a:defRPr>
            </a:lvl8pPr>
            <a:lvl9pPr>
              <a:buFont typeface="Wingdings" charset="0"/>
              <a:defRPr sz="2400">
                <a:solidFill>
                  <a:srgbClr val="4C4C4C"/>
                </a:solidFill>
                <a:latin typeface="Arial" charset="0"/>
                <a:ea typeface="ＭＳ Ｐゴシック" charset="0"/>
              </a:defRPr>
            </a:lvl9pPr>
          </a:lstStyle>
          <a:p>
            <a:fld id="{63D63EE6-038C-6C4D-B912-4AAB3128957C}" type="slidenum">
              <a:rPr lang="en-GB" sz="1400"/>
              <a:pPr/>
              <a:t>13</a:t>
            </a:fld>
            <a:endParaRPr lang="en-GB" sz="1400" dirty="0"/>
          </a:p>
        </p:txBody>
      </p:sp>
      <p:sp>
        <p:nvSpPr>
          <p:cNvPr id="14339" name="Rectangle 2"/>
          <p:cNvSpPr>
            <a:spLocks noGrp="1" noChangeArrowheads="1"/>
          </p:cNvSpPr>
          <p:nvPr>
            <p:ph type="title"/>
          </p:nvPr>
        </p:nvSpPr>
        <p:spPr/>
        <p:txBody>
          <a:bodyPr>
            <a:normAutofit/>
          </a:bodyPr>
          <a:lstStyle/>
          <a:p>
            <a:endParaRPr lang="en-GB" dirty="0">
              <a:latin typeface="Arial" charset="0"/>
            </a:endParaRPr>
          </a:p>
        </p:txBody>
      </p:sp>
      <p:sp>
        <p:nvSpPr>
          <p:cNvPr id="20483" name="Rectangle 3"/>
          <p:cNvSpPr>
            <a:spLocks noGrp="1" noChangeArrowheads="1"/>
          </p:cNvSpPr>
          <p:nvPr>
            <p:ph type="body" idx="1"/>
          </p:nvPr>
        </p:nvSpPr>
        <p:spPr>
          <a:xfrm>
            <a:off x="685800" y="1587500"/>
            <a:ext cx="8077200" cy="4106333"/>
          </a:xfrm>
        </p:spPr>
        <p:txBody>
          <a:bodyPr>
            <a:normAutofit fontScale="92500" lnSpcReduction="20000"/>
          </a:bodyPr>
          <a:lstStyle/>
          <a:p>
            <a:pPr marL="571500" indent="-457200"/>
            <a:r>
              <a:rPr lang="en-GB" dirty="0"/>
              <a:t>Less favourable treatment of one person than another person (whose circumstances are materially the same) because of a protected characteristic</a:t>
            </a:r>
          </a:p>
          <a:p>
            <a:pPr marL="114300" indent="0">
              <a:buNone/>
            </a:pPr>
            <a:endParaRPr lang="en-GB" dirty="0"/>
          </a:p>
          <a:p>
            <a:pPr marL="571500" indent="-457200"/>
            <a:r>
              <a:rPr lang="en-GB" dirty="0"/>
              <a:t>NB – there may not be ‘proof’ that the treatment is due to a protected characteristic, inferences of discrimination can be drawn if an employer cannot give an adequate explanation for the treatment</a:t>
            </a:r>
          </a:p>
          <a:p>
            <a:pPr marL="914400" lvl="2" indent="0">
              <a:buNone/>
            </a:pPr>
            <a:endParaRPr lang="en-GB" sz="3200" dirty="0">
              <a:latin typeface="Arial" charset="0"/>
            </a:endParaRPr>
          </a:p>
          <a:p>
            <a:pPr>
              <a:buClr>
                <a:srgbClr val="F5A0C3"/>
              </a:buClr>
            </a:pPr>
            <a:endParaRPr lang="en-GB" dirty="0">
              <a:latin typeface="Arial" charset="0"/>
            </a:endParaRPr>
          </a:p>
        </p:txBody>
      </p:sp>
      <p:sp>
        <p:nvSpPr>
          <p:cNvPr id="14344" name="Footer Placeholder 1"/>
          <p:cNvSpPr>
            <a:spLocks noGrp="1"/>
          </p:cNvSpPr>
          <p:nvPr>
            <p:ph type="ftr" sz="quarter" idx="11"/>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GB" sz="1400" dirty="0">
              <a:solidFill>
                <a:srgbClr val="2B0D61"/>
              </a:solidFill>
            </a:endParaRPr>
          </a:p>
        </p:txBody>
      </p:sp>
      <p:sp>
        <p:nvSpPr>
          <p:cNvPr id="7" name="Rectangle 6"/>
          <p:cNvSpPr/>
          <p:nvPr/>
        </p:nvSpPr>
        <p:spPr>
          <a:xfrm>
            <a:off x="3932505" y="564924"/>
            <a:ext cx="5225143" cy="56242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Direct Discrimination</a:t>
            </a:r>
          </a:p>
        </p:txBody>
      </p:sp>
    </p:spTree>
    <p:extLst>
      <p:ext uri="{BB962C8B-B14F-4D97-AF65-F5344CB8AC3E}">
        <p14:creationId xmlns:p14="http://schemas.microsoft.com/office/powerpoint/2010/main" val="3277900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rgbClr val="4C4C4C"/>
                </a:solidFill>
                <a:latin typeface="Arial" charset="0"/>
                <a:ea typeface="ＭＳ Ｐゴシック" charset="0"/>
              </a:defRPr>
            </a:lvl1pPr>
            <a:lvl2pPr>
              <a:defRPr sz="2400">
                <a:solidFill>
                  <a:srgbClr val="4C4C4C"/>
                </a:solidFill>
                <a:latin typeface="Arial" charset="0"/>
                <a:ea typeface="ＭＳ Ｐゴシック" charset="0"/>
              </a:defRPr>
            </a:lvl2pPr>
            <a:lvl3pPr>
              <a:defRPr sz="2400">
                <a:solidFill>
                  <a:srgbClr val="4C4C4C"/>
                </a:solidFill>
                <a:latin typeface="Arial" charset="0"/>
                <a:ea typeface="ＭＳ Ｐゴシック" charset="0"/>
              </a:defRPr>
            </a:lvl3pPr>
            <a:lvl4pPr>
              <a:defRPr sz="2400">
                <a:solidFill>
                  <a:srgbClr val="4C4C4C"/>
                </a:solidFill>
                <a:latin typeface="Arial" charset="0"/>
                <a:ea typeface="ＭＳ Ｐゴシック" charset="0"/>
              </a:defRPr>
            </a:lvl4pPr>
            <a:lvl5pPr>
              <a:defRPr sz="2400">
                <a:solidFill>
                  <a:srgbClr val="4C4C4C"/>
                </a:solidFill>
                <a:latin typeface="Arial" charset="0"/>
                <a:ea typeface="ＭＳ Ｐゴシック" charset="0"/>
              </a:defRPr>
            </a:lvl5pPr>
            <a:lvl6pPr>
              <a:buFont typeface="Wingdings" charset="0"/>
              <a:defRPr sz="2400">
                <a:solidFill>
                  <a:srgbClr val="4C4C4C"/>
                </a:solidFill>
                <a:latin typeface="Arial" charset="0"/>
                <a:ea typeface="ＭＳ Ｐゴシック" charset="0"/>
              </a:defRPr>
            </a:lvl6pPr>
            <a:lvl7pPr>
              <a:buFont typeface="Wingdings" charset="0"/>
              <a:defRPr sz="2400">
                <a:solidFill>
                  <a:srgbClr val="4C4C4C"/>
                </a:solidFill>
                <a:latin typeface="Arial" charset="0"/>
                <a:ea typeface="ＭＳ Ｐゴシック" charset="0"/>
              </a:defRPr>
            </a:lvl7pPr>
            <a:lvl8pPr>
              <a:buFont typeface="Wingdings" charset="0"/>
              <a:defRPr sz="2400">
                <a:solidFill>
                  <a:srgbClr val="4C4C4C"/>
                </a:solidFill>
                <a:latin typeface="Arial" charset="0"/>
                <a:ea typeface="ＭＳ Ｐゴシック" charset="0"/>
              </a:defRPr>
            </a:lvl8pPr>
            <a:lvl9pPr>
              <a:buFont typeface="Wingdings" charset="0"/>
              <a:defRPr sz="2400">
                <a:solidFill>
                  <a:srgbClr val="4C4C4C"/>
                </a:solidFill>
                <a:latin typeface="Arial" charset="0"/>
                <a:ea typeface="ＭＳ Ｐゴシック" charset="0"/>
              </a:defRPr>
            </a:lvl9pPr>
          </a:lstStyle>
          <a:p>
            <a:fld id="{63D63EE6-038C-6C4D-B912-4AAB3128957C}" type="slidenum">
              <a:rPr lang="en-GB" sz="1400"/>
              <a:pPr/>
              <a:t>14</a:t>
            </a:fld>
            <a:endParaRPr lang="en-GB" sz="1400" dirty="0"/>
          </a:p>
        </p:txBody>
      </p:sp>
      <p:sp>
        <p:nvSpPr>
          <p:cNvPr id="14339" name="Rectangle 2"/>
          <p:cNvSpPr>
            <a:spLocks noGrp="1" noChangeArrowheads="1"/>
          </p:cNvSpPr>
          <p:nvPr>
            <p:ph type="title"/>
          </p:nvPr>
        </p:nvSpPr>
        <p:spPr/>
        <p:txBody>
          <a:bodyPr>
            <a:normAutofit/>
          </a:bodyPr>
          <a:lstStyle/>
          <a:p>
            <a:endParaRPr lang="en-GB" dirty="0">
              <a:latin typeface="Arial" charset="0"/>
            </a:endParaRPr>
          </a:p>
        </p:txBody>
      </p:sp>
      <p:sp>
        <p:nvSpPr>
          <p:cNvPr id="20483" name="Rectangle 3"/>
          <p:cNvSpPr>
            <a:spLocks noGrp="1" noChangeArrowheads="1"/>
          </p:cNvSpPr>
          <p:nvPr>
            <p:ph type="body" idx="1"/>
          </p:nvPr>
        </p:nvSpPr>
        <p:spPr>
          <a:xfrm>
            <a:off x="685800" y="1587500"/>
            <a:ext cx="8077200" cy="4106333"/>
          </a:xfrm>
        </p:spPr>
        <p:txBody>
          <a:bodyPr>
            <a:normAutofit fontScale="62500" lnSpcReduction="20000"/>
          </a:bodyPr>
          <a:lstStyle/>
          <a:p>
            <a:pPr marL="914400" lvl="2" indent="0">
              <a:buNone/>
            </a:pPr>
            <a:r>
              <a:rPr lang="en-GB" sz="4500" b="1" u="sng" dirty="0"/>
              <a:t>Example</a:t>
            </a:r>
          </a:p>
          <a:p>
            <a:pPr marL="914400" lvl="2" indent="0" algn="just">
              <a:buNone/>
            </a:pPr>
            <a:endParaRPr lang="en-GB" sz="3100" dirty="0"/>
          </a:p>
          <a:p>
            <a:pPr marL="914400" lvl="2" indent="0" algn="just">
              <a:buNone/>
            </a:pPr>
            <a:r>
              <a:rPr lang="en-GB" sz="3200" i="1" dirty="0"/>
              <a:t>Sue is 57 years old and applies for promotion. She is turned down. </a:t>
            </a:r>
          </a:p>
          <a:p>
            <a:pPr marL="914400" lvl="2" indent="0" algn="just">
              <a:buNone/>
            </a:pPr>
            <a:r>
              <a:rPr lang="en-GB" sz="3200" i="1" dirty="0"/>
              <a:t>The job is given to Mike who is 35 years old. Mike and Sue have the same experience, skills and qualifications. </a:t>
            </a:r>
          </a:p>
          <a:p>
            <a:pPr marL="914400" lvl="2" indent="0" algn="just">
              <a:buNone/>
            </a:pPr>
            <a:r>
              <a:rPr lang="en-GB" sz="3200" i="1" dirty="0"/>
              <a:t>Sue can claim age discrimination against the Company as she has been treated less favourably than Mike. </a:t>
            </a:r>
          </a:p>
          <a:p>
            <a:pPr marL="914400" lvl="2" indent="0" algn="just">
              <a:buNone/>
            </a:pPr>
            <a:r>
              <a:rPr lang="en-GB" sz="3200" i="1" dirty="0"/>
              <a:t>Her employer would need to be able to convince a tribunal that it had valid reasons for promoting Mike over Sue which were unrelated to age. </a:t>
            </a:r>
          </a:p>
          <a:p>
            <a:pPr marL="914400" lvl="2" indent="0" algn="just">
              <a:buNone/>
            </a:pPr>
            <a:endParaRPr lang="en-GB" sz="3100" dirty="0"/>
          </a:p>
          <a:p>
            <a:pPr marL="914400" lvl="2" indent="0" algn="just">
              <a:buNone/>
            </a:pPr>
            <a:r>
              <a:rPr lang="en-GB" sz="3800" dirty="0"/>
              <a:t>Q: Can you think of any other examples?</a:t>
            </a:r>
          </a:p>
          <a:p>
            <a:pPr marL="914400" lvl="2" indent="0" algn="just">
              <a:buNone/>
            </a:pPr>
            <a:endParaRPr lang="en-GB" sz="3200" dirty="0">
              <a:latin typeface="Arial" charset="0"/>
            </a:endParaRPr>
          </a:p>
          <a:p>
            <a:pPr>
              <a:buClr>
                <a:srgbClr val="F5A0C3"/>
              </a:buClr>
            </a:pPr>
            <a:endParaRPr lang="en-GB" dirty="0">
              <a:latin typeface="Arial" charset="0"/>
            </a:endParaRPr>
          </a:p>
        </p:txBody>
      </p:sp>
      <p:sp>
        <p:nvSpPr>
          <p:cNvPr id="14344" name="Footer Placeholder 1"/>
          <p:cNvSpPr>
            <a:spLocks noGrp="1"/>
          </p:cNvSpPr>
          <p:nvPr>
            <p:ph type="ftr" sz="quarter" idx="11"/>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GB" sz="1400" dirty="0">
              <a:solidFill>
                <a:srgbClr val="2B0D61"/>
              </a:solidFill>
            </a:endParaRPr>
          </a:p>
        </p:txBody>
      </p:sp>
      <p:sp>
        <p:nvSpPr>
          <p:cNvPr id="7" name="Rectangle 6"/>
          <p:cNvSpPr/>
          <p:nvPr/>
        </p:nvSpPr>
        <p:spPr>
          <a:xfrm>
            <a:off x="3932505" y="564924"/>
            <a:ext cx="5225143" cy="56242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Direct Discrimination</a:t>
            </a:r>
          </a:p>
        </p:txBody>
      </p:sp>
    </p:spTree>
    <p:extLst>
      <p:ext uri="{BB962C8B-B14F-4D97-AF65-F5344CB8AC3E}">
        <p14:creationId xmlns:p14="http://schemas.microsoft.com/office/powerpoint/2010/main" val="4260496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rgbClr val="4C4C4C"/>
                </a:solidFill>
                <a:latin typeface="Arial" charset="0"/>
                <a:ea typeface="ＭＳ Ｐゴシック" charset="0"/>
              </a:defRPr>
            </a:lvl1pPr>
            <a:lvl2pPr>
              <a:defRPr sz="2400">
                <a:solidFill>
                  <a:srgbClr val="4C4C4C"/>
                </a:solidFill>
                <a:latin typeface="Arial" charset="0"/>
                <a:ea typeface="ＭＳ Ｐゴシック" charset="0"/>
              </a:defRPr>
            </a:lvl2pPr>
            <a:lvl3pPr>
              <a:defRPr sz="2400">
                <a:solidFill>
                  <a:srgbClr val="4C4C4C"/>
                </a:solidFill>
                <a:latin typeface="Arial" charset="0"/>
                <a:ea typeface="ＭＳ Ｐゴシック" charset="0"/>
              </a:defRPr>
            </a:lvl3pPr>
            <a:lvl4pPr>
              <a:defRPr sz="2400">
                <a:solidFill>
                  <a:srgbClr val="4C4C4C"/>
                </a:solidFill>
                <a:latin typeface="Arial" charset="0"/>
                <a:ea typeface="ＭＳ Ｐゴシック" charset="0"/>
              </a:defRPr>
            </a:lvl4pPr>
            <a:lvl5pPr>
              <a:defRPr sz="2400">
                <a:solidFill>
                  <a:srgbClr val="4C4C4C"/>
                </a:solidFill>
                <a:latin typeface="Arial" charset="0"/>
                <a:ea typeface="ＭＳ Ｐゴシック" charset="0"/>
              </a:defRPr>
            </a:lvl5pPr>
            <a:lvl6pPr>
              <a:buFont typeface="Wingdings" charset="0"/>
              <a:defRPr sz="2400">
                <a:solidFill>
                  <a:srgbClr val="4C4C4C"/>
                </a:solidFill>
                <a:latin typeface="Arial" charset="0"/>
                <a:ea typeface="ＭＳ Ｐゴシック" charset="0"/>
              </a:defRPr>
            </a:lvl6pPr>
            <a:lvl7pPr>
              <a:buFont typeface="Wingdings" charset="0"/>
              <a:defRPr sz="2400">
                <a:solidFill>
                  <a:srgbClr val="4C4C4C"/>
                </a:solidFill>
                <a:latin typeface="Arial" charset="0"/>
                <a:ea typeface="ＭＳ Ｐゴシック" charset="0"/>
              </a:defRPr>
            </a:lvl7pPr>
            <a:lvl8pPr>
              <a:buFont typeface="Wingdings" charset="0"/>
              <a:defRPr sz="2400">
                <a:solidFill>
                  <a:srgbClr val="4C4C4C"/>
                </a:solidFill>
                <a:latin typeface="Arial" charset="0"/>
                <a:ea typeface="ＭＳ Ｐゴシック" charset="0"/>
              </a:defRPr>
            </a:lvl8pPr>
            <a:lvl9pPr>
              <a:buFont typeface="Wingdings" charset="0"/>
              <a:defRPr sz="2400">
                <a:solidFill>
                  <a:srgbClr val="4C4C4C"/>
                </a:solidFill>
                <a:latin typeface="Arial" charset="0"/>
                <a:ea typeface="ＭＳ Ｐゴシック" charset="0"/>
              </a:defRPr>
            </a:lvl9pPr>
          </a:lstStyle>
          <a:p>
            <a:fld id="{63D63EE6-038C-6C4D-B912-4AAB3128957C}" type="slidenum">
              <a:rPr lang="en-GB" sz="1400"/>
              <a:pPr/>
              <a:t>15</a:t>
            </a:fld>
            <a:endParaRPr lang="en-GB" sz="1400" dirty="0"/>
          </a:p>
        </p:txBody>
      </p:sp>
      <p:sp>
        <p:nvSpPr>
          <p:cNvPr id="14339" name="Rectangle 2"/>
          <p:cNvSpPr>
            <a:spLocks noGrp="1" noChangeArrowheads="1"/>
          </p:cNvSpPr>
          <p:nvPr>
            <p:ph type="title"/>
          </p:nvPr>
        </p:nvSpPr>
        <p:spPr/>
        <p:txBody>
          <a:bodyPr>
            <a:normAutofit/>
          </a:bodyPr>
          <a:lstStyle/>
          <a:p>
            <a:endParaRPr lang="en-GB" dirty="0">
              <a:latin typeface="Arial" charset="0"/>
            </a:endParaRPr>
          </a:p>
        </p:txBody>
      </p:sp>
      <p:sp>
        <p:nvSpPr>
          <p:cNvPr id="20483" name="Rectangle 3"/>
          <p:cNvSpPr>
            <a:spLocks noGrp="1" noChangeArrowheads="1"/>
          </p:cNvSpPr>
          <p:nvPr>
            <p:ph type="body" idx="1"/>
          </p:nvPr>
        </p:nvSpPr>
        <p:spPr>
          <a:xfrm>
            <a:off x="685800" y="1587500"/>
            <a:ext cx="8077200" cy="4106333"/>
          </a:xfrm>
        </p:spPr>
        <p:txBody>
          <a:bodyPr>
            <a:normAutofit/>
          </a:bodyPr>
          <a:lstStyle/>
          <a:p>
            <a:pPr marL="914400" lvl="2" indent="0" algn="just">
              <a:buNone/>
            </a:pPr>
            <a:endParaRPr lang="en-GB" sz="3200" dirty="0">
              <a:latin typeface="Arial" charset="0"/>
            </a:endParaRPr>
          </a:p>
          <a:p>
            <a:pPr>
              <a:buClr>
                <a:srgbClr val="F5A0C3"/>
              </a:buClr>
            </a:pPr>
            <a:endParaRPr lang="en-GB" dirty="0">
              <a:latin typeface="Arial" charset="0"/>
            </a:endParaRPr>
          </a:p>
        </p:txBody>
      </p:sp>
      <p:sp>
        <p:nvSpPr>
          <p:cNvPr id="14344" name="Footer Placeholder 1"/>
          <p:cNvSpPr>
            <a:spLocks noGrp="1"/>
          </p:cNvSpPr>
          <p:nvPr>
            <p:ph type="ftr" sz="quarter" idx="11"/>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GB" sz="1400" dirty="0">
              <a:solidFill>
                <a:srgbClr val="2B0D61"/>
              </a:solidFill>
            </a:endParaRPr>
          </a:p>
        </p:txBody>
      </p:sp>
      <p:sp>
        <p:nvSpPr>
          <p:cNvPr id="7" name="Rectangle 6"/>
          <p:cNvSpPr/>
          <p:nvPr/>
        </p:nvSpPr>
        <p:spPr>
          <a:xfrm>
            <a:off x="1965278" y="564924"/>
            <a:ext cx="7192371" cy="56242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Be aware of Perception &amp; Association</a:t>
            </a:r>
          </a:p>
        </p:txBody>
      </p:sp>
      <p:sp>
        <p:nvSpPr>
          <p:cNvPr id="2" name="Rounded Rectangle 1"/>
          <p:cNvSpPr/>
          <p:nvPr/>
        </p:nvSpPr>
        <p:spPr>
          <a:xfrm>
            <a:off x="1282889" y="1877786"/>
            <a:ext cx="2819719" cy="1661539"/>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sz="4000" dirty="0"/>
              <a:t>Perception</a:t>
            </a:r>
          </a:p>
        </p:txBody>
      </p:sp>
      <p:sp>
        <p:nvSpPr>
          <p:cNvPr id="3" name="Rounded Rectangle 2"/>
          <p:cNvSpPr/>
          <p:nvPr/>
        </p:nvSpPr>
        <p:spPr>
          <a:xfrm>
            <a:off x="1282889" y="3830913"/>
            <a:ext cx="2819719" cy="173737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4000" dirty="0"/>
              <a:t>Association</a:t>
            </a:r>
          </a:p>
        </p:txBody>
      </p:sp>
      <p:sp>
        <p:nvSpPr>
          <p:cNvPr id="4" name="Right Arrow 3"/>
          <p:cNvSpPr/>
          <p:nvPr/>
        </p:nvSpPr>
        <p:spPr>
          <a:xfrm>
            <a:off x="4102607" y="1789869"/>
            <a:ext cx="3976867" cy="174945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a:t>Perceived characteristic</a:t>
            </a:r>
          </a:p>
          <a:p>
            <a:pPr algn="ctr"/>
            <a:r>
              <a:rPr lang="en-GB" dirty="0"/>
              <a:t>e.g. straight male is a victim of homophobic banter</a:t>
            </a:r>
          </a:p>
        </p:txBody>
      </p:sp>
      <p:sp>
        <p:nvSpPr>
          <p:cNvPr id="5" name="Right Arrow 4"/>
          <p:cNvSpPr/>
          <p:nvPr/>
        </p:nvSpPr>
        <p:spPr>
          <a:xfrm>
            <a:off x="4102608" y="3741694"/>
            <a:ext cx="4113344" cy="18591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a:t>Characteristic of close associate</a:t>
            </a:r>
          </a:p>
          <a:p>
            <a:pPr algn="ctr"/>
            <a:r>
              <a:rPr lang="en-GB" dirty="0"/>
              <a:t>e.g. less favourable treatment because of son’s disability</a:t>
            </a:r>
          </a:p>
        </p:txBody>
      </p:sp>
    </p:spTree>
    <p:extLst>
      <p:ext uri="{BB962C8B-B14F-4D97-AF65-F5344CB8AC3E}">
        <p14:creationId xmlns:p14="http://schemas.microsoft.com/office/powerpoint/2010/main" val="1992274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Indirect Discrimination</a:t>
            </a:r>
          </a:p>
        </p:txBody>
      </p:sp>
      <p:sp>
        <p:nvSpPr>
          <p:cNvPr id="3" name="Content Placeholder 2"/>
          <p:cNvSpPr>
            <a:spLocks noGrp="1"/>
          </p:cNvSpPr>
          <p:nvPr>
            <p:ph idx="1"/>
          </p:nvPr>
        </p:nvSpPr>
        <p:spPr/>
        <p:txBody>
          <a:bodyPr>
            <a:normAutofit/>
          </a:bodyPr>
          <a:lstStyle/>
          <a:p>
            <a:pPr marL="114300" indent="0">
              <a:buNone/>
            </a:pPr>
            <a:r>
              <a:rPr lang="en-GB" sz="2200" dirty="0">
                <a:latin typeface="Arial"/>
                <a:cs typeface="Arial"/>
              </a:rPr>
              <a:t>Indirect discrimination occurs when there is a working arrangement, policy or practice that applies equally to all but particularly disadvantages members of a protected group and a particular individual within that group</a:t>
            </a:r>
          </a:p>
          <a:p>
            <a:pPr marL="114300" indent="0">
              <a:buNone/>
            </a:pPr>
            <a:endParaRPr lang="en-GB" sz="2200" dirty="0">
              <a:latin typeface="Arial"/>
              <a:cs typeface="Arial"/>
            </a:endParaRPr>
          </a:p>
          <a:p>
            <a:pPr marL="114300" indent="0">
              <a:buNone/>
            </a:pPr>
            <a:r>
              <a:rPr lang="en-GB" sz="2400" b="1" u="sng" dirty="0"/>
              <a:t>Example:</a:t>
            </a:r>
            <a:endParaRPr lang="en-GB" sz="2400" dirty="0"/>
          </a:p>
          <a:p>
            <a:pPr marL="114300" indent="0">
              <a:buNone/>
            </a:pPr>
            <a:r>
              <a:rPr lang="en-GB" sz="2400" i="1" dirty="0"/>
              <a:t>A full time female employee who has young children requests part time working hours. Her request is turned down. She brings a claim for indirect sex discrimination on the basis that she is disadvantaged by the requirement to work full time, as are the protected group (women who have childcare responsibilities).  </a:t>
            </a:r>
          </a:p>
          <a:p>
            <a:pPr marL="457200"/>
            <a:endParaRPr lang="en-GB" sz="2200" dirty="0">
              <a:latin typeface="Arial"/>
              <a:cs typeface="Arial"/>
            </a:endParaRPr>
          </a:p>
          <a:p>
            <a:pPr marL="457200"/>
            <a:endParaRPr lang="en-GB" sz="2200" dirty="0">
              <a:latin typeface="Arial"/>
              <a:cs typeface="Arial"/>
            </a:endParaRPr>
          </a:p>
          <a:p>
            <a:pPr marL="914400" lvl="2" indent="0">
              <a:buNone/>
            </a:pPr>
            <a:endParaRPr lang="en-GB" sz="2200" dirty="0">
              <a:latin typeface="Arial"/>
              <a:cs typeface="Arial"/>
            </a:endParaRPr>
          </a:p>
          <a:p>
            <a:endParaRPr lang="en-US" dirty="0"/>
          </a:p>
        </p:txBody>
      </p:sp>
      <p:sp>
        <p:nvSpPr>
          <p:cNvPr id="4" name="Rectangle 3"/>
          <p:cNvSpPr/>
          <p:nvPr/>
        </p:nvSpPr>
        <p:spPr>
          <a:xfrm>
            <a:off x="1965278" y="564924"/>
            <a:ext cx="7192371" cy="56242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Indirect Discrimination</a:t>
            </a:r>
          </a:p>
        </p:txBody>
      </p:sp>
    </p:spTree>
    <p:extLst>
      <p:ext uri="{BB962C8B-B14F-4D97-AF65-F5344CB8AC3E}">
        <p14:creationId xmlns:p14="http://schemas.microsoft.com/office/powerpoint/2010/main" val="1249078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GB" sz="2600" dirty="0">
                <a:latin typeface="Arial"/>
                <a:cs typeface="Arial"/>
              </a:rPr>
              <a:t>Indirect discrimination can be justified (and so not unlawful) if: </a:t>
            </a:r>
          </a:p>
          <a:p>
            <a:pPr marL="0" indent="0">
              <a:buNone/>
            </a:pPr>
            <a:endParaRPr lang="en-GB" sz="2600" dirty="0">
              <a:latin typeface="Arial"/>
              <a:cs typeface="Arial"/>
            </a:endParaRPr>
          </a:p>
          <a:p>
            <a:pPr lvl="1"/>
            <a:r>
              <a:rPr lang="en-GB" sz="2200" dirty="0">
                <a:latin typeface="Arial"/>
                <a:cs typeface="Arial"/>
              </a:rPr>
              <a:t>there a legitimate business aim behind the arrangement; and</a:t>
            </a:r>
          </a:p>
          <a:p>
            <a:pPr marL="457200" lvl="1" indent="0">
              <a:buNone/>
            </a:pPr>
            <a:endParaRPr lang="en-GB" sz="2200" dirty="0">
              <a:latin typeface="Arial"/>
              <a:cs typeface="Arial"/>
            </a:endParaRPr>
          </a:p>
          <a:p>
            <a:pPr lvl="1"/>
            <a:r>
              <a:rPr lang="en-GB" sz="2200" dirty="0">
                <a:latin typeface="Arial"/>
                <a:cs typeface="Arial"/>
              </a:rPr>
              <a:t>the arrangement is a proportionate means of meeting that aim</a:t>
            </a:r>
          </a:p>
          <a:p>
            <a:pPr marL="457200" lvl="1" indent="0">
              <a:buNone/>
            </a:pPr>
            <a:endParaRPr lang="en-GB" sz="2600" b="1" dirty="0">
              <a:latin typeface="Arial"/>
              <a:cs typeface="Arial"/>
            </a:endParaRPr>
          </a:p>
          <a:p>
            <a:pPr marL="0" indent="0">
              <a:buNone/>
            </a:pPr>
            <a:r>
              <a:rPr lang="en-GB" sz="2600" b="1" u="sng" dirty="0">
                <a:latin typeface="Arial"/>
                <a:cs typeface="Arial"/>
              </a:rPr>
              <a:t>Example</a:t>
            </a:r>
          </a:p>
          <a:p>
            <a:pPr marL="0" indent="0">
              <a:buNone/>
            </a:pPr>
            <a:endParaRPr lang="en-GB" sz="2600" dirty="0"/>
          </a:p>
          <a:p>
            <a:pPr marL="0" indent="0">
              <a:buNone/>
            </a:pPr>
            <a:r>
              <a:rPr lang="en-GB" sz="2800" i="1" dirty="0"/>
              <a:t>The full time female employee who has young children has a role where she interacts with the public from 9.00-5.00pm.  The role reasonably requires continuity from the same member of staff, and is therefore incapable of being carried out on a part time or job share basis.</a:t>
            </a:r>
            <a:endParaRPr lang="en-US" dirty="0"/>
          </a:p>
        </p:txBody>
      </p:sp>
      <p:sp>
        <p:nvSpPr>
          <p:cNvPr id="4" name="Rectangle 3"/>
          <p:cNvSpPr/>
          <p:nvPr/>
        </p:nvSpPr>
        <p:spPr>
          <a:xfrm>
            <a:off x="1965278" y="564924"/>
            <a:ext cx="7192371" cy="56242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Indirect Discrimination</a:t>
            </a:r>
          </a:p>
        </p:txBody>
      </p:sp>
    </p:spTree>
    <p:extLst>
      <p:ext uri="{BB962C8B-B14F-4D97-AF65-F5344CB8AC3E}">
        <p14:creationId xmlns:p14="http://schemas.microsoft.com/office/powerpoint/2010/main" val="2433060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marL="0" indent="0">
              <a:buNone/>
            </a:pPr>
            <a:r>
              <a:rPr lang="en-GB" dirty="0">
                <a:latin typeface="Arial"/>
                <a:cs typeface="Arial"/>
              </a:rPr>
              <a:t>Consider: 	</a:t>
            </a:r>
          </a:p>
          <a:p>
            <a:pPr lvl="0"/>
            <a:r>
              <a:rPr lang="en-GB" dirty="0">
                <a:latin typeface="Arial"/>
                <a:cs typeface="Arial"/>
              </a:rPr>
              <a:t>Is there a </a:t>
            </a:r>
            <a:r>
              <a:rPr lang="en-GB" b="1" dirty="0">
                <a:latin typeface="Arial"/>
                <a:cs typeface="Arial"/>
              </a:rPr>
              <a:t>legitimate aim</a:t>
            </a:r>
            <a:r>
              <a:rPr lang="en-GB" dirty="0">
                <a:latin typeface="Arial"/>
                <a:cs typeface="Arial"/>
              </a:rPr>
              <a:t>?</a:t>
            </a:r>
          </a:p>
          <a:p>
            <a:pPr lvl="0"/>
            <a:r>
              <a:rPr lang="en-GB" dirty="0">
                <a:latin typeface="Arial"/>
                <a:cs typeface="Arial"/>
              </a:rPr>
              <a:t>Does the policy achieve that aim?</a:t>
            </a:r>
          </a:p>
          <a:p>
            <a:pPr lvl="0"/>
            <a:r>
              <a:rPr lang="en-GB" dirty="0">
                <a:latin typeface="Arial"/>
                <a:cs typeface="Arial"/>
              </a:rPr>
              <a:t>Is there </a:t>
            </a:r>
            <a:r>
              <a:rPr lang="en-GB" b="1" dirty="0">
                <a:latin typeface="Arial"/>
                <a:cs typeface="Arial"/>
              </a:rPr>
              <a:t>some other way </a:t>
            </a:r>
            <a:r>
              <a:rPr lang="en-GB" dirty="0">
                <a:latin typeface="Arial"/>
                <a:cs typeface="Arial"/>
              </a:rPr>
              <a:t>you can achieve that aim without discriminating?</a:t>
            </a:r>
          </a:p>
          <a:p>
            <a:pPr lvl="0"/>
            <a:r>
              <a:rPr lang="en-GB" b="1" dirty="0">
                <a:latin typeface="Arial"/>
                <a:cs typeface="Arial"/>
              </a:rPr>
              <a:t>Balance </a:t>
            </a:r>
            <a:r>
              <a:rPr lang="en-GB" dirty="0">
                <a:latin typeface="Arial"/>
                <a:cs typeface="Arial"/>
              </a:rPr>
              <a:t>it out</a:t>
            </a:r>
          </a:p>
          <a:p>
            <a:endParaRPr lang="en-US" dirty="0"/>
          </a:p>
        </p:txBody>
      </p:sp>
      <p:sp>
        <p:nvSpPr>
          <p:cNvPr id="4" name="Rectangle 3"/>
          <p:cNvSpPr/>
          <p:nvPr/>
        </p:nvSpPr>
        <p:spPr>
          <a:xfrm>
            <a:off x="1965278" y="564924"/>
            <a:ext cx="7192371" cy="56242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Indirect Discrimination</a:t>
            </a:r>
          </a:p>
        </p:txBody>
      </p:sp>
      <p:sp>
        <p:nvSpPr>
          <p:cNvPr id="5" name="Rectangle 4"/>
          <p:cNvSpPr/>
          <p:nvPr/>
        </p:nvSpPr>
        <p:spPr>
          <a:xfrm>
            <a:off x="791570" y="5418161"/>
            <a:ext cx="2818261"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tx1"/>
                </a:solidFill>
              </a:rPr>
              <a:t>Needs of the business</a:t>
            </a:r>
          </a:p>
        </p:txBody>
      </p:sp>
      <p:sp>
        <p:nvSpPr>
          <p:cNvPr id="6" name="Rectangle 5"/>
          <p:cNvSpPr/>
          <p:nvPr/>
        </p:nvSpPr>
        <p:spPr>
          <a:xfrm>
            <a:off x="4872251" y="5418161"/>
            <a:ext cx="2715904"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tx1"/>
                </a:solidFill>
              </a:rPr>
              <a:t>Needs of the individual</a:t>
            </a:r>
          </a:p>
        </p:txBody>
      </p:sp>
      <p:sp>
        <p:nvSpPr>
          <p:cNvPr id="7" name="Oval 6"/>
          <p:cNvSpPr/>
          <p:nvPr/>
        </p:nvSpPr>
        <p:spPr>
          <a:xfrm>
            <a:off x="3783841" y="5418161"/>
            <a:ext cx="914400" cy="708003"/>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3600" b="1" dirty="0">
                <a:solidFill>
                  <a:schemeClr val="tx1"/>
                </a:solidFill>
              </a:rPr>
              <a:t>Vs</a:t>
            </a:r>
          </a:p>
        </p:txBody>
      </p:sp>
    </p:spTree>
    <p:extLst>
      <p:ext uri="{BB962C8B-B14F-4D97-AF65-F5344CB8AC3E}">
        <p14:creationId xmlns:p14="http://schemas.microsoft.com/office/powerpoint/2010/main" val="13108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ictimisation</a:t>
            </a:r>
            <a:r>
              <a:rPr lang="en-US" dirty="0"/>
              <a:t>: examples     </a:t>
            </a:r>
          </a:p>
        </p:txBody>
      </p:sp>
      <p:sp>
        <p:nvSpPr>
          <p:cNvPr id="3" name="Content Placeholder 2"/>
          <p:cNvSpPr>
            <a:spLocks noGrp="1"/>
          </p:cNvSpPr>
          <p:nvPr>
            <p:ph idx="1"/>
          </p:nvPr>
        </p:nvSpPr>
        <p:spPr/>
        <p:txBody>
          <a:bodyPr>
            <a:normAutofit fontScale="85000" lnSpcReduction="20000"/>
          </a:bodyPr>
          <a:lstStyle/>
          <a:p>
            <a:pPr marL="400050" lvl="1" indent="0">
              <a:buNone/>
            </a:pPr>
            <a:r>
              <a:rPr lang="en-GB" sz="2200" b="1" dirty="0">
                <a:latin typeface="Arial"/>
                <a:cs typeface="Arial"/>
              </a:rPr>
              <a:t>Victimisation is:</a:t>
            </a:r>
          </a:p>
          <a:p>
            <a:pPr marL="400050" lvl="1" indent="0">
              <a:buNone/>
            </a:pPr>
            <a:endParaRPr lang="en-GB" sz="2200" dirty="0">
              <a:latin typeface="Arial"/>
              <a:cs typeface="Arial"/>
            </a:endParaRPr>
          </a:p>
          <a:p>
            <a:pPr marL="400050" lvl="1" indent="0">
              <a:buNone/>
            </a:pPr>
            <a:r>
              <a:rPr lang="en-GB" sz="2200" i="1" dirty="0">
                <a:latin typeface="Arial"/>
                <a:cs typeface="Arial"/>
              </a:rPr>
              <a:t>Treating a person less favourably than you would treat another because they have:</a:t>
            </a:r>
          </a:p>
          <a:p>
            <a:pPr marL="400050" lvl="1" indent="0">
              <a:buNone/>
            </a:pPr>
            <a:endParaRPr lang="en-GB" sz="2200" dirty="0">
              <a:latin typeface="Arial"/>
              <a:cs typeface="Arial"/>
            </a:endParaRPr>
          </a:p>
          <a:p>
            <a:pPr lvl="1" indent="-342900"/>
            <a:r>
              <a:rPr lang="en-GB" sz="2200" i="1" dirty="0">
                <a:latin typeface="Arial"/>
                <a:cs typeface="Arial"/>
              </a:rPr>
              <a:t>complained about discrimination;</a:t>
            </a:r>
          </a:p>
          <a:p>
            <a:pPr lvl="1" indent="-342900"/>
            <a:r>
              <a:rPr lang="en-GB" sz="2200" i="1" dirty="0">
                <a:latin typeface="Arial"/>
                <a:cs typeface="Arial"/>
              </a:rPr>
              <a:t>been involved in a complaint about discrimination; </a:t>
            </a:r>
          </a:p>
          <a:p>
            <a:pPr lvl="1" indent="-342900"/>
            <a:r>
              <a:rPr lang="en-GB" sz="2200" i="1" dirty="0">
                <a:latin typeface="Arial"/>
                <a:cs typeface="Arial"/>
              </a:rPr>
              <a:t>or intend to do either of the above.</a:t>
            </a:r>
          </a:p>
          <a:p>
            <a:pPr marL="400050" lvl="1" indent="0">
              <a:buNone/>
            </a:pPr>
            <a:endParaRPr lang="en-GB" sz="2200" b="1" i="1" dirty="0">
              <a:latin typeface="Arial"/>
              <a:cs typeface="Arial"/>
            </a:endParaRPr>
          </a:p>
          <a:p>
            <a:pPr marL="114300" indent="0">
              <a:buNone/>
            </a:pPr>
            <a:r>
              <a:rPr lang="en-GB" sz="2600" b="1" u="sng" dirty="0">
                <a:latin typeface="Arial"/>
                <a:cs typeface="Arial"/>
              </a:rPr>
              <a:t>Examples</a:t>
            </a:r>
          </a:p>
          <a:p>
            <a:pPr marL="114300" indent="0">
              <a:buNone/>
            </a:pPr>
            <a:endParaRPr lang="en-GB" sz="2600" dirty="0">
              <a:latin typeface="Arial"/>
              <a:cs typeface="Arial"/>
            </a:endParaRPr>
          </a:p>
          <a:p>
            <a:pPr lvl="2"/>
            <a:r>
              <a:rPr lang="en-GB" dirty="0">
                <a:latin typeface="Arial"/>
                <a:cs typeface="Arial"/>
              </a:rPr>
              <a:t>refusal to provide a reference because they alleged discrimination</a:t>
            </a:r>
          </a:p>
          <a:p>
            <a:pPr lvl="2"/>
            <a:r>
              <a:rPr lang="en-GB" dirty="0">
                <a:latin typeface="Arial"/>
                <a:cs typeface="Arial"/>
              </a:rPr>
              <a:t>cold shouldering an employee who has brought a discrimination claim</a:t>
            </a:r>
          </a:p>
          <a:p>
            <a:pPr marL="914400" lvl="2" indent="0">
              <a:buNone/>
            </a:pPr>
            <a:endParaRPr lang="en-GB" dirty="0">
              <a:latin typeface="Arial" charset="0"/>
            </a:endParaRPr>
          </a:p>
          <a:p>
            <a:pPr marL="114300" indent="0">
              <a:buNone/>
            </a:pPr>
            <a:endParaRPr lang="en-GB" sz="2400" i="1" dirty="0">
              <a:latin typeface="Arial" charset="0"/>
            </a:endParaRPr>
          </a:p>
          <a:p>
            <a:endParaRPr lang="en-US" dirty="0"/>
          </a:p>
        </p:txBody>
      </p:sp>
      <p:sp>
        <p:nvSpPr>
          <p:cNvPr id="5" name="Rectangle 4"/>
          <p:cNvSpPr/>
          <p:nvPr/>
        </p:nvSpPr>
        <p:spPr>
          <a:xfrm>
            <a:off x="1951630" y="564924"/>
            <a:ext cx="7192371" cy="56242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err="1"/>
              <a:t>Victimisation</a:t>
            </a:r>
            <a:endParaRPr lang="en-US" sz="3600" dirty="0"/>
          </a:p>
        </p:txBody>
      </p:sp>
    </p:spTree>
    <p:extLst>
      <p:ext uri="{BB962C8B-B14F-4D97-AF65-F5344CB8AC3E}">
        <p14:creationId xmlns:p14="http://schemas.microsoft.com/office/powerpoint/2010/main" val="3362646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a:t>
            </a:r>
          </a:p>
        </p:txBody>
      </p:sp>
      <p:sp>
        <p:nvSpPr>
          <p:cNvPr id="3" name="Content Placeholder 2"/>
          <p:cNvSpPr>
            <a:spLocks noGrp="1"/>
          </p:cNvSpPr>
          <p:nvPr>
            <p:ph idx="1"/>
          </p:nvPr>
        </p:nvSpPr>
        <p:spPr>
          <a:xfrm>
            <a:off x="457200" y="1600200"/>
            <a:ext cx="8229600" cy="4937078"/>
          </a:xfrm>
        </p:spPr>
        <p:txBody>
          <a:bodyPr>
            <a:normAutofit/>
          </a:bodyPr>
          <a:lstStyle/>
          <a:p>
            <a:r>
              <a:rPr lang="en-US" sz="2400" dirty="0">
                <a:latin typeface="Arial"/>
                <a:cs typeface="Arial"/>
              </a:rPr>
              <a:t>Introduction and objectives</a:t>
            </a:r>
          </a:p>
          <a:p>
            <a:pPr marL="0" indent="0">
              <a:buNone/>
            </a:pPr>
            <a:endParaRPr lang="en-US" sz="2400" dirty="0">
              <a:latin typeface="Arial"/>
              <a:cs typeface="Arial"/>
            </a:endParaRPr>
          </a:p>
          <a:p>
            <a:pPr lvl="0"/>
            <a:r>
              <a:rPr lang="en-US" sz="2400" dirty="0">
                <a:latin typeface="Arial"/>
                <a:cs typeface="Arial"/>
              </a:rPr>
              <a:t>What is meant by Equality &amp; Diversity? </a:t>
            </a:r>
          </a:p>
          <a:p>
            <a:pPr marL="0" lvl="0" indent="0">
              <a:buNone/>
            </a:pPr>
            <a:endParaRPr lang="en-US" sz="2400" dirty="0">
              <a:latin typeface="Arial"/>
              <a:cs typeface="Arial"/>
            </a:endParaRPr>
          </a:p>
          <a:p>
            <a:pPr lvl="0"/>
            <a:r>
              <a:rPr lang="en-US" sz="2400" dirty="0">
                <a:latin typeface="Arial"/>
                <a:cs typeface="Arial"/>
              </a:rPr>
              <a:t>What does the law require?</a:t>
            </a:r>
          </a:p>
          <a:p>
            <a:pPr marL="0" lvl="0" indent="0">
              <a:buNone/>
            </a:pPr>
            <a:endParaRPr lang="en-US" sz="2400" dirty="0">
              <a:latin typeface="Arial"/>
              <a:cs typeface="Arial"/>
            </a:endParaRPr>
          </a:p>
          <a:p>
            <a:pPr lvl="0"/>
            <a:r>
              <a:rPr lang="en-US" sz="2400" dirty="0">
                <a:latin typeface="Arial"/>
                <a:cs typeface="Arial"/>
              </a:rPr>
              <a:t>Understanding unlawful discrimination</a:t>
            </a:r>
          </a:p>
          <a:p>
            <a:pPr marL="0" lvl="0" indent="0">
              <a:buNone/>
            </a:pPr>
            <a:endParaRPr lang="en-US" sz="2400" dirty="0">
              <a:latin typeface="Arial"/>
              <a:cs typeface="Arial"/>
            </a:endParaRPr>
          </a:p>
          <a:p>
            <a:pPr lvl="0"/>
            <a:r>
              <a:rPr lang="en-GB" sz="2400" dirty="0">
                <a:latin typeface="Arial"/>
                <a:cs typeface="Arial"/>
              </a:rPr>
              <a:t>Avoiding claims</a:t>
            </a:r>
          </a:p>
          <a:p>
            <a:endParaRPr lang="en-US" dirty="0"/>
          </a:p>
        </p:txBody>
      </p:sp>
      <p:sp>
        <p:nvSpPr>
          <p:cNvPr id="4" name="Rectangle 3"/>
          <p:cNvSpPr/>
          <p:nvPr/>
        </p:nvSpPr>
        <p:spPr>
          <a:xfrm>
            <a:off x="3932505" y="564924"/>
            <a:ext cx="5225143" cy="56242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Agenda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5056" y="3944204"/>
            <a:ext cx="3102591" cy="2913796"/>
          </a:xfrm>
          <a:prstGeom prst="rect">
            <a:avLst/>
          </a:prstGeom>
        </p:spPr>
      </p:pic>
    </p:spTree>
    <p:extLst>
      <p:ext uri="{BB962C8B-B14F-4D97-AF65-F5344CB8AC3E}">
        <p14:creationId xmlns:p14="http://schemas.microsoft.com/office/powerpoint/2010/main" val="557069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Discrimination: Quiz </a:t>
            </a:r>
          </a:p>
        </p:txBody>
      </p:sp>
      <p:sp>
        <p:nvSpPr>
          <p:cNvPr id="3" name="Content Placeholder 2"/>
          <p:cNvSpPr>
            <a:spLocks noGrp="1"/>
          </p:cNvSpPr>
          <p:nvPr>
            <p:ph idx="1"/>
          </p:nvPr>
        </p:nvSpPr>
        <p:spPr/>
        <p:txBody>
          <a:bodyPr>
            <a:normAutofit fontScale="62500" lnSpcReduction="20000"/>
          </a:bodyPr>
          <a:lstStyle/>
          <a:p>
            <a:r>
              <a:rPr lang="en-GB" b="1" dirty="0"/>
              <a:t>Which of the following could be discrimination?</a:t>
            </a:r>
            <a:endParaRPr lang="en-GB" dirty="0"/>
          </a:p>
          <a:p>
            <a:pPr marL="0" indent="0">
              <a:buNone/>
            </a:pPr>
            <a:endParaRPr lang="en-GB" dirty="0"/>
          </a:p>
          <a:p>
            <a:r>
              <a:rPr lang="en-GB" dirty="0"/>
              <a:t>Requiring cleaning staff to be able to speak, read and write English fluently?</a:t>
            </a:r>
          </a:p>
          <a:p>
            <a:pPr marL="0" indent="0">
              <a:buNone/>
            </a:pPr>
            <a:r>
              <a:rPr lang="en-GB" dirty="0"/>
              <a:t> </a:t>
            </a:r>
          </a:p>
          <a:p>
            <a:r>
              <a:rPr lang="en-GB" dirty="0"/>
              <a:t>Not promoting a female employee because she is pregnant and will need to take maternity leave soon after she would start the new role.</a:t>
            </a:r>
          </a:p>
          <a:p>
            <a:pPr marL="0" indent="0">
              <a:buNone/>
            </a:pPr>
            <a:r>
              <a:rPr lang="en-GB" dirty="0"/>
              <a:t> </a:t>
            </a:r>
          </a:p>
          <a:p>
            <a:r>
              <a:rPr lang="en-GB" dirty="0"/>
              <a:t>Banning headgear for customer service advisors in a call centre?</a:t>
            </a:r>
          </a:p>
          <a:p>
            <a:pPr marL="0" indent="0">
              <a:buNone/>
            </a:pPr>
            <a:r>
              <a:rPr lang="en-GB" dirty="0"/>
              <a:t> </a:t>
            </a:r>
          </a:p>
          <a:p>
            <a:r>
              <a:rPr lang="en-GB" dirty="0"/>
              <a:t>Team socials are held at 6 pm on Friday evenings at the local pub.  </a:t>
            </a:r>
          </a:p>
          <a:p>
            <a:endParaRPr lang="en-GB" dirty="0"/>
          </a:p>
          <a:p>
            <a:r>
              <a:rPr lang="en-GB" dirty="0"/>
              <a:t>A manager openly discussing an employee’s discrimination complaint with other members of staff?</a:t>
            </a:r>
          </a:p>
          <a:p>
            <a:endParaRPr lang="en-GB" dirty="0"/>
          </a:p>
          <a:p>
            <a:endParaRPr lang="en-US" dirty="0"/>
          </a:p>
        </p:txBody>
      </p:sp>
      <p:sp>
        <p:nvSpPr>
          <p:cNvPr id="4" name="Rectangle 3"/>
          <p:cNvSpPr/>
          <p:nvPr/>
        </p:nvSpPr>
        <p:spPr>
          <a:xfrm>
            <a:off x="1965278" y="564924"/>
            <a:ext cx="7192371" cy="56242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Discrimination Quiz</a:t>
            </a:r>
          </a:p>
        </p:txBody>
      </p:sp>
    </p:spTree>
    <p:extLst>
      <p:ext uri="{BB962C8B-B14F-4D97-AF65-F5344CB8AC3E}">
        <p14:creationId xmlns:p14="http://schemas.microsoft.com/office/powerpoint/2010/main" val="280068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harassment</a:t>
            </a:r>
          </a:p>
        </p:txBody>
      </p:sp>
      <p:sp>
        <p:nvSpPr>
          <p:cNvPr id="3" name="Content Placeholder 2"/>
          <p:cNvSpPr>
            <a:spLocks noGrp="1"/>
          </p:cNvSpPr>
          <p:nvPr>
            <p:ph idx="1"/>
          </p:nvPr>
        </p:nvSpPr>
        <p:spPr/>
        <p:txBody>
          <a:bodyPr>
            <a:normAutofit lnSpcReduction="10000"/>
          </a:bodyPr>
          <a:lstStyle/>
          <a:p>
            <a:pPr marL="114300" indent="0">
              <a:buNone/>
            </a:pPr>
            <a:r>
              <a:rPr lang="en-GB" sz="2400" dirty="0">
                <a:latin typeface="Arial"/>
                <a:cs typeface="Arial"/>
              </a:rPr>
              <a:t>Harassment is:</a:t>
            </a:r>
          </a:p>
          <a:p>
            <a:pPr marL="114300" indent="0">
              <a:buNone/>
            </a:pPr>
            <a:endParaRPr lang="en-GB" sz="2400" dirty="0">
              <a:latin typeface="Arial"/>
              <a:cs typeface="Arial"/>
            </a:endParaRPr>
          </a:p>
          <a:p>
            <a:pPr marL="114300" indent="0">
              <a:buNone/>
            </a:pPr>
            <a:r>
              <a:rPr lang="en-GB" sz="2000" i="1" dirty="0">
                <a:latin typeface="Arial"/>
                <a:cs typeface="Arial"/>
              </a:rPr>
              <a:t>Unwanted conduct related to a protected characteristic which has the </a:t>
            </a:r>
            <a:r>
              <a:rPr lang="en-GB" sz="2000" b="1" i="1" dirty="0">
                <a:latin typeface="Arial"/>
                <a:cs typeface="Arial"/>
              </a:rPr>
              <a:t>purpose</a:t>
            </a:r>
            <a:r>
              <a:rPr lang="en-GB" sz="2000" i="1" dirty="0">
                <a:latin typeface="Arial"/>
                <a:cs typeface="Arial"/>
              </a:rPr>
              <a:t> </a:t>
            </a:r>
            <a:r>
              <a:rPr lang="en-GB" sz="2000" i="1" u="sng" dirty="0">
                <a:latin typeface="Arial"/>
                <a:cs typeface="Arial"/>
              </a:rPr>
              <a:t>or</a:t>
            </a:r>
            <a:r>
              <a:rPr lang="en-GB" sz="2000" i="1" dirty="0">
                <a:latin typeface="Arial"/>
                <a:cs typeface="Arial"/>
              </a:rPr>
              <a:t> </a:t>
            </a:r>
            <a:r>
              <a:rPr lang="en-GB" sz="2000" b="1" i="1" dirty="0">
                <a:latin typeface="Arial"/>
                <a:cs typeface="Arial"/>
              </a:rPr>
              <a:t>effect</a:t>
            </a:r>
            <a:r>
              <a:rPr lang="en-GB" sz="2000" i="1" dirty="0">
                <a:latin typeface="Arial"/>
                <a:cs typeface="Arial"/>
              </a:rPr>
              <a:t> of violating the victim’s dignity; or creating an intimidating, hostile, degrading, humiliating or offensive environment for the victim.</a:t>
            </a:r>
          </a:p>
          <a:p>
            <a:pPr marL="514350" lvl="1" indent="0">
              <a:buNone/>
            </a:pPr>
            <a:endParaRPr lang="en-GB" sz="2000" dirty="0">
              <a:latin typeface="Arial"/>
              <a:cs typeface="Arial"/>
            </a:endParaRPr>
          </a:p>
          <a:p>
            <a:pPr marL="114300" indent="0">
              <a:buNone/>
            </a:pPr>
            <a:r>
              <a:rPr lang="en-GB" sz="2400" u="sng" dirty="0">
                <a:latin typeface="Arial"/>
                <a:cs typeface="Arial"/>
              </a:rPr>
              <a:t>Example</a:t>
            </a:r>
            <a:r>
              <a:rPr lang="en-GB" sz="2400" dirty="0">
                <a:latin typeface="Arial"/>
                <a:cs typeface="Arial"/>
              </a:rPr>
              <a:t>:</a:t>
            </a:r>
          </a:p>
          <a:p>
            <a:pPr marL="114300" indent="0">
              <a:buNone/>
            </a:pPr>
            <a:endParaRPr lang="en-GB" sz="2400" dirty="0">
              <a:latin typeface="Arial" panose="020B0604020202020204" pitchFamily="34" charset="0"/>
              <a:cs typeface="Arial" panose="020B0604020202020204" pitchFamily="34" charset="0"/>
            </a:endParaRPr>
          </a:p>
          <a:p>
            <a:pPr marL="114300" indent="0">
              <a:buNone/>
            </a:pPr>
            <a:r>
              <a:rPr lang="en-GB" sz="2000" dirty="0">
                <a:latin typeface="Arial" panose="020B0604020202020204" pitchFamily="34" charset="0"/>
                <a:cs typeface="Arial" panose="020B0604020202020204" pitchFamily="34" charset="0"/>
              </a:rPr>
              <a:t>A woman has a total disregard for men in general. She refers to them as male chauvinist pigs, sometimes making snorting noises in their presence and saying things like “going home to your sty?” when a male is leaving work.</a:t>
            </a:r>
          </a:p>
          <a:p>
            <a:pPr marL="114300" indent="0">
              <a:buNone/>
            </a:pPr>
            <a:endParaRPr lang="en-GB" sz="2400" dirty="0">
              <a:latin typeface="Arial"/>
              <a:cs typeface="Arial"/>
            </a:endParaRPr>
          </a:p>
          <a:p>
            <a:pPr lvl="2"/>
            <a:endParaRPr lang="en-GB" dirty="0"/>
          </a:p>
        </p:txBody>
      </p:sp>
      <p:sp>
        <p:nvSpPr>
          <p:cNvPr id="4" name="Rectangle 3"/>
          <p:cNvSpPr/>
          <p:nvPr/>
        </p:nvSpPr>
        <p:spPr>
          <a:xfrm>
            <a:off x="1951629" y="564924"/>
            <a:ext cx="7192371" cy="56242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Harassment</a:t>
            </a:r>
          </a:p>
        </p:txBody>
      </p:sp>
    </p:spTree>
    <p:extLst>
      <p:ext uri="{BB962C8B-B14F-4D97-AF65-F5344CB8AC3E}">
        <p14:creationId xmlns:p14="http://schemas.microsoft.com/office/powerpoint/2010/main" val="434495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a:t>Harassment can be:</a:t>
            </a:r>
          </a:p>
          <a:p>
            <a:pPr lvl="2"/>
            <a:r>
              <a:rPr lang="en-GB" dirty="0">
                <a:latin typeface="Arial"/>
                <a:cs typeface="Arial"/>
              </a:rPr>
              <a:t>verbal or physical abuse</a:t>
            </a:r>
          </a:p>
          <a:p>
            <a:pPr lvl="2"/>
            <a:r>
              <a:rPr lang="en-GB" dirty="0">
                <a:latin typeface="Arial"/>
                <a:cs typeface="Arial"/>
              </a:rPr>
              <a:t>jokes and banter</a:t>
            </a:r>
          </a:p>
          <a:p>
            <a:pPr lvl="2"/>
            <a:r>
              <a:rPr lang="en-GB" dirty="0">
                <a:latin typeface="Arial"/>
                <a:cs typeface="Arial"/>
              </a:rPr>
              <a:t>abusive or derogatory emails / texts</a:t>
            </a:r>
          </a:p>
          <a:p>
            <a:pPr lvl="2"/>
            <a:r>
              <a:rPr lang="en-GB" dirty="0">
                <a:latin typeface="Arial"/>
                <a:cs typeface="Arial"/>
              </a:rPr>
              <a:t>exclusion</a:t>
            </a:r>
          </a:p>
          <a:p>
            <a:pPr lvl="2"/>
            <a:r>
              <a:rPr lang="en-GB" dirty="0">
                <a:latin typeface="Arial"/>
                <a:cs typeface="Arial"/>
              </a:rPr>
              <a:t>gradual removal of responsibilities</a:t>
            </a:r>
          </a:p>
          <a:p>
            <a:pPr lvl="2"/>
            <a:r>
              <a:rPr lang="en-GB" dirty="0">
                <a:latin typeface="Arial"/>
                <a:cs typeface="Arial"/>
              </a:rPr>
              <a:t>Other examples?</a:t>
            </a:r>
          </a:p>
          <a:p>
            <a:endParaRPr lang="en-GB"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0239" y="1600200"/>
            <a:ext cx="4312693" cy="4525963"/>
          </a:xfrm>
          <a:prstGeom prst="rect">
            <a:avLst/>
          </a:prstGeom>
        </p:spPr>
      </p:pic>
      <p:sp>
        <p:nvSpPr>
          <p:cNvPr id="8" name="Title 7"/>
          <p:cNvSpPr>
            <a:spLocks noGrp="1"/>
          </p:cNvSpPr>
          <p:nvPr>
            <p:ph type="title"/>
          </p:nvPr>
        </p:nvSpPr>
        <p:spPr>
          <a:xfrm>
            <a:off x="2292824" y="477672"/>
            <a:ext cx="6851176" cy="55955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normAutofit fontScale="90000"/>
          </a:bodyPr>
          <a:lstStyle/>
          <a:p>
            <a:pPr algn="r"/>
            <a:r>
              <a:rPr lang="en-US" sz="3600" dirty="0"/>
              <a:t>Harassment</a:t>
            </a:r>
          </a:p>
        </p:txBody>
      </p:sp>
    </p:spTree>
    <p:extLst>
      <p:ext uri="{BB962C8B-B14F-4D97-AF65-F5344CB8AC3E}">
        <p14:creationId xmlns:p14="http://schemas.microsoft.com/office/powerpoint/2010/main" val="31369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harassment</a:t>
            </a:r>
          </a:p>
        </p:txBody>
      </p:sp>
      <p:sp>
        <p:nvSpPr>
          <p:cNvPr id="3" name="Content Placeholder 2"/>
          <p:cNvSpPr>
            <a:spLocks noGrp="1"/>
          </p:cNvSpPr>
          <p:nvPr>
            <p:ph idx="1"/>
          </p:nvPr>
        </p:nvSpPr>
        <p:spPr/>
        <p:txBody>
          <a:bodyPr>
            <a:normAutofit fontScale="92500"/>
          </a:bodyPr>
          <a:lstStyle/>
          <a:p>
            <a:pPr marL="114300" indent="0">
              <a:buNone/>
            </a:pPr>
            <a:r>
              <a:rPr lang="en-GB" sz="2400" dirty="0">
                <a:latin typeface="Arial"/>
                <a:cs typeface="Arial"/>
              </a:rPr>
              <a:t>Key points about harassment:</a:t>
            </a:r>
          </a:p>
          <a:p>
            <a:pPr lvl="2"/>
            <a:r>
              <a:rPr lang="en-GB" dirty="0"/>
              <a:t>No need for the victim to make it clear it is unwanted</a:t>
            </a:r>
          </a:p>
          <a:p>
            <a:pPr lvl="2"/>
            <a:r>
              <a:rPr lang="en-GB" dirty="0"/>
              <a:t>A one-off incident can amount to harassment</a:t>
            </a:r>
          </a:p>
          <a:p>
            <a:pPr lvl="2"/>
            <a:r>
              <a:rPr lang="en-GB" dirty="0"/>
              <a:t>‘Banter’ is not a defence</a:t>
            </a:r>
          </a:p>
          <a:p>
            <a:pPr lvl="2"/>
            <a:r>
              <a:rPr lang="en-GB" dirty="0"/>
              <a:t>Harassment can be unintentional and the victims’ viewpoint must be taken into account (the test is whether it is reasonable for the conduct to have had that effect)</a:t>
            </a:r>
          </a:p>
          <a:p>
            <a:pPr lvl="2"/>
            <a:r>
              <a:rPr lang="en-GB" dirty="0"/>
              <a:t>The conduct need not be directed at a particular employee for it to amount to harassment </a:t>
            </a:r>
          </a:p>
          <a:p>
            <a:pPr lvl="2"/>
            <a:r>
              <a:rPr lang="en-GB" dirty="0"/>
              <a:t>Beware of assumptions and stereotyping </a:t>
            </a:r>
          </a:p>
          <a:p>
            <a:pPr marL="914400" lvl="2" indent="0">
              <a:buNone/>
            </a:pPr>
            <a:r>
              <a:rPr lang="en-GB" dirty="0"/>
              <a:t>e.g. “Women are bad drivers”.</a:t>
            </a:r>
          </a:p>
        </p:txBody>
      </p:sp>
      <p:sp>
        <p:nvSpPr>
          <p:cNvPr id="5" name="Rectangle 4"/>
          <p:cNvSpPr/>
          <p:nvPr/>
        </p:nvSpPr>
        <p:spPr>
          <a:xfrm>
            <a:off x="1951629" y="564924"/>
            <a:ext cx="7192371" cy="56242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Harassment</a:t>
            </a:r>
          </a:p>
        </p:txBody>
      </p:sp>
    </p:spTree>
    <p:extLst>
      <p:ext uri="{BB962C8B-B14F-4D97-AF65-F5344CB8AC3E}">
        <p14:creationId xmlns:p14="http://schemas.microsoft.com/office/powerpoint/2010/main" val="731386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harassment</a:t>
            </a:r>
          </a:p>
        </p:txBody>
      </p:sp>
      <p:sp>
        <p:nvSpPr>
          <p:cNvPr id="3" name="Content Placeholder 2"/>
          <p:cNvSpPr>
            <a:spLocks noGrp="1"/>
          </p:cNvSpPr>
          <p:nvPr>
            <p:ph idx="1"/>
          </p:nvPr>
        </p:nvSpPr>
        <p:spPr/>
        <p:txBody>
          <a:bodyPr>
            <a:normAutofit lnSpcReduction="10000"/>
          </a:bodyPr>
          <a:lstStyle/>
          <a:p>
            <a:pPr marL="914400" lvl="2" indent="0">
              <a:buNone/>
            </a:pPr>
            <a:r>
              <a:rPr lang="en-GB" b="1" u="sng" dirty="0"/>
              <a:t>Example</a:t>
            </a:r>
          </a:p>
          <a:p>
            <a:pPr marL="914400" lvl="2" indent="0">
              <a:buNone/>
            </a:pPr>
            <a:endParaRPr lang="en-GB" b="1" u="sng" dirty="0"/>
          </a:p>
          <a:p>
            <a:pPr marL="914400" lvl="2" indent="0">
              <a:buNone/>
            </a:pPr>
            <a:r>
              <a:rPr lang="en-GB" dirty="0"/>
              <a:t>Male members of staff download pornographic images on to their computers in an office where a woman works. She may make a claim for harassment if she is aware that the images are being downloaded and the effect of this is to create a hostile and humiliating environment for her. </a:t>
            </a:r>
          </a:p>
          <a:p>
            <a:pPr marL="914400" lvl="2" indent="0">
              <a:buNone/>
            </a:pPr>
            <a:r>
              <a:rPr lang="en-GB" dirty="0"/>
              <a:t>It is irrelevant that she doesn’t actually see the images, the male members of staff did not intend to upset the woman (and did not intend for her to know that they were being downloaded), and that they considered the downloading of images as "having a laugh". </a:t>
            </a:r>
            <a:endParaRPr lang="en-GB" b="1" u="sng" dirty="0"/>
          </a:p>
        </p:txBody>
      </p:sp>
      <p:sp>
        <p:nvSpPr>
          <p:cNvPr id="5" name="Rectangle 4"/>
          <p:cNvSpPr/>
          <p:nvPr/>
        </p:nvSpPr>
        <p:spPr>
          <a:xfrm>
            <a:off x="1951629" y="564924"/>
            <a:ext cx="7192371" cy="56242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Harassment</a:t>
            </a:r>
          </a:p>
        </p:txBody>
      </p:sp>
    </p:spTree>
    <p:extLst>
      <p:ext uri="{BB962C8B-B14F-4D97-AF65-F5344CB8AC3E}">
        <p14:creationId xmlns:p14="http://schemas.microsoft.com/office/powerpoint/2010/main" val="128928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Harassment: Quiz (1)</a:t>
            </a:r>
          </a:p>
        </p:txBody>
      </p:sp>
      <p:sp>
        <p:nvSpPr>
          <p:cNvPr id="3" name="Content Placeholder 2"/>
          <p:cNvSpPr>
            <a:spLocks noGrp="1"/>
          </p:cNvSpPr>
          <p:nvPr>
            <p:ph idx="1"/>
          </p:nvPr>
        </p:nvSpPr>
        <p:spPr/>
        <p:txBody>
          <a:bodyPr>
            <a:normAutofit fontScale="85000" lnSpcReduction="20000"/>
          </a:bodyPr>
          <a:lstStyle/>
          <a:p>
            <a:pPr marL="0" indent="0">
              <a:buNone/>
            </a:pPr>
            <a:r>
              <a:rPr lang="en-GB" b="1" dirty="0"/>
              <a:t>True or False?</a:t>
            </a:r>
            <a:endParaRPr lang="en-GB" dirty="0"/>
          </a:p>
          <a:p>
            <a:endParaRPr lang="en-GB" dirty="0"/>
          </a:p>
          <a:p>
            <a:pPr lvl="0"/>
            <a:r>
              <a:rPr lang="en-GB" dirty="0"/>
              <a:t>Harassment can be unintentional? </a:t>
            </a:r>
          </a:p>
          <a:p>
            <a:endParaRPr lang="en-GB" dirty="0"/>
          </a:p>
          <a:p>
            <a:pPr lvl="0"/>
            <a:r>
              <a:rPr lang="en-GB" dirty="0"/>
              <a:t>Behaviour is only harassment if a reasonable person would judge it to be so?  	</a:t>
            </a:r>
          </a:p>
          <a:p>
            <a:pPr marL="0" indent="0">
              <a:buNone/>
            </a:pPr>
            <a:endParaRPr lang="en-GB" dirty="0"/>
          </a:p>
          <a:p>
            <a:r>
              <a:rPr lang="en-GB" dirty="0"/>
              <a:t>Harassment must be a series of two or more incidents?</a:t>
            </a:r>
          </a:p>
          <a:p>
            <a:pPr marL="0" indent="0">
              <a:buNone/>
            </a:pPr>
            <a:r>
              <a:rPr lang="en-GB" dirty="0"/>
              <a:t> </a:t>
            </a:r>
          </a:p>
          <a:p>
            <a:pPr lvl="0"/>
            <a:r>
              <a:rPr lang="en-GB" dirty="0"/>
              <a:t>The employer will not be liable for harassment if the employee has not complained about it before?</a:t>
            </a:r>
          </a:p>
          <a:p>
            <a:endParaRPr lang="en-GB" dirty="0"/>
          </a:p>
          <a:p>
            <a:endParaRPr lang="en-US" dirty="0"/>
          </a:p>
        </p:txBody>
      </p:sp>
      <p:sp>
        <p:nvSpPr>
          <p:cNvPr id="4" name="Rectangle 3"/>
          <p:cNvSpPr/>
          <p:nvPr/>
        </p:nvSpPr>
        <p:spPr>
          <a:xfrm>
            <a:off x="1951629" y="564924"/>
            <a:ext cx="7192371" cy="56242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Harassment Quiz</a:t>
            </a:r>
          </a:p>
        </p:txBody>
      </p:sp>
      <p:sp>
        <p:nvSpPr>
          <p:cNvPr id="5" name="Action Button: Help 4">
            <a:hlinkClick r:id="" action="ppaction://noaction" highlightClick="1"/>
          </p:cNvPr>
          <p:cNvSpPr/>
          <p:nvPr/>
        </p:nvSpPr>
        <p:spPr>
          <a:xfrm>
            <a:off x="7055892" y="1707924"/>
            <a:ext cx="1042416" cy="1042416"/>
          </a:xfrm>
          <a:prstGeom prst="actionButtonHelp">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Action Button: Help 5">
            <a:hlinkClick r:id="" action="ppaction://noaction" highlightClick="1"/>
          </p:cNvPr>
          <p:cNvSpPr/>
          <p:nvPr/>
        </p:nvSpPr>
        <p:spPr>
          <a:xfrm>
            <a:off x="4339987" y="3643952"/>
            <a:ext cx="1042416" cy="805218"/>
          </a:xfrm>
          <a:prstGeom prst="actionButtonHelp">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Action Button: Help 6">
            <a:hlinkClick r:id="" action="ppaction://noaction" highlightClick="1"/>
          </p:cNvPr>
          <p:cNvSpPr/>
          <p:nvPr/>
        </p:nvSpPr>
        <p:spPr>
          <a:xfrm>
            <a:off x="7644384" y="5604955"/>
            <a:ext cx="1042416" cy="1042416"/>
          </a:xfrm>
          <a:prstGeom prst="actionButtonHelp">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16743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357"/>
            <a:ext cx="8229600" cy="1143000"/>
          </a:xfrm>
        </p:spPr>
        <p:txBody>
          <a:bodyPr/>
          <a:lstStyle/>
          <a:p>
            <a:r>
              <a:rPr lang="en-US" dirty="0"/>
              <a:t>Harass</a:t>
            </a:r>
          </a:p>
        </p:txBody>
      </p:sp>
      <p:sp>
        <p:nvSpPr>
          <p:cNvPr id="3" name="Content Placeholder 2"/>
          <p:cNvSpPr>
            <a:spLocks noGrp="1"/>
          </p:cNvSpPr>
          <p:nvPr>
            <p:ph idx="1"/>
          </p:nvPr>
        </p:nvSpPr>
        <p:spPr/>
        <p:txBody>
          <a:bodyPr>
            <a:normAutofit fontScale="85000" lnSpcReduction="20000"/>
          </a:bodyPr>
          <a:lstStyle/>
          <a:p>
            <a:pPr marL="0" indent="0">
              <a:buNone/>
            </a:pPr>
            <a:r>
              <a:rPr lang="en-GB" b="1" dirty="0"/>
              <a:t>True or False?</a:t>
            </a:r>
          </a:p>
          <a:p>
            <a:pPr marL="0" indent="0">
              <a:buNone/>
            </a:pPr>
            <a:endParaRPr lang="en-GB" dirty="0"/>
          </a:p>
          <a:p>
            <a:pPr lvl="0"/>
            <a:r>
              <a:rPr lang="en-GB" dirty="0"/>
              <a:t>An employee can be personally liable for harassment of another?</a:t>
            </a:r>
          </a:p>
          <a:p>
            <a:pPr marL="0" indent="0">
              <a:buNone/>
            </a:pPr>
            <a:r>
              <a:rPr lang="en-GB" dirty="0"/>
              <a:t> </a:t>
            </a:r>
          </a:p>
          <a:p>
            <a:pPr lvl="0"/>
            <a:r>
              <a:rPr lang="en-GB" dirty="0"/>
              <a:t>The employer will not be liable for harassment by one employee of another if it did not know about the behaviour?	</a:t>
            </a:r>
          </a:p>
          <a:p>
            <a:pPr marL="0" indent="0">
              <a:buNone/>
            </a:pPr>
            <a:r>
              <a:rPr lang="en-GB" dirty="0"/>
              <a:t> </a:t>
            </a:r>
          </a:p>
          <a:p>
            <a:pPr lvl="0"/>
            <a:r>
              <a:rPr lang="en-GB" dirty="0"/>
              <a:t>Harassment must be directed at the individual to be unlawful?</a:t>
            </a:r>
          </a:p>
          <a:p>
            <a:endParaRPr lang="en-US" dirty="0"/>
          </a:p>
        </p:txBody>
      </p:sp>
      <p:sp>
        <p:nvSpPr>
          <p:cNvPr id="4" name="Rectangle 3"/>
          <p:cNvSpPr/>
          <p:nvPr/>
        </p:nvSpPr>
        <p:spPr>
          <a:xfrm>
            <a:off x="1951629" y="564924"/>
            <a:ext cx="7192371" cy="56242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Harassment Quiz</a:t>
            </a:r>
          </a:p>
        </p:txBody>
      </p:sp>
      <p:sp>
        <p:nvSpPr>
          <p:cNvPr id="5" name="Action Button: Help 4">
            <a:hlinkClick r:id="" action="ppaction://noaction" highlightClick="1"/>
          </p:cNvPr>
          <p:cNvSpPr/>
          <p:nvPr/>
        </p:nvSpPr>
        <p:spPr>
          <a:xfrm>
            <a:off x="7478973" y="5472752"/>
            <a:ext cx="1042416" cy="1042416"/>
          </a:xfrm>
          <a:prstGeom prst="actionButtonHelp">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6" name="Action Button: Help 5">
            <a:hlinkClick r:id="" action="ppaction://noaction" highlightClick="1"/>
          </p:cNvPr>
          <p:cNvSpPr/>
          <p:nvPr/>
        </p:nvSpPr>
        <p:spPr>
          <a:xfrm>
            <a:off x="2822493" y="1211195"/>
            <a:ext cx="1042416" cy="1042416"/>
          </a:xfrm>
          <a:prstGeom prst="actionButtonHelp">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Action Button: Help 6">
            <a:hlinkClick r:id="" action="ppaction://noaction" highlightClick="1"/>
          </p:cNvPr>
          <p:cNvSpPr/>
          <p:nvPr/>
        </p:nvSpPr>
        <p:spPr>
          <a:xfrm>
            <a:off x="3051093" y="1210011"/>
            <a:ext cx="1042416" cy="1042416"/>
          </a:xfrm>
          <a:prstGeom prst="actionButtonHelp">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Action Button: Help 7">
            <a:hlinkClick r:id="" action="ppaction://noaction" highlightClick="1"/>
          </p:cNvPr>
          <p:cNvSpPr/>
          <p:nvPr/>
        </p:nvSpPr>
        <p:spPr>
          <a:xfrm>
            <a:off x="2430119" y="4503761"/>
            <a:ext cx="1241947" cy="627797"/>
          </a:xfrm>
          <a:prstGeom prst="actionButtonHelp">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577796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114300" indent="0">
              <a:buNone/>
            </a:pPr>
            <a:r>
              <a:rPr lang="en-GB" sz="2400" dirty="0">
                <a:latin typeface="Arial"/>
                <a:cs typeface="Arial"/>
              </a:rPr>
              <a:t>Additional protection for disabled employees:</a:t>
            </a:r>
          </a:p>
          <a:p>
            <a:pPr marL="457200"/>
            <a:r>
              <a:rPr lang="en-GB" sz="2400" dirty="0">
                <a:latin typeface="Arial"/>
                <a:cs typeface="Arial"/>
              </a:rPr>
              <a:t>duty to make reasonable adjustments and </a:t>
            </a:r>
          </a:p>
          <a:p>
            <a:pPr marL="457200"/>
            <a:r>
              <a:rPr lang="en-GB" sz="2400" dirty="0">
                <a:latin typeface="Arial"/>
                <a:cs typeface="Arial"/>
              </a:rPr>
              <a:t>discrimination arising from disability</a:t>
            </a:r>
          </a:p>
          <a:p>
            <a:pPr marL="457200"/>
            <a:endParaRPr lang="en-GB" sz="2400" dirty="0">
              <a:latin typeface="Arial"/>
              <a:cs typeface="Arial"/>
            </a:endParaRPr>
          </a:p>
          <a:p>
            <a:pPr marL="114300" indent="0">
              <a:buNone/>
            </a:pPr>
            <a:r>
              <a:rPr lang="en-GB" sz="2400" dirty="0">
                <a:latin typeface="Arial"/>
                <a:cs typeface="Arial"/>
              </a:rPr>
              <a:t>Not enough time today to go into any sort of detail.  Be aware of definition of “disability”</a:t>
            </a:r>
          </a:p>
          <a:p>
            <a:pPr marL="114300" indent="0">
              <a:buNone/>
            </a:pPr>
            <a:endParaRPr lang="en-GB" sz="2400" dirty="0">
              <a:latin typeface="Arial"/>
              <a:cs typeface="Arial"/>
            </a:endParaRPr>
          </a:p>
          <a:p>
            <a:pPr marL="114300" indent="0">
              <a:buNone/>
            </a:pPr>
            <a:r>
              <a:rPr lang="en-GB" sz="2400" dirty="0">
                <a:latin typeface="Arial"/>
                <a:cs typeface="Arial"/>
              </a:rPr>
              <a:t>TOP TIP: Consider all employees with long term health conditions as “disabled”</a:t>
            </a:r>
          </a:p>
        </p:txBody>
      </p:sp>
      <p:sp>
        <p:nvSpPr>
          <p:cNvPr id="4" name="Rectangle 3"/>
          <p:cNvSpPr/>
          <p:nvPr/>
        </p:nvSpPr>
        <p:spPr>
          <a:xfrm>
            <a:off x="2797791" y="655093"/>
            <a:ext cx="6346209" cy="762545"/>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Disability Discrimination </a:t>
            </a:r>
          </a:p>
        </p:txBody>
      </p:sp>
    </p:spTree>
    <p:extLst>
      <p:ext uri="{BB962C8B-B14F-4D97-AF65-F5344CB8AC3E}">
        <p14:creationId xmlns:p14="http://schemas.microsoft.com/office/powerpoint/2010/main" val="3645286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114300" indent="0">
              <a:buNone/>
            </a:pPr>
            <a:r>
              <a:rPr lang="en-GB" sz="2400" dirty="0">
                <a:latin typeface="Arial"/>
                <a:cs typeface="Arial"/>
              </a:rPr>
              <a:t>Definition of disability:</a:t>
            </a:r>
          </a:p>
          <a:p>
            <a:pPr marL="114300" indent="0">
              <a:buNone/>
            </a:pPr>
            <a:endParaRPr lang="en-GB" sz="2400" dirty="0">
              <a:latin typeface="Arial"/>
              <a:cs typeface="Arial"/>
            </a:endParaRPr>
          </a:p>
          <a:p>
            <a:pPr marL="114300" indent="0">
              <a:buNone/>
            </a:pPr>
            <a:r>
              <a:rPr lang="en-GB" sz="2400" dirty="0">
                <a:latin typeface="Arial"/>
                <a:cs typeface="Arial"/>
              </a:rPr>
              <a:t>"A person (P) has a disability if P has a physical or mental impairment </a:t>
            </a:r>
            <a:r>
              <a:rPr lang="en-GB" sz="2400" i="1" dirty="0">
                <a:latin typeface="Arial"/>
                <a:cs typeface="Arial"/>
              </a:rPr>
              <a:t>(at all)</a:t>
            </a:r>
            <a:r>
              <a:rPr lang="en-GB" sz="2400" dirty="0">
                <a:latin typeface="Arial"/>
                <a:cs typeface="Arial"/>
              </a:rPr>
              <a:t>, and the impairment has a substantial </a:t>
            </a:r>
            <a:r>
              <a:rPr lang="en-GB" sz="2400" i="1" dirty="0">
                <a:latin typeface="Arial"/>
                <a:cs typeface="Arial"/>
              </a:rPr>
              <a:t>(more than minor) </a:t>
            </a:r>
            <a:r>
              <a:rPr lang="en-GB" sz="2400" dirty="0">
                <a:latin typeface="Arial"/>
                <a:cs typeface="Arial"/>
              </a:rPr>
              <a:t>and long-term </a:t>
            </a:r>
            <a:r>
              <a:rPr lang="en-GB" sz="2400" i="1" dirty="0">
                <a:latin typeface="Arial"/>
                <a:cs typeface="Arial"/>
              </a:rPr>
              <a:t>(12 months or more) </a:t>
            </a:r>
            <a:r>
              <a:rPr lang="en-GB" sz="2400" dirty="0">
                <a:latin typeface="Arial"/>
                <a:cs typeface="Arial"/>
              </a:rPr>
              <a:t>adverse effect on his ability to carry out normal day-to-day activities". </a:t>
            </a:r>
          </a:p>
          <a:p>
            <a:pPr marL="457200" algn="r">
              <a:buFontTx/>
              <a:buChar char="-"/>
            </a:pPr>
            <a:r>
              <a:rPr lang="en-GB" sz="2400" dirty="0">
                <a:latin typeface="Arial"/>
                <a:cs typeface="Arial"/>
              </a:rPr>
              <a:t>Section 6(1) Equality Act 2010</a:t>
            </a:r>
          </a:p>
          <a:p>
            <a:pPr marL="457200" algn="r">
              <a:buFontTx/>
              <a:buChar char="-"/>
            </a:pPr>
            <a:endParaRPr lang="en-GB" sz="2400" dirty="0">
              <a:latin typeface="Arial"/>
              <a:cs typeface="Arial"/>
            </a:endParaRPr>
          </a:p>
          <a:p>
            <a:pPr marL="114300" indent="0">
              <a:buNone/>
            </a:pPr>
            <a:r>
              <a:rPr lang="en-GB" sz="2400" dirty="0">
                <a:latin typeface="Arial"/>
                <a:cs typeface="Arial"/>
              </a:rPr>
              <a:t>Some conditions are deemed “disabilities” from day 1</a:t>
            </a:r>
          </a:p>
        </p:txBody>
      </p:sp>
      <p:sp>
        <p:nvSpPr>
          <p:cNvPr id="4" name="Rectangle 3"/>
          <p:cNvSpPr/>
          <p:nvPr/>
        </p:nvSpPr>
        <p:spPr>
          <a:xfrm>
            <a:off x="2797791" y="655093"/>
            <a:ext cx="6346209" cy="762545"/>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Disability Discrimination </a:t>
            </a:r>
          </a:p>
        </p:txBody>
      </p:sp>
    </p:spTree>
    <p:extLst>
      <p:ext uri="{BB962C8B-B14F-4D97-AF65-F5344CB8AC3E}">
        <p14:creationId xmlns:p14="http://schemas.microsoft.com/office/powerpoint/2010/main" val="3295722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40000" lnSpcReduction="20000"/>
          </a:bodyPr>
          <a:lstStyle/>
          <a:p>
            <a:pPr lvl="0"/>
            <a:r>
              <a:rPr lang="en-GB" sz="8000" dirty="0"/>
              <a:t>Discrimination claims have uncapped compensation – usually loss of earnings plus an injury to feelings award (of up to £33,000)</a:t>
            </a:r>
          </a:p>
          <a:p>
            <a:pPr lvl="0"/>
            <a:r>
              <a:rPr lang="en-GB" sz="8000" dirty="0"/>
              <a:t>No requirement for two years’ service to bring a claim</a:t>
            </a:r>
          </a:p>
          <a:p>
            <a:pPr lvl="0"/>
            <a:r>
              <a:rPr lang="en-GB" sz="8000" dirty="0"/>
              <a:t>Huge amounts of management time</a:t>
            </a:r>
          </a:p>
          <a:p>
            <a:pPr lvl="0"/>
            <a:r>
              <a:rPr lang="en-GB" sz="8000" dirty="0"/>
              <a:t>Significant legal costs </a:t>
            </a:r>
          </a:p>
          <a:p>
            <a:pPr lvl="1"/>
            <a:r>
              <a:rPr lang="en-GB" sz="6800" dirty="0"/>
              <a:t>(Costs can be very reasonable with </a:t>
            </a:r>
            <a:r>
              <a:rPr lang="en-GB" sz="6800" u="sng" dirty="0"/>
              <a:t>some</a:t>
            </a:r>
            <a:r>
              <a:rPr lang="en-GB" sz="6800" dirty="0"/>
              <a:t> providers) </a:t>
            </a:r>
          </a:p>
        </p:txBody>
      </p:sp>
      <p:sp>
        <p:nvSpPr>
          <p:cNvPr id="4" name="Rectangle 3"/>
          <p:cNvSpPr/>
          <p:nvPr/>
        </p:nvSpPr>
        <p:spPr>
          <a:xfrm>
            <a:off x="1951629" y="564924"/>
            <a:ext cx="7192371" cy="56242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Avoiding Claims</a:t>
            </a:r>
          </a:p>
        </p:txBody>
      </p:sp>
    </p:spTree>
    <p:extLst>
      <p:ext uri="{BB962C8B-B14F-4D97-AF65-F5344CB8AC3E}">
        <p14:creationId xmlns:p14="http://schemas.microsoft.com/office/powerpoint/2010/main" val="262184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540"/>
            <a:ext cx="7772400" cy="1469780"/>
          </a:xfrm>
        </p:spPr>
        <p:txBody>
          <a:bodyPr/>
          <a:lstStyle/>
          <a:p>
            <a:endParaRPr lang="en-US" dirty="0"/>
          </a:p>
        </p:txBody>
      </p:sp>
      <p:sp>
        <p:nvSpPr>
          <p:cNvPr id="3" name="Subtitle 2"/>
          <p:cNvSpPr>
            <a:spLocks noGrp="1"/>
          </p:cNvSpPr>
          <p:nvPr>
            <p:ph type="subTitle" idx="1"/>
          </p:nvPr>
        </p:nvSpPr>
        <p:spPr>
          <a:xfrm>
            <a:off x="685800" y="2198793"/>
            <a:ext cx="7086600" cy="3809673"/>
          </a:xfrm>
        </p:spPr>
        <p:txBody>
          <a:bodyPr>
            <a:normAutofit lnSpcReduction="10000"/>
          </a:bodyPr>
          <a:lstStyle/>
          <a:p>
            <a:pPr algn="l">
              <a:spcBef>
                <a:spcPct val="50000"/>
              </a:spcBef>
              <a:buClr>
                <a:srgbClr val="C5D644"/>
              </a:buClr>
            </a:pPr>
            <a:r>
              <a:rPr lang="en-GB" sz="2800" dirty="0">
                <a:solidFill>
                  <a:schemeClr val="tx1"/>
                </a:solidFill>
                <a:latin typeface="Arial" charset="0"/>
              </a:rPr>
              <a:t>Why attend?</a:t>
            </a:r>
          </a:p>
          <a:p>
            <a:pPr marL="457200" indent="-457200" algn="l">
              <a:spcBef>
                <a:spcPct val="50000"/>
              </a:spcBef>
              <a:buClr>
                <a:schemeClr val="tx1"/>
              </a:buClr>
              <a:buFont typeface="Arial"/>
              <a:buChar char="•"/>
            </a:pPr>
            <a:r>
              <a:rPr lang="en-GB" sz="2400" dirty="0">
                <a:solidFill>
                  <a:schemeClr val="tx1"/>
                </a:solidFill>
                <a:latin typeface="Arial" charset="0"/>
              </a:rPr>
              <a:t>There are an increasing number of allegations relating to Equality &amp; Diversity </a:t>
            </a:r>
          </a:p>
          <a:p>
            <a:pPr marL="457200" indent="-457200" algn="l">
              <a:spcBef>
                <a:spcPct val="50000"/>
              </a:spcBef>
              <a:buClr>
                <a:schemeClr val="tx1"/>
              </a:buClr>
              <a:buFont typeface="Arial"/>
              <a:buChar char="•"/>
            </a:pPr>
            <a:r>
              <a:rPr lang="en-GB" sz="2400" dirty="0">
                <a:solidFill>
                  <a:schemeClr val="tx1"/>
                </a:solidFill>
                <a:latin typeface="Arial" charset="0"/>
              </a:rPr>
              <a:t>To ensure you have an understanding of why it is important to comply with the law</a:t>
            </a:r>
          </a:p>
          <a:p>
            <a:pPr marL="457200" indent="-457200" algn="l">
              <a:spcBef>
                <a:spcPct val="50000"/>
              </a:spcBef>
              <a:buClr>
                <a:schemeClr val="tx1"/>
              </a:buClr>
              <a:buFont typeface="Arial"/>
              <a:buChar char="•"/>
            </a:pPr>
            <a:r>
              <a:rPr lang="en-GB" sz="2400" dirty="0">
                <a:solidFill>
                  <a:schemeClr val="tx1"/>
                </a:solidFill>
                <a:latin typeface="Arial" charset="0"/>
              </a:rPr>
              <a:t>To provide a basic knowledge of the law that underpins these concepts </a:t>
            </a:r>
          </a:p>
          <a:p>
            <a:pPr marL="457200" indent="-457200" algn="l">
              <a:spcBef>
                <a:spcPct val="50000"/>
              </a:spcBef>
              <a:buClr>
                <a:schemeClr val="tx1"/>
              </a:buClr>
              <a:buFont typeface="Arial"/>
              <a:buChar char="•"/>
            </a:pPr>
            <a:r>
              <a:rPr lang="en-GB" sz="2400" dirty="0">
                <a:solidFill>
                  <a:schemeClr val="tx1"/>
                </a:solidFill>
                <a:latin typeface="Arial" charset="0"/>
              </a:rPr>
              <a:t>To avoid claims and minimise exposure</a:t>
            </a:r>
          </a:p>
          <a:p>
            <a:pPr algn="l">
              <a:spcBef>
                <a:spcPct val="50000"/>
              </a:spcBef>
              <a:buClr>
                <a:schemeClr val="tx1"/>
              </a:buClr>
            </a:pPr>
            <a:endParaRPr lang="en-GB" sz="2400" dirty="0">
              <a:solidFill>
                <a:schemeClr val="tx1"/>
              </a:solidFill>
              <a:latin typeface="Arial" charset="0"/>
            </a:endParaRPr>
          </a:p>
          <a:p>
            <a:endParaRPr lang="en-US" dirty="0"/>
          </a:p>
        </p:txBody>
      </p:sp>
      <p:sp>
        <p:nvSpPr>
          <p:cNvPr id="4" name="Rectangle 3"/>
          <p:cNvSpPr/>
          <p:nvPr/>
        </p:nvSpPr>
        <p:spPr>
          <a:xfrm>
            <a:off x="3932505" y="564924"/>
            <a:ext cx="5225143" cy="56242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Training Objectives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307" y="5141801"/>
            <a:ext cx="2487341" cy="1716199"/>
          </a:xfrm>
          <a:prstGeom prst="rect">
            <a:avLst/>
          </a:prstGeom>
        </p:spPr>
      </p:pic>
    </p:spTree>
    <p:extLst>
      <p:ext uri="{BB962C8B-B14F-4D97-AF65-F5344CB8AC3E}">
        <p14:creationId xmlns:p14="http://schemas.microsoft.com/office/powerpoint/2010/main" val="2345689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47500" lnSpcReduction="20000"/>
          </a:bodyPr>
          <a:lstStyle/>
          <a:p>
            <a:pPr lvl="0"/>
            <a:r>
              <a:rPr lang="en-US" sz="7200" dirty="0"/>
              <a:t>Have an Equality &amp; Diversity Policy </a:t>
            </a:r>
          </a:p>
          <a:p>
            <a:pPr lvl="0"/>
            <a:r>
              <a:rPr lang="en-US" sz="7200" dirty="0"/>
              <a:t>Be familiar with and follow your Equality &amp; Diversity Policy</a:t>
            </a:r>
          </a:p>
          <a:p>
            <a:pPr lvl="0"/>
            <a:r>
              <a:rPr lang="en-US" sz="7200" dirty="0"/>
              <a:t>Avoid making assumptions in your decision making</a:t>
            </a:r>
          </a:p>
          <a:p>
            <a:pPr lvl="0"/>
            <a:r>
              <a:rPr lang="en-US" sz="7200" dirty="0"/>
              <a:t>Train your staff (particularly managers) – a “statutory </a:t>
            </a:r>
            <a:r>
              <a:rPr lang="en-US" sz="7200" dirty="0" err="1"/>
              <a:t>defence</a:t>
            </a:r>
            <a:r>
              <a:rPr lang="en-US" sz="7200" dirty="0"/>
              <a:t>” to discrimination claims is possible if the workforce has been appropriately trained</a:t>
            </a:r>
            <a:endParaRPr lang="en-GB" sz="7200" dirty="0"/>
          </a:p>
        </p:txBody>
      </p:sp>
      <p:sp>
        <p:nvSpPr>
          <p:cNvPr id="4" name="Rectangle 3"/>
          <p:cNvSpPr/>
          <p:nvPr/>
        </p:nvSpPr>
        <p:spPr>
          <a:xfrm>
            <a:off x="1951629" y="564924"/>
            <a:ext cx="7192371" cy="56242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Avoiding Claims</a:t>
            </a:r>
          </a:p>
        </p:txBody>
      </p:sp>
    </p:spTree>
    <p:extLst>
      <p:ext uri="{BB962C8B-B14F-4D97-AF65-F5344CB8AC3E}">
        <p14:creationId xmlns:p14="http://schemas.microsoft.com/office/powerpoint/2010/main" val="3427631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lvl="0"/>
            <a:r>
              <a:rPr lang="en-GB" sz="3700" dirty="0"/>
              <a:t>Deal with complaints fairly, openly and promptly</a:t>
            </a:r>
          </a:p>
          <a:p>
            <a:pPr lvl="0"/>
            <a:r>
              <a:rPr lang="en-GB" sz="3700" dirty="0"/>
              <a:t>Take appropriate disciplinary action where behaviour is inappropriate</a:t>
            </a:r>
          </a:p>
          <a:p>
            <a:pPr lvl="0"/>
            <a:r>
              <a:rPr lang="en-US" sz="3700" dirty="0"/>
              <a:t>Act consistently in decision making and ensure you have a clear and full paper trail</a:t>
            </a:r>
            <a:endParaRPr lang="en-GB" sz="7200" dirty="0"/>
          </a:p>
          <a:p>
            <a:pPr lvl="0"/>
            <a:endParaRPr lang="en-GB" sz="7200" dirty="0"/>
          </a:p>
        </p:txBody>
      </p:sp>
      <p:sp>
        <p:nvSpPr>
          <p:cNvPr id="4" name="Rectangle 3"/>
          <p:cNvSpPr/>
          <p:nvPr/>
        </p:nvSpPr>
        <p:spPr>
          <a:xfrm>
            <a:off x="1951629" y="564924"/>
            <a:ext cx="7192371" cy="56242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Avoiding Claims</a:t>
            </a:r>
          </a:p>
        </p:txBody>
      </p:sp>
    </p:spTree>
    <p:extLst>
      <p:ext uri="{BB962C8B-B14F-4D97-AF65-F5344CB8AC3E}">
        <p14:creationId xmlns:p14="http://schemas.microsoft.com/office/powerpoint/2010/main" val="2135201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marL="0" lvl="0" indent="0" algn="ctr">
              <a:buNone/>
            </a:pPr>
            <a:r>
              <a:rPr lang="en-GB" sz="7200" dirty="0"/>
              <a:t>Any Questions?</a:t>
            </a:r>
          </a:p>
        </p:txBody>
      </p:sp>
      <p:sp>
        <p:nvSpPr>
          <p:cNvPr id="4" name="Rectangle 3"/>
          <p:cNvSpPr/>
          <p:nvPr/>
        </p:nvSpPr>
        <p:spPr>
          <a:xfrm>
            <a:off x="1951629" y="564924"/>
            <a:ext cx="7192371" cy="56242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Questions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134" y="2820202"/>
            <a:ext cx="3054904" cy="3600950"/>
          </a:xfrm>
          <a:prstGeom prst="rect">
            <a:avLst/>
          </a:prstGeom>
        </p:spPr>
      </p:pic>
    </p:spTree>
    <p:extLst>
      <p:ext uri="{BB962C8B-B14F-4D97-AF65-F5344CB8AC3E}">
        <p14:creationId xmlns:p14="http://schemas.microsoft.com/office/powerpoint/2010/main" val="729140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FFFF"/>
                </a:solidFill>
                <a:latin typeface="Trebuchet MS" panose="020B0603020202020204" pitchFamily="34" charset="0"/>
              </a:rPr>
              <a:t>Legal Studio</a:t>
            </a:r>
          </a:p>
        </p:txBody>
      </p:sp>
      <p:sp>
        <p:nvSpPr>
          <p:cNvPr id="3" name="Content Placeholder 2"/>
          <p:cNvSpPr>
            <a:spLocks noGrp="1"/>
          </p:cNvSpPr>
          <p:nvPr>
            <p:ph idx="1"/>
          </p:nvPr>
        </p:nvSpPr>
        <p:spPr/>
        <p:txBody>
          <a:bodyPr>
            <a:normAutofit/>
          </a:bodyPr>
          <a:lstStyle/>
          <a:p>
            <a:pPr marL="0" indent="0" algn="ctr">
              <a:buNone/>
            </a:pPr>
            <a:r>
              <a:rPr lang="en-GB" sz="1500" dirty="0">
                <a:solidFill>
                  <a:srgbClr val="FFFFFF"/>
                </a:solidFill>
                <a:latin typeface="Trebuchet MS" panose="020B0603020202020204" pitchFamily="34" charset="0"/>
              </a:rPr>
              <a:t>For more information on our services or further advice regarding diversity and equality then please contact:</a:t>
            </a:r>
          </a:p>
          <a:p>
            <a:pPr marL="0" indent="0" algn="ctr">
              <a:buNone/>
            </a:pPr>
            <a:endParaRPr lang="en-GB" sz="1500" dirty="0">
              <a:solidFill>
                <a:srgbClr val="FFFFFF"/>
              </a:solidFill>
              <a:latin typeface="Trebuchet MS" panose="020B0603020202020204" pitchFamily="34" charset="0"/>
            </a:endParaRPr>
          </a:p>
          <a:p>
            <a:pPr marL="0" indent="0" algn="ctr">
              <a:buNone/>
            </a:pPr>
            <a:endParaRPr lang="en-GB" sz="1500" dirty="0">
              <a:solidFill>
                <a:srgbClr val="FFFFFF"/>
              </a:solidFill>
              <a:latin typeface="Trebuchet MS" panose="020B0603020202020204" pitchFamily="34" charset="0"/>
            </a:endParaRPr>
          </a:p>
          <a:p>
            <a:pPr marL="0" indent="0" algn="ctr">
              <a:buNone/>
            </a:pPr>
            <a:endParaRPr lang="en-GB" sz="1500" dirty="0">
              <a:latin typeface="Trebuchet MS" panose="020B0603020202020204" pitchFamily="34" charset="0"/>
            </a:endParaRPr>
          </a:p>
          <a:p>
            <a:pPr marL="0" indent="0" algn="ctr">
              <a:buNone/>
            </a:pPr>
            <a:endParaRPr lang="en-GB" sz="1500" dirty="0">
              <a:solidFill>
                <a:srgbClr val="FFFFFF"/>
              </a:solidFill>
              <a:latin typeface="Trebuchet MS" panose="020B0603020202020204" pitchFamily="34" charset="0"/>
            </a:endParaRPr>
          </a:p>
          <a:p>
            <a:pPr marL="0" indent="0" algn="ctr">
              <a:buNone/>
            </a:pPr>
            <a:endParaRPr lang="en-GB" sz="1500" dirty="0">
              <a:solidFill>
                <a:srgbClr val="FFFFFF"/>
              </a:solidFill>
              <a:latin typeface="Trebuchet MS" panose="020B0603020202020204" pitchFamily="34" charset="0"/>
            </a:endParaRPr>
          </a:p>
          <a:p>
            <a:pPr marL="0" indent="0" algn="ctr">
              <a:buNone/>
            </a:pPr>
            <a:endParaRPr lang="en-GB" sz="1500" dirty="0">
              <a:solidFill>
                <a:srgbClr val="FFFFFF"/>
              </a:solidFill>
              <a:latin typeface="Trebuchet MS" panose="020B0603020202020204" pitchFamily="34" charset="0"/>
            </a:endParaRPr>
          </a:p>
          <a:p>
            <a:pPr marL="0" indent="0" algn="ctr">
              <a:buNone/>
            </a:pPr>
            <a:endParaRPr lang="en-GB" sz="1500" dirty="0">
              <a:solidFill>
                <a:srgbClr val="FFFFFF"/>
              </a:solidFill>
              <a:latin typeface="Trebuchet MS" panose="020B0603020202020204" pitchFamily="34" charset="0"/>
            </a:endParaRPr>
          </a:p>
          <a:p>
            <a:pPr marL="0" indent="0" algn="ctr">
              <a:buNone/>
            </a:pPr>
            <a:endParaRPr lang="en-GB" sz="1500" dirty="0">
              <a:solidFill>
                <a:srgbClr val="FFFFFF"/>
              </a:solidFill>
              <a:latin typeface="Trebuchet MS" panose="020B0603020202020204" pitchFamily="34" charset="0"/>
            </a:endParaRPr>
          </a:p>
          <a:p>
            <a:pPr marL="0" indent="0" algn="ctr">
              <a:buNone/>
            </a:pPr>
            <a:r>
              <a:rPr lang="en-GB" sz="1500" dirty="0">
                <a:solidFill>
                  <a:srgbClr val="FFFFFF"/>
                </a:solidFill>
                <a:latin typeface="Trebuchet MS" panose="020B0603020202020204" pitchFamily="34" charset="0"/>
              </a:rPr>
              <a:t>Web: </a:t>
            </a:r>
            <a:r>
              <a:rPr lang="en-GB" sz="1500" dirty="0">
                <a:solidFill>
                  <a:srgbClr val="FFFFFF"/>
                </a:solidFill>
                <a:latin typeface="Trebuchet MS" panose="020B0603020202020204" pitchFamily="34" charset="0"/>
                <a:hlinkClick r:id="rId2"/>
              </a:rPr>
              <a:t>www.legalstudio.co.uk</a:t>
            </a:r>
            <a:r>
              <a:rPr lang="en-GB" sz="1500" dirty="0">
                <a:solidFill>
                  <a:srgbClr val="FFFFFF"/>
                </a:solidFill>
                <a:latin typeface="Trebuchet MS" panose="020B0603020202020204" pitchFamily="34" charset="0"/>
              </a:rPr>
              <a:t> </a:t>
            </a:r>
          </a:p>
          <a:p>
            <a:pPr marL="0" indent="0" algn="ctr">
              <a:buNone/>
            </a:pPr>
            <a:r>
              <a:rPr lang="en-GB" sz="1500" dirty="0">
                <a:solidFill>
                  <a:srgbClr val="FFFFFF"/>
                </a:solidFill>
                <a:latin typeface="Trebuchet MS" panose="020B0603020202020204" pitchFamily="34" charset="0"/>
              </a:rPr>
              <a:t>Email: </a:t>
            </a:r>
            <a:r>
              <a:rPr lang="en-GB" sz="1500" dirty="0">
                <a:latin typeface="Trebuchet MS" panose="020B0603020202020204" pitchFamily="34" charset="0"/>
                <a:hlinkClick r:id="rId3"/>
              </a:rPr>
              <a:t>pcm@legalstudio.co.uk</a:t>
            </a:r>
            <a:endParaRPr lang="en-GB" sz="1500" dirty="0">
              <a:latin typeface="Trebuchet MS" panose="020B0603020202020204" pitchFamily="34" charset="0"/>
            </a:endParaRPr>
          </a:p>
          <a:p>
            <a:pPr marL="0" indent="0" algn="ctr">
              <a:buNone/>
            </a:pPr>
            <a:r>
              <a:rPr lang="en-GB" sz="1500" dirty="0">
                <a:solidFill>
                  <a:srgbClr val="FFFFFF"/>
                </a:solidFill>
                <a:latin typeface="Trebuchet MS" panose="020B0603020202020204" pitchFamily="34" charset="0"/>
              </a:rPr>
              <a:t>Tel: 0113 247 3802</a:t>
            </a:r>
          </a:p>
          <a:p>
            <a:pPr marL="0" indent="0" algn="ctr">
              <a:buNone/>
            </a:pPr>
            <a:r>
              <a:rPr lang="en-GB" sz="1500" dirty="0">
                <a:solidFill>
                  <a:srgbClr val="FFFFFF"/>
                </a:solidFill>
                <a:latin typeface="Trebuchet MS" panose="020B0603020202020204" pitchFamily="34" charset="0"/>
              </a:rPr>
              <a:t>Mobile: 07548 234 766</a:t>
            </a:r>
          </a:p>
          <a:p>
            <a:pPr marL="0" indent="0" algn="ctr">
              <a:buNone/>
            </a:pPr>
            <a:endParaRPr lang="en-GB" sz="1500" dirty="0">
              <a:latin typeface="Trebuchet MS" panose="020B0603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6477" y="2502569"/>
            <a:ext cx="1627824" cy="1657454"/>
          </a:xfrm>
          <a:prstGeom prst="rect">
            <a:avLst/>
          </a:prstGeom>
        </p:spPr>
      </p:pic>
      <p:pic>
        <p:nvPicPr>
          <p:cNvPr id="4" name="Picture 3" descr="LS-log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5806" y="447500"/>
            <a:ext cx="3224596" cy="797276"/>
          </a:xfrm>
          <a:prstGeom prst="rect">
            <a:avLst/>
          </a:prstGeom>
        </p:spPr>
      </p:pic>
    </p:spTree>
    <p:extLst>
      <p:ext uri="{BB962C8B-B14F-4D97-AF65-F5344CB8AC3E}">
        <p14:creationId xmlns:p14="http://schemas.microsoft.com/office/powerpoint/2010/main" val="38675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nd</a:t>
            </a:r>
            <a:r>
              <a:rPr lang="en-US" dirty="0"/>
              <a:t> </a:t>
            </a:r>
            <a:r>
              <a:rPr lang="en-US" dirty="0" err="1"/>
              <a:t>diverity</a:t>
            </a:r>
            <a:r>
              <a:rPr lang="en-US" dirty="0"/>
              <a:t>?</a:t>
            </a:r>
          </a:p>
        </p:txBody>
      </p:sp>
      <p:sp>
        <p:nvSpPr>
          <p:cNvPr id="3" name="Content Placeholder 2"/>
          <p:cNvSpPr>
            <a:spLocks noGrp="1"/>
          </p:cNvSpPr>
          <p:nvPr>
            <p:ph idx="1"/>
          </p:nvPr>
        </p:nvSpPr>
        <p:spPr/>
        <p:txBody>
          <a:bodyPr>
            <a:noAutofit/>
          </a:bodyPr>
          <a:lstStyle/>
          <a:p>
            <a:r>
              <a:rPr lang="en-GB" sz="2200" dirty="0"/>
              <a:t>Equality is a term used to denote equality of opportunity for all workers and employees so that they can:</a:t>
            </a:r>
          </a:p>
          <a:p>
            <a:pPr lvl="1"/>
            <a:r>
              <a:rPr lang="en-GB" sz="2200" dirty="0"/>
              <a:t>work free from prejudice and discrimination</a:t>
            </a:r>
          </a:p>
          <a:p>
            <a:pPr lvl="1"/>
            <a:r>
              <a:rPr lang="en-GB" sz="2200" dirty="0"/>
              <a:t>have the opportunity to fulfil their potential </a:t>
            </a:r>
          </a:p>
          <a:p>
            <a:pPr lvl="1"/>
            <a:r>
              <a:rPr lang="en-GB" sz="2200" dirty="0"/>
              <a:t>have their own beliefs and values respected. </a:t>
            </a:r>
          </a:p>
          <a:p>
            <a:pPr lvl="1"/>
            <a:endParaRPr lang="en-GB" sz="2200" dirty="0"/>
          </a:p>
          <a:p>
            <a:r>
              <a:rPr lang="en-GB" sz="2200" dirty="0"/>
              <a:t>Diversity means “difference”. It is about valuing variety and the benefits of individual differences (not necessarily treating everyone “the same”)</a:t>
            </a:r>
          </a:p>
          <a:p>
            <a:r>
              <a:rPr lang="en-GB" sz="2200" dirty="0"/>
              <a:t>The principles are underpinned by the anti-discrimination laws in the Equality Act 2010.</a:t>
            </a:r>
          </a:p>
        </p:txBody>
      </p:sp>
      <p:sp>
        <p:nvSpPr>
          <p:cNvPr id="4" name="Rectangle 3"/>
          <p:cNvSpPr/>
          <p:nvPr/>
        </p:nvSpPr>
        <p:spPr>
          <a:xfrm>
            <a:off x="3166281" y="564924"/>
            <a:ext cx="5991367" cy="56242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What is Equality and Diversity?</a:t>
            </a:r>
          </a:p>
        </p:txBody>
      </p:sp>
    </p:spTree>
    <p:extLst>
      <p:ext uri="{BB962C8B-B14F-4D97-AF65-F5344CB8AC3E}">
        <p14:creationId xmlns:p14="http://schemas.microsoft.com/office/powerpoint/2010/main" val="211378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p>
        </p:txBody>
      </p:sp>
      <p:sp>
        <p:nvSpPr>
          <p:cNvPr id="3" name="Content Placeholder 2"/>
          <p:cNvSpPr>
            <a:spLocks noGrp="1"/>
          </p:cNvSpPr>
          <p:nvPr>
            <p:ph idx="1"/>
          </p:nvPr>
        </p:nvSpPr>
        <p:spPr/>
        <p:txBody>
          <a:bodyPr>
            <a:normAutofit fontScale="77500" lnSpcReduction="20000"/>
          </a:bodyPr>
          <a:lstStyle/>
          <a:p>
            <a:endParaRPr lang="en-GB" dirty="0"/>
          </a:p>
          <a:p>
            <a:r>
              <a:rPr lang="en-GB" dirty="0"/>
              <a:t>The ethical case </a:t>
            </a:r>
          </a:p>
          <a:p>
            <a:pPr marL="0" indent="0">
              <a:buNone/>
            </a:pPr>
            <a:endParaRPr lang="en-GB" dirty="0"/>
          </a:p>
          <a:p>
            <a:r>
              <a:rPr lang="en-GB" dirty="0"/>
              <a:t>The business case</a:t>
            </a:r>
          </a:p>
          <a:p>
            <a:pPr lvl="1"/>
            <a:r>
              <a:rPr lang="en-GB" dirty="0"/>
              <a:t>A diverse workforce means a wider range of resources, skills and ideas providing a competitive edge</a:t>
            </a:r>
          </a:p>
          <a:p>
            <a:pPr marL="0" indent="0">
              <a:buNone/>
            </a:pPr>
            <a:endParaRPr lang="en-GB" dirty="0"/>
          </a:p>
          <a:p>
            <a:pPr lvl="1"/>
            <a:r>
              <a:rPr lang="en-GB" dirty="0"/>
              <a:t>Discrimination record may be significant </a:t>
            </a:r>
          </a:p>
          <a:p>
            <a:pPr marL="0" indent="0">
              <a:buNone/>
            </a:pPr>
            <a:endParaRPr lang="en-GB" dirty="0"/>
          </a:p>
          <a:p>
            <a:pPr lvl="1"/>
            <a:r>
              <a:rPr lang="en-GB" dirty="0"/>
              <a:t>Q: Can you think of other business reasons? </a:t>
            </a:r>
          </a:p>
          <a:p>
            <a:pPr marL="0" indent="0">
              <a:buNone/>
            </a:pPr>
            <a:endParaRPr lang="en-GB" dirty="0"/>
          </a:p>
          <a:p>
            <a:r>
              <a:rPr lang="en-GB" dirty="0"/>
              <a:t>The risk of legal claims (with unlimited compensation)</a:t>
            </a:r>
          </a:p>
          <a:p>
            <a:endParaRPr lang="en-US" dirty="0"/>
          </a:p>
        </p:txBody>
      </p:sp>
      <p:sp>
        <p:nvSpPr>
          <p:cNvPr id="4" name="Rectangle 3"/>
          <p:cNvSpPr/>
          <p:nvPr/>
        </p:nvSpPr>
        <p:spPr>
          <a:xfrm>
            <a:off x="5827593" y="546728"/>
            <a:ext cx="3330055" cy="598819"/>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2800" dirty="0"/>
              <a:t>Why is it important?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7408" y="1600200"/>
            <a:ext cx="2163881" cy="1320421"/>
          </a:xfrm>
          <a:prstGeom prst="rect">
            <a:avLst/>
          </a:prstGeom>
        </p:spPr>
      </p:pic>
    </p:spTree>
    <p:extLst>
      <p:ext uri="{BB962C8B-B14F-4D97-AF65-F5344CB8AC3E}">
        <p14:creationId xmlns:p14="http://schemas.microsoft.com/office/powerpoint/2010/main" val="1460376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Company Policy</a:t>
            </a:r>
          </a:p>
        </p:txBody>
      </p:sp>
      <p:sp>
        <p:nvSpPr>
          <p:cNvPr id="3" name="Content Placeholder 2"/>
          <p:cNvSpPr>
            <a:spLocks noGrp="1"/>
          </p:cNvSpPr>
          <p:nvPr>
            <p:ph idx="1"/>
          </p:nvPr>
        </p:nvSpPr>
        <p:spPr/>
        <p:txBody>
          <a:bodyPr>
            <a:normAutofit fontScale="92500" lnSpcReduction="10000"/>
          </a:bodyPr>
          <a:lstStyle/>
          <a:p>
            <a:r>
              <a:rPr lang="en-GB" b="1" dirty="0"/>
              <a:t>Equality &amp; Diversity Policy</a:t>
            </a:r>
            <a:endParaRPr lang="en-GB" dirty="0"/>
          </a:p>
          <a:p>
            <a:pPr marL="0" indent="0">
              <a:buNone/>
            </a:pPr>
            <a:r>
              <a:rPr lang="en-GB" b="1" dirty="0"/>
              <a:t> </a:t>
            </a:r>
            <a:endParaRPr lang="en-GB" dirty="0"/>
          </a:p>
          <a:p>
            <a:pPr lvl="1"/>
            <a:r>
              <a:rPr lang="en-GB" dirty="0"/>
              <a:t>Prohibits discrimination</a:t>
            </a:r>
          </a:p>
          <a:p>
            <a:pPr lvl="1"/>
            <a:r>
              <a:rPr lang="en-GB" dirty="0"/>
              <a:t>Explains types of discrimination</a:t>
            </a:r>
          </a:p>
          <a:p>
            <a:pPr lvl="1"/>
            <a:r>
              <a:rPr lang="en-GB" dirty="0"/>
              <a:t>Managers/Directors must set standards of behaviour</a:t>
            </a:r>
          </a:p>
          <a:p>
            <a:pPr lvl="1"/>
            <a:r>
              <a:rPr lang="en-GB" dirty="0"/>
              <a:t>All breaches of the policy should be taken seriously and fully investigated</a:t>
            </a:r>
          </a:p>
          <a:p>
            <a:pPr lvl="1"/>
            <a:r>
              <a:rPr lang="en-GB" dirty="0"/>
              <a:t>Breaches of the policy may be subject to disciplinary action up to and including dismissal (where appropriate)</a:t>
            </a:r>
          </a:p>
          <a:p>
            <a:pPr lvl="1"/>
            <a:endParaRPr lang="en-GB" dirty="0"/>
          </a:p>
          <a:p>
            <a:pPr marL="0" indent="0">
              <a:buNone/>
            </a:pPr>
            <a:endParaRPr lang="en-US" dirty="0"/>
          </a:p>
        </p:txBody>
      </p:sp>
      <p:sp>
        <p:nvSpPr>
          <p:cNvPr id="4" name="Rectangle 3"/>
          <p:cNvSpPr/>
          <p:nvPr/>
        </p:nvSpPr>
        <p:spPr>
          <a:xfrm>
            <a:off x="2661313" y="564924"/>
            <a:ext cx="6496335" cy="56242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What is your Policy?</a:t>
            </a:r>
          </a:p>
        </p:txBody>
      </p:sp>
    </p:spTree>
    <p:extLst>
      <p:ext uri="{BB962C8B-B14F-4D97-AF65-F5344CB8AC3E}">
        <p14:creationId xmlns:p14="http://schemas.microsoft.com/office/powerpoint/2010/main" val="10437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Discrimination can occur on one of 9 unlawful grounds, known as “Protected Characteristics”</a:t>
            </a:r>
          </a:p>
          <a:p>
            <a:pPr marL="0" indent="0">
              <a:buNone/>
            </a:pPr>
            <a:endParaRPr lang="en-US" dirty="0"/>
          </a:p>
          <a:p>
            <a:pPr marL="0" indent="0">
              <a:buNone/>
            </a:pPr>
            <a:endParaRPr lang="en-US" dirty="0"/>
          </a:p>
          <a:p>
            <a:pPr marL="0" indent="0">
              <a:buNone/>
            </a:pPr>
            <a:endParaRPr lang="en-US" dirty="0"/>
          </a:p>
          <a:p>
            <a:pPr marL="400050" lvl="1" indent="0">
              <a:buNone/>
            </a:pPr>
            <a:endParaRPr lang="en-US" dirty="0"/>
          </a:p>
          <a:p>
            <a:endParaRPr lang="en-US" dirty="0"/>
          </a:p>
          <a:p>
            <a:endParaRPr lang="en-US" dirty="0"/>
          </a:p>
        </p:txBody>
      </p:sp>
      <p:sp>
        <p:nvSpPr>
          <p:cNvPr id="4" name="Rectangle 3"/>
          <p:cNvSpPr/>
          <p:nvPr/>
        </p:nvSpPr>
        <p:spPr>
          <a:xfrm>
            <a:off x="3932505" y="564924"/>
            <a:ext cx="5225143" cy="56242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What is discrimination?</a:t>
            </a:r>
          </a:p>
        </p:txBody>
      </p:sp>
      <p:sp>
        <p:nvSpPr>
          <p:cNvPr id="5" name="Oval 4"/>
          <p:cNvSpPr/>
          <p:nvPr/>
        </p:nvSpPr>
        <p:spPr>
          <a:xfrm>
            <a:off x="1482729" y="3050275"/>
            <a:ext cx="914400" cy="914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Age</a:t>
            </a:r>
            <a:endParaRPr lang="en-GB" dirty="0"/>
          </a:p>
        </p:txBody>
      </p:sp>
      <p:sp>
        <p:nvSpPr>
          <p:cNvPr id="6" name="Oval 5"/>
          <p:cNvSpPr/>
          <p:nvPr/>
        </p:nvSpPr>
        <p:spPr>
          <a:xfrm>
            <a:off x="2797783" y="2675827"/>
            <a:ext cx="1308235" cy="914400"/>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Sex</a:t>
            </a:r>
            <a:endParaRPr lang="en-GB" dirty="0"/>
          </a:p>
        </p:txBody>
      </p:sp>
      <p:sp>
        <p:nvSpPr>
          <p:cNvPr id="7" name="Oval 6"/>
          <p:cNvSpPr/>
          <p:nvPr/>
        </p:nvSpPr>
        <p:spPr>
          <a:xfrm>
            <a:off x="7124131" y="4241265"/>
            <a:ext cx="1105469" cy="914400"/>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Race</a:t>
            </a:r>
          </a:p>
        </p:txBody>
      </p:sp>
      <p:sp>
        <p:nvSpPr>
          <p:cNvPr id="8" name="Oval 7"/>
          <p:cNvSpPr/>
          <p:nvPr/>
        </p:nvSpPr>
        <p:spPr>
          <a:xfrm>
            <a:off x="5827593" y="5249693"/>
            <a:ext cx="1610437" cy="914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Disability</a:t>
            </a:r>
          </a:p>
        </p:txBody>
      </p:sp>
      <p:sp>
        <p:nvSpPr>
          <p:cNvPr id="9" name="Oval 8"/>
          <p:cNvSpPr/>
          <p:nvPr/>
        </p:nvSpPr>
        <p:spPr>
          <a:xfrm>
            <a:off x="2115407" y="5465510"/>
            <a:ext cx="1516851" cy="914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Religion or belief</a:t>
            </a:r>
          </a:p>
        </p:txBody>
      </p:sp>
      <p:sp>
        <p:nvSpPr>
          <p:cNvPr id="10" name="Oval 9"/>
          <p:cNvSpPr/>
          <p:nvPr/>
        </p:nvSpPr>
        <p:spPr>
          <a:xfrm>
            <a:off x="4572000" y="2675827"/>
            <a:ext cx="1890214" cy="914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Sexual Orientation</a:t>
            </a:r>
          </a:p>
        </p:txBody>
      </p:sp>
      <p:sp>
        <p:nvSpPr>
          <p:cNvPr id="11" name="Oval 10"/>
          <p:cNvSpPr/>
          <p:nvPr/>
        </p:nvSpPr>
        <p:spPr>
          <a:xfrm>
            <a:off x="600500" y="4147237"/>
            <a:ext cx="2049115" cy="11024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Gender reassignment</a:t>
            </a:r>
          </a:p>
        </p:txBody>
      </p:sp>
      <p:sp>
        <p:nvSpPr>
          <p:cNvPr id="12" name="Oval 11"/>
          <p:cNvSpPr/>
          <p:nvPr/>
        </p:nvSpPr>
        <p:spPr>
          <a:xfrm>
            <a:off x="4001717" y="5488972"/>
            <a:ext cx="1649432" cy="11191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Pregnancy and Maternity</a:t>
            </a:r>
          </a:p>
        </p:txBody>
      </p:sp>
      <p:sp>
        <p:nvSpPr>
          <p:cNvPr id="13" name="Oval 12"/>
          <p:cNvSpPr/>
          <p:nvPr/>
        </p:nvSpPr>
        <p:spPr>
          <a:xfrm>
            <a:off x="6632811" y="2893325"/>
            <a:ext cx="2053989" cy="10380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Marital / Civil Partnership Status</a:t>
            </a:r>
            <a:endParaRPr lang="en-GB" dirty="0"/>
          </a:p>
        </p:txBody>
      </p:sp>
      <p:sp>
        <p:nvSpPr>
          <p:cNvPr id="14" name="Oval 13"/>
          <p:cNvSpPr/>
          <p:nvPr/>
        </p:nvSpPr>
        <p:spPr>
          <a:xfrm>
            <a:off x="3207225" y="3806044"/>
            <a:ext cx="2729552" cy="1349621"/>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ln w="0"/>
                <a:solidFill>
                  <a:schemeClr val="tx1"/>
                </a:solidFill>
                <a:effectLst>
                  <a:outerShdw blurRad="38100" dist="19050" dir="2700000" algn="tl" rotWithShape="0">
                    <a:schemeClr val="dk1">
                      <a:alpha val="40000"/>
                    </a:schemeClr>
                  </a:outerShdw>
                </a:effectLst>
              </a:rPr>
              <a:t>PROTECTED CHARACTERISTICS</a:t>
            </a:r>
          </a:p>
        </p:txBody>
      </p:sp>
    </p:spTree>
    <p:extLst>
      <p:ext uri="{BB962C8B-B14F-4D97-AF65-F5344CB8AC3E}">
        <p14:creationId xmlns:p14="http://schemas.microsoft.com/office/powerpoint/2010/main" val="83310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Cradle to grave…</a:t>
            </a:r>
          </a:p>
          <a:p>
            <a:pPr marL="0" indent="0">
              <a:buNone/>
            </a:pPr>
            <a:endParaRPr lang="en-GB" dirty="0"/>
          </a:p>
        </p:txBody>
      </p:sp>
      <p:sp>
        <p:nvSpPr>
          <p:cNvPr id="5" name="Title 4"/>
          <p:cNvSpPr>
            <a:spLocks noGrp="1"/>
          </p:cNvSpPr>
          <p:nvPr>
            <p:ph type="title"/>
          </p:nvPr>
        </p:nvSpPr>
        <p:spPr>
          <a:xfrm>
            <a:off x="3862316" y="655092"/>
            <a:ext cx="5281684" cy="762545"/>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Who is protected?</a:t>
            </a:r>
          </a:p>
        </p:txBody>
      </p:sp>
      <p:sp>
        <p:nvSpPr>
          <p:cNvPr id="6" name="Pentagon 5"/>
          <p:cNvSpPr/>
          <p:nvPr/>
        </p:nvSpPr>
        <p:spPr>
          <a:xfrm>
            <a:off x="750626" y="1972893"/>
            <a:ext cx="1810922" cy="1201003"/>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JOB APPLICANTS</a:t>
            </a:r>
          </a:p>
        </p:txBody>
      </p:sp>
      <p:sp>
        <p:nvSpPr>
          <p:cNvPr id="7" name="Pentagon 6"/>
          <p:cNvSpPr/>
          <p:nvPr/>
        </p:nvSpPr>
        <p:spPr>
          <a:xfrm>
            <a:off x="2882271" y="1972893"/>
            <a:ext cx="1937982" cy="1201004"/>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INTERVIEWEES</a:t>
            </a:r>
          </a:p>
        </p:txBody>
      </p:sp>
      <p:sp>
        <p:nvSpPr>
          <p:cNvPr id="8" name="Pentagon 7"/>
          <p:cNvSpPr/>
          <p:nvPr/>
        </p:nvSpPr>
        <p:spPr>
          <a:xfrm>
            <a:off x="4986619" y="2016278"/>
            <a:ext cx="1965277" cy="1157618"/>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CONTRACTORS</a:t>
            </a:r>
          </a:p>
        </p:txBody>
      </p:sp>
      <p:sp>
        <p:nvSpPr>
          <p:cNvPr id="9" name="Pentagon 8"/>
          <p:cNvSpPr/>
          <p:nvPr/>
        </p:nvSpPr>
        <p:spPr>
          <a:xfrm>
            <a:off x="750626" y="3974287"/>
            <a:ext cx="1810922" cy="1130263"/>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AGENCY WORKERS</a:t>
            </a:r>
          </a:p>
        </p:txBody>
      </p:sp>
      <p:sp>
        <p:nvSpPr>
          <p:cNvPr id="10" name="Pentagon 9"/>
          <p:cNvSpPr/>
          <p:nvPr/>
        </p:nvSpPr>
        <p:spPr>
          <a:xfrm>
            <a:off x="2916390" y="3903592"/>
            <a:ext cx="1869743" cy="1200958"/>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EMPLOYEES</a:t>
            </a:r>
          </a:p>
        </p:txBody>
      </p:sp>
      <p:sp>
        <p:nvSpPr>
          <p:cNvPr id="11" name="Pentagon 10"/>
          <p:cNvSpPr/>
          <p:nvPr/>
        </p:nvSpPr>
        <p:spPr>
          <a:xfrm>
            <a:off x="5046396" y="3974287"/>
            <a:ext cx="1905500" cy="121837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EX EMPLOYEES</a:t>
            </a:r>
          </a:p>
        </p:txBody>
      </p:sp>
    </p:spTree>
    <p:extLst>
      <p:ext uri="{BB962C8B-B14F-4D97-AF65-F5344CB8AC3E}">
        <p14:creationId xmlns:p14="http://schemas.microsoft.com/office/powerpoint/2010/main" val="38287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580">
                                          <p:stCondLst>
                                            <p:cond delay="0"/>
                                          </p:stCondLst>
                                        </p:cTn>
                                        <p:tgtEl>
                                          <p:spTgt spid="10"/>
                                        </p:tgtEl>
                                      </p:cBhvr>
                                    </p:animEffect>
                                    <p:anim calcmode="lin" valueType="num">
                                      <p:cBhvr>
                                        <p:cTn id="8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gtEl>
                                      </p:cBhvr>
                                      <p:to x="100000" y="60000"/>
                                    </p:animScale>
                                    <p:animScale>
                                      <p:cBhvr>
                                        <p:cTn id="86" dur="166" decel="50000">
                                          <p:stCondLst>
                                            <p:cond delay="676"/>
                                          </p:stCondLst>
                                        </p:cTn>
                                        <p:tgtEl>
                                          <p:spTgt spid="10"/>
                                        </p:tgtEl>
                                      </p:cBhvr>
                                      <p:to x="100000" y="100000"/>
                                    </p:animScale>
                                    <p:animScale>
                                      <p:cBhvr>
                                        <p:cTn id="87" dur="26">
                                          <p:stCondLst>
                                            <p:cond delay="1312"/>
                                          </p:stCondLst>
                                        </p:cTn>
                                        <p:tgtEl>
                                          <p:spTgt spid="10"/>
                                        </p:tgtEl>
                                      </p:cBhvr>
                                      <p:to x="100000" y="80000"/>
                                    </p:animScale>
                                    <p:animScale>
                                      <p:cBhvr>
                                        <p:cTn id="88" dur="166" decel="50000">
                                          <p:stCondLst>
                                            <p:cond delay="1338"/>
                                          </p:stCondLst>
                                        </p:cTn>
                                        <p:tgtEl>
                                          <p:spTgt spid="10"/>
                                        </p:tgtEl>
                                      </p:cBhvr>
                                      <p:to x="100000" y="100000"/>
                                    </p:animScale>
                                    <p:animScale>
                                      <p:cBhvr>
                                        <p:cTn id="89" dur="26">
                                          <p:stCondLst>
                                            <p:cond delay="1642"/>
                                          </p:stCondLst>
                                        </p:cTn>
                                        <p:tgtEl>
                                          <p:spTgt spid="10"/>
                                        </p:tgtEl>
                                      </p:cBhvr>
                                      <p:to x="100000" y="90000"/>
                                    </p:animScale>
                                    <p:animScale>
                                      <p:cBhvr>
                                        <p:cTn id="90" dur="166" decel="50000">
                                          <p:stCondLst>
                                            <p:cond delay="1668"/>
                                          </p:stCondLst>
                                        </p:cTn>
                                        <p:tgtEl>
                                          <p:spTgt spid="10"/>
                                        </p:tgtEl>
                                      </p:cBhvr>
                                      <p:to x="100000" y="100000"/>
                                    </p:animScale>
                                    <p:animScale>
                                      <p:cBhvr>
                                        <p:cTn id="91" dur="26">
                                          <p:stCondLst>
                                            <p:cond delay="1808"/>
                                          </p:stCondLst>
                                        </p:cTn>
                                        <p:tgtEl>
                                          <p:spTgt spid="10"/>
                                        </p:tgtEl>
                                      </p:cBhvr>
                                      <p:to x="100000" y="95000"/>
                                    </p:animScale>
                                    <p:animScale>
                                      <p:cBhvr>
                                        <p:cTn id="92" dur="166" decel="50000">
                                          <p:stCondLst>
                                            <p:cond delay="1834"/>
                                          </p:stCondLst>
                                        </p:cTn>
                                        <p:tgtEl>
                                          <p:spTgt spid="10"/>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down)">
                                      <p:cBhvr>
                                        <p:cTn id="97" dur="580">
                                          <p:stCondLst>
                                            <p:cond delay="0"/>
                                          </p:stCondLst>
                                        </p:cTn>
                                        <p:tgtEl>
                                          <p:spTgt spid="11"/>
                                        </p:tgtEl>
                                      </p:cBhvr>
                                    </p:animEffect>
                                    <p:anim calcmode="lin" valueType="num">
                                      <p:cBhvr>
                                        <p:cTn id="9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3" dur="26">
                                          <p:stCondLst>
                                            <p:cond delay="650"/>
                                          </p:stCondLst>
                                        </p:cTn>
                                        <p:tgtEl>
                                          <p:spTgt spid="11"/>
                                        </p:tgtEl>
                                      </p:cBhvr>
                                      <p:to x="100000" y="60000"/>
                                    </p:animScale>
                                    <p:animScale>
                                      <p:cBhvr>
                                        <p:cTn id="104" dur="166" decel="50000">
                                          <p:stCondLst>
                                            <p:cond delay="676"/>
                                          </p:stCondLst>
                                        </p:cTn>
                                        <p:tgtEl>
                                          <p:spTgt spid="11"/>
                                        </p:tgtEl>
                                      </p:cBhvr>
                                      <p:to x="100000" y="100000"/>
                                    </p:animScale>
                                    <p:animScale>
                                      <p:cBhvr>
                                        <p:cTn id="105" dur="26">
                                          <p:stCondLst>
                                            <p:cond delay="1312"/>
                                          </p:stCondLst>
                                        </p:cTn>
                                        <p:tgtEl>
                                          <p:spTgt spid="11"/>
                                        </p:tgtEl>
                                      </p:cBhvr>
                                      <p:to x="100000" y="80000"/>
                                    </p:animScale>
                                    <p:animScale>
                                      <p:cBhvr>
                                        <p:cTn id="106" dur="166" decel="50000">
                                          <p:stCondLst>
                                            <p:cond delay="1338"/>
                                          </p:stCondLst>
                                        </p:cTn>
                                        <p:tgtEl>
                                          <p:spTgt spid="11"/>
                                        </p:tgtEl>
                                      </p:cBhvr>
                                      <p:to x="100000" y="100000"/>
                                    </p:animScale>
                                    <p:animScale>
                                      <p:cBhvr>
                                        <p:cTn id="107" dur="26">
                                          <p:stCondLst>
                                            <p:cond delay="1642"/>
                                          </p:stCondLst>
                                        </p:cTn>
                                        <p:tgtEl>
                                          <p:spTgt spid="11"/>
                                        </p:tgtEl>
                                      </p:cBhvr>
                                      <p:to x="100000" y="90000"/>
                                    </p:animScale>
                                    <p:animScale>
                                      <p:cBhvr>
                                        <p:cTn id="108" dur="166" decel="50000">
                                          <p:stCondLst>
                                            <p:cond delay="1668"/>
                                          </p:stCondLst>
                                        </p:cTn>
                                        <p:tgtEl>
                                          <p:spTgt spid="11"/>
                                        </p:tgtEl>
                                      </p:cBhvr>
                                      <p:to x="100000" y="100000"/>
                                    </p:animScale>
                                    <p:animScale>
                                      <p:cBhvr>
                                        <p:cTn id="109" dur="26">
                                          <p:stCondLst>
                                            <p:cond delay="1808"/>
                                          </p:stCondLst>
                                        </p:cTn>
                                        <p:tgtEl>
                                          <p:spTgt spid="11"/>
                                        </p:tgtEl>
                                      </p:cBhvr>
                                      <p:to x="100000" y="95000"/>
                                    </p:animScale>
                                    <p:animScale>
                                      <p:cBhvr>
                                        <p:cTn id="110" dur="166" decel="50000">
                                          <p:stCondLst>
                                            <p:cond delay="1834"/>
                                          </p:stCondLst>
                                        </p:cTn>
                                        <p:tgtEl>
                                          <p:spTgt spid="11"/>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3">
                                            <p:txEl>
                                              <p:pRg st="8" end="8"/>
                                            </p:txEl>
                                          </p:spTgt>
                                        </p:tgtEl>
                                        <p:attrNameLst>
                                          <p:attrName>style.visibility</p:attrName>
                                        </p:attrNameLst>
                                      </p:cBhvr>
                                      <p:to>
                                        <p:strVal val="visible"/>
                                      </p:to>
                                    </p:set>
                                    <p:animEffect transition="in" filter="fade">
                                      <p:cBhvr>
                                        <p:cTn id="115" dur="1000"/>
                                        <p:tgtEl>
                                          <p:spTgt spid="3">
                                            <p:txEl>
                                              <p:pRg st="8" end="8"/>
                                            </p:txEl>
                                          </p:spTgt>
                                        </p:tgtEl>
                                      </p:cBhvr>
                                    </p:animEffect>
                                    <p:anim calcmode="lin" valueType="num">
                                      <p:cBhvr>
                                        <p:cTn id="11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1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1527" y="2226443"/>
            <a:ext cx="2143125" cy="2143125"/>
          </a:xfrm>
        </p:spPr>
        <p:style>
          <a:lnRef idx="2">
            <a:schemeClr val="accent2"/>
          </a:lnRef>
          <a:fillRef idx="1">
            <a:schemeClr val="lt1"/>
          </a:fillRef>
          <a:effectRef idx="0">
            <a:schemeClr val="accent2"/>
          </a:effectRef>
          <a:fontRef idx="minor">
            <a:schemeClr val="dk1"/>
          </a:fontRef>
        </p:style>
      </p:pic>
      <p:sp>
        <p:nvSpPr>
          <p:cNvPr id="4" name="Title 3"/>
          <p:cNvSpPr>
            <a:spLocks noGrp="1"/>
          </p:cNvSpPr>
          <p:nvPr>
            <p:ph type="title"/>
          </p:nvPr>
        </p:nvSpPr>
        <p:spPr>
          <a:xfrm>
            <a:off x="4558352" y="395785"/>
            <a:ext cx="4585648" cy="682388"/>
          </a:xfrm>
          <a:prstGeom prst="rect">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3600" dirty="0"/>
              <a:t>Who can be liable?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000" y="2226443"/>
            <a:ext cx="2124175" cy="21241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0437" y="2357437"/>
            <a:ext cx="2143125" cy="2143125"/>
          </a:xfrm>
          <a:prstGeom prst="rect">
            <a:avLst/>
          </a:prstGeom>
        </p:spPr>
      </p:pic>
      <p:sp>
        <p:nvSpPr>
          <p:cNvPr id="10" name="TextBox 9"/>
          <p:cNvSpPr txBox="1"/>
          <p:nvPr/>
        </p:nvSpPr>
        <p:spPr>
          <a:xfrm>
            <a:off x="664143" y="4899258"/>
            <a:ext cx="8290509" cy="954107"/>
          </a:xfrm>
          <a:prstGeom prst="rect">
            <a:avLst/>
          </a:prstGeom>
          <a:noFill/>
        </p:spPr>
        <p:txBody>
          <a:bodyPr wrap="square" rtlCol="0">
            <a:spAutoFit/>
          </a:bodyPr>
          <a:lstStyle/>
          <a:p>
            <a:r>
              <a:rPr lang="en-GB" sz="2800" dirty="0"/>
              <a:t>The Company			Managers			Other 															Employees </a:t>
            </a:r>
          </a:p>
        </p:txBody>
      </p:sp>
    </p:spTree>
    <p:extLst>
      <p:ext uri="{BB962C8B-B14F-4D97-AF65-F5344CB8AC3E}">
        <p14:creationId xmlns:p14="http://schemas.microsoft.com/office/powerpoint/2010/main" val="262571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D103E034B5DD4DBD89E145368C7338" ma:contentTypeVersion="0" ma:contentTypeDescription="Create a new document." ma:contentTypeScope="" ma:versionID="04398966b8b0882ab7b01a656dca81b8">
  <xsd:schema xmlns:xsd="http://www.w3.org/2001/XMLSchema" xmlns:xs="http://www.w3.org/2001/XMLSchema" xmlns:p="http://schemas.microsoft.com/office/2006/metadata/properties" targetNamespace="http://schemas.microsoft.com/office/2006/metadata/properties" ma:root="true" ma:fieldsID="d15787acf22db4e4c0ac8b858fca640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D78228-1982-475B-9C8F-DE052047D3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CEA6798-1CF0-445B-882F-A047917088F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E0431CC-58B7-4720-B285-D6D939DEE8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4203</TotalTime>
  <Words>2010</Words>
  <Application>Microsoft Office PowerPoint</Application>
  <PresentationFormat>On-screen Show (4:3)</PresentationFormat>
  <Paragraphs>370</Paragraphs>
  <Slides>33</Slides>
  <Notes>12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33</vt:i4>
      </vt:variant>
    </vt:vector>
  </HeadingPairs>
  <TitlesOfParts>
    <vt:vector size="40" baseType="lpstr">
      <vt:lpstr>ＭＳ Ｐゴシック</vt:lpstr>
      <vt:lpstr>Arial</vt:lpstr>
      <vt:lpstr>Calibri</vt:lpstr>
      <vt:lpstr>Trebuchet MS</vt:lpstr>
      <vt:lpstr>Office Theme</vt:lpstr>
      <vt:lpstr>2_Office Theme</vt:lpstr>
      <vt:lpstr>3_Office Theme</vt:lpstr>
      <vt:lpstr>PowerPoint Presentation</vt:lpstr>
      <vt:lpstr>    a</vt:lpstr>
      <vt:lpstr>PowerPoint Presentation</vt:lpstr>
      <vt:lpstr>nd diverity?</vt:lpstr>
      <vt:lpstr> </vt:lpstr>
      <vt:lpstr>Company Policy</vt:lpstr>
      <vt:lpstr>PowerPoint Presentation</vt:lpstr>
      <vt:lpstr>Who is protected?</vt:lpstr>
      <vt:lpstr>Who can be liable?</vt:lpstr>
      <vt:lpstr>Who can be liable?</vt:lpstr>
      <vt:lpstr>Tribunal Claims</vt:lpstr>
      <vt:lpstr>PowerPoint Presentation</vt:lpstr>
      <vt:lpstr>PowerPoint Presentation</vt:lpstr>
      <vt:lpstr>PowerPoint Presentation</vt:lpstr>
      <vt:lpstr>PowerPoint Presentation</vt:lpstr>
      <vt:lpstr>Indirect Discrimination</vt:lpstr>
      <vt:lpstr>PowerPoint Presentation</vt:lpstr>
      <vt:lpstr>PowerPoint Presentation</vt:lpstr>
      <vt:lpstr>ictimisation: examples     </vt:lpstr>
      <vt:lpstr>Discrimination: Quiz </vt:lpstr>
      <vt:lpstr>harassment</vt:lpstr>
      <vt:lpstr>Harassment</vt:lpstr>
      <vt:lpstr>harassment</vt:lpstr>
      <vt:lpstr>harassment</vt:lpstr>
      <vt:lpstr>Harassment: Quiz (1)</vt:lpstr>
      <vt:lpstr>Harass</vt:lpstr>
      <vt:lpstr>PowerPoint Presentation</vt:lpstr>
      <vt:lpstr>PowerPoint Presentation</vt:lpstr>
      <vt:lpstr>PowerPoint Presentation</vt:lpstr>
      <vt:lpstr>PowerPoint Presentation</vt:lpstr>
      <vt:lpstr>PowerPoint Presentation</vt:lpstr>
      <vt:lpstr>PowerPoint Presentation</vt:lpstr>
      <vt:lpstr>Legal Studio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Equality and Diversity Training for  Cubic Motion Limited</dc:title>
  <dc:creator>G C</dc:creator>
  <cp:lastModifiedBy>Paul Menham</cp:lastModifiedBy>
  <cp:revision>78</cp:revision>
  <cp:lastPrinted>2014-10-07T06:06:26Z</cp:lastPrinted>
  <dcterms:created xsi:type="dcterms:W3CDTF">2014-08-28T11:15:17Z</dcterms:created>
  <dcterms:modified xsi:type="dcterms:W3CDTF">2017-04-18T17:08:53Z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0x0101001BD103E034B5DD4DBD89E145368C7338</vt:lpwstr>
  </property>
</Properties>
</file>