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Lst>
  <p:notesMasterIdLst>
    <p:notesMasterId r:id="rId25"/>
  </p:notesMasterIdLst>
  <p:sldIdLst>
    <p:sldId id="266" r:id="rId8"/>
    <p:sldId id="299" r:id="rId9"/>
    <p:sldId id="355" r:id="rId10"/>
    <p:sldId id="359" r:id="rId11"/>
    <p:sldId id="356" r:id="rId12"/>
    <p:sldId id="357" r:id="rId13"/>
    <p:sldId id="303" r:id="rId14"/>
    <p:sldId id="360" r:id="rId15"/>
    <p:sldId id="361" r:id="rId16"/>
    <p:sldId id="362" r:id="rId17"/>
    <p:sldId id="348" r:id="rId18"/>
    <p:sldId id="352" r:id="rId19"/>
    <p:sldId id="321" r:id="rId20"/>
    <p:sldId id="363" r:id="rId21"/>
    <p:sldId id="364" r:id="rId22"/>
    <p:sldId id="358" r:id="rId23"/>
    <p:sldId id="297" r:id="rId24"/>
  </p:sldIdLst>
  <p:sldSz cx="9144000" cy="5715000" type="screen16x10"/>
  <p:notesSz cx="6858000" cy="9144000"/>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80" autoAdjust="0"/>
    <p:restoredTop sz="83524" autoAdjust="0"/>
  </p:normalViewPr>
  <p:slideViewPr>
    <p:cSldViewPr snapToGrid="0">
      <p:cViewPr>
        <p:scale>
          <a:sx n="75" d="100"/>
          <a:sy n="75" d="100"/>
        </p:scale>
        <p:origin x="-2400" y="-732"/>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8AFBE-FD45-4B06-B330-637F1C70A5F9}" type="datetimeFigureOut">
              <a:rPr lang="en-GB" smtClean="0"/>
              <a:t>10/05/2017</a:t>
            </a:fld>
            <a:endParaRPr lang="en-GB"/>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A065E7-C8C2-4435-925B-6B2DCC724D3B}" type="slidenum">
              <a:rPr lang="en-GB" smtClean="0"/>
              <a:t>‹#›</a:t>
            </a:fld>
            <a:endParaRPr lang="en-GB"/>
          </a:p>
        </p:txBody>
      </p:sp>
    </p:spTree>
    <p:extLst>
      <p:ext uri="{BB962C8B-B14F-4D97-AF65-F5344CB8AC3E}">
        <p14:creationId xmlns:p14="http://schemas.microsoft.com/office/powerpoint/2010/main" val="638784967"/>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A065E7-C8C2-4435-925B-6B2DCC724D3B}" type="slidenum">
              <a:rPr lang="en-GB" smtClean="0"/>
              <a:t>2</a:t>
            </a:fld>
            <a:endParaRPr lang="en-GB" dirty="0"/>
          </a:p>
        </p:txBody>
      </p:sp>
    </p:spTree>
    <p:extLst>
      <p:ext uri="{BB962C8B-B14F-4D97-AF65-F5344CB8AC3E}">
        <p14:creationId xmlns:p14="http://schemas.microsoft.com/office/powerpoint/2010/main" val="275596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smtClean="0"/>
              <a:t>Recent survey of reported crime had 96% as cyber element – either computers used to facilitate or used in commission.  </a:t>
            </a:r>
          </a:p>
          <a:p>
            <a:r>
              <a:rPr lang="en-GB" dirty="0" err="1" smtClean="0"/>
              <a:t>Consdier</a:t>
            </a:r>
            <a:r>
              <a:rPr lang="en-GB" dirty="0" smtClean="0"/>
              <a:t> the number of times, telephones/computers</a:t>
            </a:r>
            <a:r>
              <a:rPr lang="en-GB" baseline="0" dirty="0" smtClean="0"/>
              <a:t> are used to research, facilitate crimes or used as a means of communication.</a:t>
            </a:r>
          </a:p>
          <a:p>
            <a:endParaRPr lang="en-GB" dirty="0"/>
          </a:p>
        </p:txBody>
      </p:sp>
      <p:sp>
        <p:nvSpPr>
          <p:cNvPr id="4" name="Slide Number Placeholder 3"/>
          <p:cNvSpPr>
            <a:spLocks noGrp="1"/>
          </p:cNvSpPr>
          <p:nvPr>
            <p:ph type="sldNum" sz="quarter" idx="10"/>
          </p:nvPr>
        </p:nvSpPr>
        <p:spPr/>
        <p:txBody>
          <a:bodyPr/>
          <a:lstStyle/>
          <a:p>
            <a:fld id="{36A065E7-C8C2-4435-925B-6B2DCC724D3B}" type="slidenum">
              <a:rPr lang="en-GB" smtClean="0"/>
              <a:t>3</a:t>
            </a:fld>
            <a:endParaRPr lang="en-GB"/>
          </a:p>
        </p:txBody>
      </p:sp>
    </p:spTree>
    <p:extLst>
      <p:ext uri="{BB962C8B-B14F-4D97-AF65-F5344CB8AC3E}">
        <p14:creationId xmlns:p14="http://schemas.microsoft.com/office/powerpoint/2010/main" val="381614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GB" dirty="0" smtClean="0"/>
              <a:t>Smart fridge anecdote…</a:t>
            </a:r>
          </a:p>
          <a:p>
            <a:r>
              <a:rPr lang="en-GB" dirty="0" smtClean="0"/>
              <a:t>Own staff/insider</a:t>
            </a:r>
          </a:p>
          <a:p>
            <a:r>
              <a:rPr lang="en-GB" dirty="0" smtClean="0"/>
              <a:t>Chip in hand</a:t>
            </a:r>
          </a:p>
          <a:p>
            <a:r>
              <a:rPr lang="en-GB" dirty="0" smtClean="0"/>
              <a:t>Social engineering.</a:t>
            </a:r>
          </a:p>
          <a:p>
            <a:r>
              <a:rPr lang="en-GB" dirty="0" smtClean="0"/>
              <a:t>Frying pan</a:t>
            </a:r>
          </a:p>
          <a:p>
            <a:r>
              <a:rPr lang="en-GB" dirty="0" smtClean="0"/>
              <a:t>USB stick in car park</a:t>
            </a:r>
          </a:p>
          <a:p>
            <a:endParaRPr lang="en-GB" dirty="0" smtClean="0"/>
          </a:p>
        </p:txBody>
      </p:sp>
      <p:sp>
        <p:nvSpPr>
          <p:cNvPr id="4" name="Slide Number Placeholder 3"/>
          <p:cNvSpPr>
            <a:spLocks noGrp="1"/>
          </p:cNvSpPr>
          <p:nvPr>
            <p:ph type="sldNum" sz="quarter" idx="10"/>
          </p:nvPr>
        </p:nvSpPr>
        <p:spPr/>
        <p:txBody>
          <a:bodyPr/>
          <a:lstStyle/>
          <a:p>
            <a:pPr>
              <a:defRPr/>
            </a:pPr>
            <a:fld id="{A3A43FF3-EE6C-4227-B65A-FA21F007C9C4}" type="slidenum">
              <a:rPr lang="en-US" smtClean="0"/>
              <a:pPr>
                <a:defRPr/>
              </a:pPr>
              <a:t>7</a:t>
            </a:fld>
            <a:endParaRPr lang="en-US" dirty="0"/>
          </a:p>
        </p:txBody>
      </p:sp>
    </p:spTree>
    <p:extLst>
      <p:ext uri="{BB962C8B-B14F-4D97-AF65-F5344CB8AC3E}">
        <p14:creationId xmlns:p14="http://schemas.microsoft.com/office/powerpoint/2010/main" val="407761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23 in a Million phishing emails are successful</a:t>
            </a:r>
          </a:p>
          <a:p>
            <a:pPr marL="171450" indent="-171450">
              <a:buFont typeface="Arial" panose="020B0604020202020204" pitchFamily="34" charset="0"/>
              <a:buChar char="•"/>
            </a:pPr>
            <a:r>
              <a:rPr lang="en-GB" dirty="0" smtClean="0"/>
              <a:t>5.5 Billion in 2011 attacks world wide</a:t>
            </a:r>
          </a:p>
          <a:p>
            <a:pPr marL="171450" indent="-171450">
              <a:buFont typeface="Arial" panose="020B0604020202020204" pitchFamily="34" charset="0"/>
              <a:buChar char="•"/>
            </a:pPr>
            <a:r>
              <a:rPr lang="en-GB" dirty="0" smtClean="0"/>
              <a:t>42% increase in a year to</a:t>
            </a:r>
            <a:r>
              <a:rPr lang="en-GB" baseline="0" dirty="0" smtClean="0"/>
              <a:t> £7.8 Billion in 2012</a:t>
            </a:r>
          </a:p>
          <a:p>
            <a:pPr marL="171450" indent="-171450">
              <a:buFont typeface="Arial" panose="020B0604020202020204" pitchFamily="34" charset="0"/>
              <a:buChar char="•"/>
            </a:pPr>
            <a:r>
              <a:rPr lang="en-GB" baseline="0" dirty="0" smtClean="0"/>
              <a:t>People don’t rob banks with shotguns, they now hire a hacker – lower risk and jail time if caught</a:t>
            </a:r>
          </a:p>
          <a:p>
            <a:pPr marL="171450" indent="-171450">
              <a:buFont typeface="Arial" panose="020B0604020202020204" pitchFamily="34" charset="0"/>
              <a:buChar char="•"/>
            </a:pPr>
            <a:r>
              <a:rPr lang="en-GB" baseline="0" dirty="0" err="1" smtClean="0"/>
              <a:t>Peelian</a:t>
            </a:r>
            <a:r>
              <a:rPr lang="en-GB" baseline="0" smtClean="0"/>
              <a:t> Principle – First duty of any Constable is to Prevent Crime</a:t>
            </a:r>
            <a:endParaRPr lang="en-GB" smtClean="0"/>
          </a:p>
        </p:txBody>
      </p:sp>
      <p:sp>
        <p:nvSpPr>
          <p:cNvPr id="4" name="Slide Number Placeholder 3"/>
          <p:cNvSpPr>
            <a:spLocks noGrp="1"/>
          </p:cNvSpPr>
          <p:nvPr>
            <p:ph type="sldNum" sz="quarter" idx="10"/>
          </p:nvPr>
        </p:nvSpPr>
        <p:spPr/>
        <p:txBody>
          <a:bodyPr/>
          <a:lstStyle/>
          <a:p>
            <a:pPr>
              <a:defRPr/>
            </a:pPr>
            <a:fld id="{A3A43FF3-EE6C-4227-B65A-FA21F007C9C4}" type="slidenum">
              <a:rPr lang="en-US" smtClean="0"/>
              <a:pPr>
                <a:defRPr/>
              </a:pPr>
              <a:t>13</a:t>
            </a:fld>
            <a:endParaRPr lang="en-US"/>
          </a:p>
        </p:txBody>
      </p:sp>
    </p:spTree>
    <p:extLst>
      <p:ext uri="{BB962C8B-B14F-4D97-AF65-F5344CB8AC3E}">
        <p14:creationId xmlns:p14="http://schemas.microsoft.com/office/powerpoint/2010/main" val="93781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700"/>
            </a:lvl1pPr>
          </a:lstStyle>
          <a:p>
            <a:r>
              <a:rPr lang="en-US" smtClean="0"/>
              <a:t>Click to edit Master title style</a:t>
            </a:r>
            <a:endParaRPr lang="en-GB"/>
          </a:p>
        </p:txBody>
      </p:sp>
      <p:sp>
        <p:nvSpPr>
          <p:cNvPr id="3" name="Subtitle 2"/>
          <p:cNvSpPr>
            <a:spLocks noGrp="1"/>
          </p:cNvSpPr>
          <p:nvPr>
            <p:ph type="subTitle" idx="1"/>
          </p:nvPr>
        </p:nvSpPr>
        <p:spPr>
          <a:xfrm>
            <a:off x="1143000" y="3001698"/>
            <a:ext cx="6858000" cy="1379802"/>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206011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9427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4185471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05245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243568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72833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144049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2E24F1-4452-49E9-AF8E-C32E3F19DE1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65111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700"/>
            </a:lvl1pPr>
          </a:lstStyle>
          <a:p>
            <a:r>
              <a:rPr lang="en-US" smtClean="0"/>
              <a:t>Click to edit Master title style</a:t>
            </a:r>
            <a:endParaRPr lang="en-GB"/>
          </a:p>
        </p:txBody>
      </p:sp>
      <p:sp>
        <p:nvSpPr>
          <p:cNvPr id="3" name="Subtitle 2"/>
          <p:cNvSpPr>
            <a:spLocks noGrp="1"/>
          </p:cNvSpPr>
          <p:nvPr>
            <p:ph type="subTitle" idx="1"/>
          </p:nvPr>
        </p:nvSpPr>
        <p:spPr>
          <a:xfrm>
            <a:off x="1143000" y="3001698"/>
            <a:ext cx="6858000" cy="1379802"/>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10/05/2017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3877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10/05/2017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3348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700"/>
            </a:lvl1pPr>
          </a:lstStyle>
          <a:p>
            <a:r>
              <a:rPr lang="en-US" smtClean="0"/>
              <a:t>Click to edit Master title style</a:t>
            </a:r>
            <a:endParaRPr lang="en-GB"/>
          </a:p>
        </p:txBody>
      </p:sp>
      <p:sp>
        <p:nvSpPr>
          <p:cNvPr id="3" name="Text Placeholder 2"/>
          <p:cNvSpPr>
            <a:spLocks noGrp="1"/>
          </p:cNvSpPr>
          <p:nvPr>
            <p:ph type="body" idx="1"/>
          </p:nvPr>
        </p:nvSpPr>
        <p:spPr>
          <a:xfrm>
            <a:off x="623888" y="3824553"/>
            <a:ext cx="7886700" cy="1250156"/>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10/05/2017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296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1C7378-99A9-4144-9312-AD1FB41602BF}"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3272383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9812C2-DFCB-420D-B0E2-4E8A72E66154}" type="datetimeFigureOut">
              <a:rPr lang="en-GB" smtClean="0">
                <a:solidFill>
                  <a:prstClr val="black">
                    <a:tint val="75000"/>
                  </a:prstClr>
                </a:solidFill>
              </a:rPr>
              <a:pPr/>
              <a:t>10/05/2017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8933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9812C2-DFCB-420D-B0E2-4E8A72E66154}" type="datetimeFigureOut">
              <a:rPr lang="en-GB" smtClean="0">
                <a:solidFill>
                  <a:prstClr val="black">
                    <a:tint val="75000"/>
                  </a:prstClr>
                </a:solidFill>
              </a:rPr>
              <a:pPr/>
              <a:t>10/05/2017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9565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9812C2-DFCB-420D-B0E2-4E8A72E66154}" type="datetimeFigureOut">
              <a:rPr lang="en-GB" smtClean="0">
                <a:solidFill>
                  <a:prstClr val="black">
                    <a:tint val="75000"/>
                  </a:prstClr>
                </a:solidFill>
              </a:rPr>
              <a:pPr/>
              <a:t>10/05/2017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3338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812C2-DFCB-420D-B0E2-4E8A72E66154}" type="datetimeFigureOut">
              <a:rPr lang="en-GB" smtClean="0">
                <a:solidFill>
                  <a:prstClr val="black">
                    <a:tint val="75000"/>
                  </a:prstClr>
                </a:solidFill>
              </a:rPr>
              <a:pPr/>
              <a:t>10/05/2017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425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500"/>
            </a:lvl1pPr>
          </a:lstStyle>
          <a:p>
            <a:r>
              <a:rPr lang="en-US" smtClean="0"/>
              <a:t>Click to edit Master title style</a:t>
            </a:r>
            <a:endParaRPr lang="en-GB"/>
          </a:p>
        </p:txBody>
      </p:sp>
      <p:sp>
        <p:nvSpPr>
          <p:cNvPr id="3" name="Content Placeholder 2"/>
          <p:cNvSpPr>
            <a:spLocks noGrp="1"/>
          </p:cNvSpPr>
          <p:nvPr>
            <p:ph idx="1"/>
          </p:nvPr>
        </p:nvSpPr>
        <p:spPr>
          <a:xfrm>
            <a:off x="3887391" y="822855"/>
            <a:ext cx="4629150" cy="406135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812C2-DFCB-420D-B0E2-4E8A72E66154}" type="datetimeFigureOut">
              <a:rPr lang="en-GB" smtClean="0">
                <a:solidFill>
                  <a:prstClr val="black">
                    <a:tint val="75000"/>
                  </a:prstClr>
                </a:solidFill>
              </a:rPr>
              <a:pPr/>
              <a:t>10/05/2017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1050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500"/>
            </a:lvl1pPr>
          </a:lstStyle>
          <a:p>
            <a:r>
              <a:rPr lang="en-US" smtClean="0"/>
              <a:t>Click to edit Master title style</a:t>
            </a:r>
            <a:endParaRPr lang="en-GB"/>
          </a:p>
        </p:txBody>
      </p:sp>
      <p:sp>
        <p:nvSpPr>
          <p:cNvPr id="3" name="Picture Placeholder 2"/>
          <p:cNvSpPr>
            <a:spLocks noGrp="1"/>
          </p:cNvSpPr>
          <p:nvPr>
            <p:ph type="pic" idx="1"/>
          </p:nvPr>
        </p:nvSpPr>
        <p:spPr>
          <a:xfrm>
            <a:off x="3887391" y="822855"/>
            <a:ext cx="4629150" cy="4061354"/>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GB"/>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812C2-DFCB-420D-B0E2-4E8A72E66154}" type="datetimeFigureOut">
              <a:rPr lang="en-GB" smtClean="0">
                <a:solidFill>
                  <a:prstClr val="black">
                    <a:tint val="75000"/>
                  </a:prstClr>
                </a:solidFill>
              </a:rPr>
              <a:pPr/>
              <a:t>10/05/2017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9301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10/05/2017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941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9812C2-DFCB-420D-B0E2-4E8A72E66154}" type="datetimeFigureOut">
              <a:rPr lang="en-GB" smtClean="0">
                <a:solidFill>
                  <a:prstClr val="black">
                    <a:tint val="75000"/>
                  </a:prstClr>
                </a:solidFill>
              </a:rPr>
              <a:pPr/>
              <a:t>10/05/2017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251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700"/>
            </a:lvl1pPr>
          </a:lstStyle>
          <a:p>
            <a:r>
              <a:rPr lang="en-US" smtClean="0"/>
              <a:t>Click to edit Master title style</a:t>
            </a:r>
            <a:endParaRPr lang="en-GB"/>
          </a:p>
        </p:txBody>
      </p:sp>
      <p:sp>
        <p:nvSpPr>
          <p:cNvPr id="3" name="Text Placeholder 2"/>
          <p:cNvSpPr>
            <a:spLocks noGrp="1"/>
          </p:cNvSpPr>
          <p:nvPr>
            <p:ph type="body" idx="1"/>
          </p:nvPr>
        </p:nvSpPr>
        <p:spPr>
          <a:xfrm>
            <a:off x="623888" y="3824553"/>
            <a:ext cx="7886700" cy="1250156"/>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C7378-99A9-4144-9312-AD1FB41602BF}" type="datetimeFigureOut">
              <a:rPr lang="en-GB" smtClean="0"/>
              <a:t>10/05/2017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219176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1C7378-99A9-4144-9312-AD1FB41602BF}" type="datetimeFigureOut">
              <a:rPr lang="en-GB" smtClean="0"/>
              <a:t>10/05/2017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92097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1C7378-99A9-4144-9312-AD1FB41602BF}" type="datetimeFigureOut">
              <a:rPr lang="en-GB" smtClean="0"/>
              <a:t>10/05/2017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150670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1C7378-99A9-4144-9312-AD1FB41602BF}" type="datetimeFigureOut">
              <a:rPr lang="en-GB" smtClean="0"/>
              <a:t>10/05/2017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86448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C7378-99A9-4144-9312-AD1FB41602BF}" type="datetimeFigureOut">
              <a:rPr lang="en-GB" smtClean="0"/>
              <a:t>10/05/2017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367746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500"/>
            </a:lvl1pPr>
          </a:lstStyle>
          <a:p>
            <a:r>
              <a:rPr lang="en-US" smtClean="0"/>
              <a:t>Click to edit Master title style</a:t>
            </a:r>
            <a:endParaRPr lang="en-GB"/>
          </a:p>
        </p:txBody>
      </p:sp>
      <p:sp>
        <p:nvSpPr>
          <p:cNvPr id="3" name="Content Placeholder 2"/>
          <p:cNvSpPr>
            <a:spLocks noGrp="1"/>
          </p:cNvSpPr>
          <p:nvPr>
            <p:ph idx="1"/>
          </p:nvPr>
        </p:nvSpPr>
        <p:spPr>
          <a:xfrm>
            <a:off x="3887391" y="822855"/>
            <a:ext cx="4629150" cy="406135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C7378-99A9-4144-9312-AD1FB41602BF}" type="datetimeFigureOut">
              <a:rPr lang="en-GB" smtClean="0"/>
              <a:t>10/05/2017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93888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500"/>
            </a:lvl1pPr>
          </a:lstStyle>
          <a:p>
            <a:r>
              <a:rPr lang="en-US" smtClean="0"/>
              <a:t>Click to edit Master title style</a:t>
            </a:r>
            <a:endParaRPr lang="en-GB"/>
          </a:p>
        </p:txBody>
      </p:sp>
      <p:sp>
        <p:nvSpPr>
          <p:cNvPr id="3" name="Picture Placeholder 2"/>
          <p:cNvSpPr>
            <a:spLocks noGrp="1"/>
          </p:cNvSpPr>
          <p:nvPr>
            <p:ph type="pic" idx="1"/>
          </p:nvPr>
        </p:nvSpPr>
        <p:spPr>
          <a:xfrm>
            <a:off x="3887391" y="822855"/>
            <a:ext cx="4629150" cy="4061354"/>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en-US" smtClean="0"/>
              <a:t>Click icon to add picture</a:t>
            </a:r>
            <a:endParaRPr lang="en-GB"/>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C7378-99A9-4144-9312-AD1FB41602BF}" type="datetimeFigureOut">
              <a:rPr lang="en-GB" smtClean="0"/>
              <a:t>10/05/2017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6026D0-A46F-4BDC-8D66-25B0A4C5FE65}" type="slidenum">
              <a:rPr lang="en-GB" smtClean="0"/>
              <a:t>‹#›</a:t>
            </a:fld>
            <a:endParaRPr lang="en-GB"/>
          </a:p>
        </p:txBody>
      </p:sp>
    </p:spTree>
    <p:extLst>
      <p:ext uri="{BB962C8B-B14F-4D97-AF65-F5344CB8AC3E}">
        <p14:creationId xmlns:p14="http://schemas.microsoft.com/office/powerpoint/2010/main" val="409252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71323" tIns="35662" rIns="71323" bIns="35662"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521354"/>
            <a:ext cx="7886700" cy="3626115"/>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5296959"/>
            <a:ext cx="20574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351C7378-99A9-4144-9312-AD1FB41602BF}" type="datetimeFigureOut">
              <a:rPr lang="en-GB" smtClean="0"/>
              <a:t>10/05/2017</a:t>
            </a:fld>
            <a:endParaRPr lang="en-GB"/>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FC6026D0-A46F-4BDC-8D66-25B0A4C5FE65}" type="slidenum">
              <a:rPr lang="en-GB" smtClean="0"/>
              <a:t>‹#›</a:t>
            </a:fld>
            <a:endParaRPr lang="en-GB"/>
          </a:p>
        </p:txBody>
      </p:sp>
    </p:spTree>
    <p:extLst>
      <p:ext uri="{BB962C8B-B14F-4D97-AF65-F5344CB8AC3E}">
        <p14:creationId xmlns:p14="http://schemas.microsoft.com/office/powerpoint/2010/main" val="1785238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13232"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8308" indent="-178308" algn="l" defTabSz="713232"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28865"/>
            <a:ext cx="8229600" cy="952500"/>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1" y="1333502"/>
            <a:ext cx="8229600" cy="3771636"/>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1"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ct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r">
              <a:defRPr sz="11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1463145257"/>
      </p:ext>
    </p:extLst>
  </p:cSld>
  <p:clrMap bg1="lt1" tx1="dk1" bg2="lt2" tx2="dk2" accent1="accent1" accent2="accent2" accent3="accent3" accent4="accent4" accent5="accent5" accent6="accent6" hlink="hlink" folHlink="folHlink"/>
  <p:sldLayoutIdLst>
    <p:sldLayoutId id="2147483673" r:id="rId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cs typeface="Arial" charset="0"/>
        </a:defRPr>
      </a:lvl2pPr>
      <a:lvl3pPr algn="ctr" rtl="0" eaLnBrk="1" fontAlgn="base" hangingPunct="1">
        <a:spcBef>
          <a:spcPct val="0"/>
        </a:spcBef>
        <a:spcAft>
          <a:spcPct val="0"/>
        </a:spcAft>
        <a:defRPr sz="3400">
          <a:solidFill>
            <a:schemeClr val="tx2"/>
          </a:solidFill>
          <a:latin typeface="Arial" charset="0"/>
          <a:cs typeface="Arial" charset="0"/>
        </a:defRPr>
      </a:lvl3pPr>
      <a:lvl4pPr algn="ctr" rtl="0" eaLnBrk="1" fontAlgn="base" hangingPunct="1">
        <a:spcBef>
          <a:spcPct val="0"/>
        </a:spcBef>
        <a:spcAft>
          <a:spcPct val="0"/>
        </a:spcAft>
        <a:defRPr sz="3400">
          <a:solidFill>
            <a:schemeClr val="tx2"/>
          </a:solidFill>
          <a:latin typeface="Arial" charset="0"/>
          <a:cs typeface="Arial" charset="0"/>
        </a:defRPr>
      </a:lvl4pPr>
      <a:lvl5pPr algn="ctr" rtl="0" eaLnBrk="1" fontAlgn="base" hangingPunct="1">
        <a:spcBef>
          <a:spcPct val="0"/>
        </a:spcBef>
        <a:spcAft>
          <a:spcPct val="0"/>
        </a:spcAft>
        <a:defRPr sz="3400">
          <a:solidFill>
            <a:schemeClr val="tx2"/>
          </a:solidFill>
          <a:latin typeface="Arial" charset="0"/>
          <a:cs typeface="Arial" charset="0"/>
        </a:defRPr>
      </a:lvl5pPr>
      <a:lvl6pPr marL="356616" algn="ctr" rtl="0" eaLnBrk="1" fontAlgn="base" hangingPunct="1">
        <a:spcBef>
          <a:spcPct val="0"/>
        </a:spcBef>
        <a:spcAft>
          <a:spcPct val="0"/>
        </a:spcAft>
        <a:defRPr sz="3400">
          <a:solidFill>
            <a:schemeClr val="tx2"/>
          </a:solidFill>
          <a:latin typeface="Arial" charset="0"/>
          <a:cs typeface="Arial" charset="0"/>
        </a:defRPr>
      </a:lvl6pPr>
      <a:lvl7pPr marL="713232" algn="ctr" rtl="0" eaLnBrk="1" fontAlgn="base" hangingPunct="1">
        <a:spcBef>
          <a:spcPct val="0"/>
        </a:spcBef>
        <a:spcAft>
          <a:spcPct val="0"/>
        </a:spcAft>
        <a:defRPr sz="3400">
          <a:solidFill>
            <a:schemeClr val="tx2"/>
          </a:solidFill>
          <a:latin typeface="Arial" charset="0"/>
          <a:cs typeface="Arial" charset="0"/>
        </a:defRPr>
      </a:lvl7pPr>
      <a:lvl8pPr marL="1069848" algn="ctr" rtl="0" eaLnBrk="1" fontAlgn="base" hangingPunct="1">
        <a:spcBef>
          <a:spcPct val="0"/>
        </a:spcBef>
        <a:spcAft>
          <a:spcPct val="0"/>
        </a:spcAft>
        <a:defRPr sz="3400">
          <a:solidFill>
            <a:schemeClr val="tx2"/>
          </a:solidFill>
          <a:latin typeface="Arial" charset="0"/>
          <a:cs typeface="Arial" charset="0"/>
        </a:defRPr>
      </a:lvl8pPr>
      <a:lvl9pPr marL="1426464" algn="ctr" rtl="0" eaLnBrk="1" fontAlgn="base" hangingPunct="1">
        <a:spcBef>
          <a:spcPct val="0"/>
        </a:spcBef>
        <a:spcAft>
          <a:spcPct val="0"/>
        </a:spcAft>
        <a:defRPr sz="3400">
          <a:solidFill>
            <a:schemeClr val="tx2"/>
          </a:solidFill>
          <a:latin typeface="Arial" charset="0"/>
          <a:cs typeface="Arial" charset="0"/>
        </a:defRPr>
      </a:lvl9pPr>
    </p:titleStyle>
    <p:bodyStyle>
      <a:lvl1pPr marL="267462" indent="-267462" algn="l" rtl="0" eaLnBrk="1" fontAlgn="base" hangingPunct="1">
        <a:spcBef>
          <a:spcPct val="20000"/>
        </a:spcBef>
        <a:spcAft>
          <a:spcPct val="0"/>
        </a:spcAft>
        <a:buChar char="•"/>
        <a:defRPr sz="2500">
          <a:solidFill>
            <a:schemeClr val="tx1"/>
          </a:solidFill>
          <a:latin typeface="+mn-lt"/>
          <a:ea typeface="+mn-ea"/>
          <a:cs typeface="+mn-cs"/>
        </a:defRPr>
      </a:lvl1pPr>
      <a:lvl2pPr marL="579501" indent="-222885" algn="l" rtl="0" eaLnBrk="1" fontAlgn="base" hangingPunct="1">
        <a:spcBef>
          <a:spcPct val="20000"/>
        </a:spcBef>
        <a:spcAft>
          <a:spcPct val="0"/>
        </a:spcAft>
        <a:buChar char="–"/>
        <a:defRPr sz="2200">
          <a:solidFill>
            <a:schemeClr val="tx1"/>
          </a:solidFill>
          <a:latin typeface="+mn-lt"/>
          <a:cs typeface="+mn-cs"/>
        </a:defRPr>
      </a:lvl2pPr>
      <a:lvl3pPr marL="891540" indent="-178308" algn="l" rtl="0" eaLnBrk="1" fontAlgn="base" hangingPunct="1">
        <a:spcBef>
          <a:spcPct val="20000"/>
        </a:spcBef>
        <a:spcAft>
          <a:spcPct val="0"/>
        </a:spcAft>
        <a:buChar char="•"/>
        <a:defRPr sz="1900">
          <a:solidFill>
            <a:schemeClr val="tx1"/>
          </a:solidFill>
          <a:latin typeface="+mn-lt"/>
          <a:cs typeface="+mn-cs"/>
        </a:defRPr>
      </a:lvl3pPr>
      <a:lvl4pPr marL="1248156" indent="-178308" algn="l" rtl="0" eaLnBrk="1" fontAlgn="base" hangingPunct="1">
        <a:spcBef>
          <a:spcPct val="20000"/>
        </a:spcBef>
        <a:spcAft>
          <a:spcPct val="0"/>
        </a:spcAft>
        <a:buChar char="–"/>
        <a:defRPr sz="1600">
          <a:solidFill>
            <a:schemeClr val="tx1"/>
          </a:solidFill>
          <a:latin typeface="+mn-lt"/>
          <a:cs typeface="+mn-cs"/>
        </a:defRPr>
      </a:lvl4pPr>
      <a:lvl5pPr marL="1604772" indent="-178308" algn="l" rtl="0" eaLnBrk="1" fontAlgn="base" hangingPunct="1">
        <a:spcBef>
          <a:spcPct val="20000"/>
        </a:spcBef>
        <a:spcAft>
          <a:spcPct val="0"/>
        </a:spcAft>
        <a:buChar char="»"/>
        <a:defRPr sz="1600">
          <a:solidFill>
            <a:schemeClr val="tx1"/>
          </a:solidFill>
          <a:latin typeface="+mn-lt"/>
          <a:cs typeface="+mn-cs"/>
        </a:defRPr>
      </a:lvl5pPr>
      <a:lvl6pPr marL="1961388" indent="-178308" algn="l" rtl="0" eaLnBrk="1" fontAlgn="base" hangingPunct="1">
        <a:spcBef>
          <a:spcPct val="20000"/>
        </a:spcBef>
        <a:spcAft>
          <a:spcPct val="0"/>
        </a:spcAft>
        <a:buChar char="»"/>
        <a:defRPr sz="1600">
          <a:solidFill>
            <a:schemeClr val="tx1"/>
          </a:solidFill>
          <a:latin typeface="+mn-lt"/>
          <a:cs typeface="+mn-cs"/>
        </a:defRPr>
      </a:lvl6pPr>
      <a:lvl7pPr marL="2318004" indent="-178308" algn="l" rtl="0" eaLnBrk="1" fontAlgn="base" hangingPunct="1">
        <a:spcBef>
          <a:spcPct val="20000"/>
        </a:spcBef>
        <a:spcAft>
          <a:spcPct val="0"/>
        </a:spcAft>
        <a:buChar char="»"/>
        <a:defRPr sz="1600">
          <a:solidFill>
            <a:schemeClr val="tx1"/>
          </a:solidFill>
          <a:latin typeface="+mn-lt"/>
          <a:cs typeface="+mn-cs"/>
        </a:defRPr>
      </a:lvl7pPr>
      <a:lvl8pPr marL="2674620" indent="-178308" algn="l" rtl="0" eaLnBrk="1" fontAlgn="base" hangingPunct="1">
        <a:spcBef>
          <a:spcPct val="20000"/>
        </a:spcBef>
        <a:spcAft>
          <a:spcPct val="0"/>
        </a:spcAft>
        <a:buChar char="»"/>
        <a:defRPr sz="1600">
          <a:solidFill>
            <a:schemeClr val="tx1"/>
          </a:solidFill>
          <a:latin typeface="+mn-lt"/>
          <a:cs typeface="+mn-cs"/>
        </a:defRPr>
      </a:lvl8pPr>
      <a:lvl9pPr marL="3031236" indent="-178308"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28865"/>
            <a:ext cx="8229600" cy="952500"/>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1" y="1333502"/>
            <a:ext cx="8229600" cy="3771636"/>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1"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ct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r">
              <a:defRPr sz="11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1270329670"/>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cs typeface="Arial" charset="0"/>
        </a:defRPr>
      </a:lvl2pPr>
      <a:lvl3pPr algn="ctr" rtl="0" eaLnBrk="1" fontAlgn="base" hangingPunct="1">
        <a:spcBef>
          <a:spcPct val="0"/>
        </a:spcBef>
        <a:spcAft>
          <a:spcPct val="0"/>
        </a:spcAft>
        <a:defRPr sz="3400">
          <a:solidFill>
            <a:schemeClr val="tx2"/>
          </a:solidFill>
          <a:latin typeface="Arial" charset="0"/>
          <a:cs typeface="Arial" charset="0"/>
        </a:defRPr>
      </a:lvl3pPr>
      <a:lvl4pPr algn="ctr" rtl="0" eaLnBrk="1" fontAlgn="base" hangingPunct="1">
        <a:spcBef>
          <a:spcPct val="0"/>
        </a:spcBef>
        <a:spcAft>
          <a:spcPct val="0"/>
        </a:spcAft>
        <a:defRPr sz="3400">
          <a:solidFill>
            <a:schemeClr val="tx2"/>
          </a:solidFill>
          <a:latin typeface="Arial" charset="0"/>
          <a:cs typeface="Arial" charset="0"/>
        </a:defRPr>
      </a:lvl4pPr>
      <a:lvl5pPr algn="ctr" rtl="0" eaLnBrk="1" fontAlgn="base" hangingPunct="1">
        <a:spcBef>
          <a:spcPct val="0"/>
        </a:spcBef>
        <a:spcAft>
          <a:spcPct val="0"/>
        </a:spcAft>
        <a:defRPr sz="3400">
          <a:solidFill>
            <a:schemeClr val="tx2"/>
          </a:solidFill>
          <a:latin typeface="Arial" charset="0"/>
          <a:cs typeface="Arial" charset="0"/>
        </a:defRPr>
      </a:lvl5pPr>
      <a:lvl6pPr marL="356616" algn="ctr" rtl="0" eaLnBrk="1" fontAlgn="base" hangingPunct="1">
        <a:spcBef>
          <a:spcPct val="0"/>
        </a:spcBef>
        <a:spcAft>
          <a:spcPct val="0"/>
        </a:spcAft>
        <a:defRPr sz="3400">
          <a:solidFill>
            <a:schemeClr val="tx2"/>
          </a:solidFill>
          <a:latin typeface="Arial" charset="0"/>
          <a:cs typeface="Arial" charset="0"/>
        </a:defRPr>
      </a:lvl6pPr>
      <a:lvl7pPr marL="713232" algn="ctr" rtl="0" eaLnBrk="1" fontAlgn="base" hangingPunct="1">
        <a:spcBef>
          <a:spcPct val="0"/>
        </a:spcBef>
        <a:spcAft>
          <a:spcPct val="0"/>
        </a:spcAft>
        <a:defRPr sz="3400">
          <a:solidFill>
            <a:schemeClr val="tx2"/>
          </a:solidFill>
          <a:latin typeface="Arial" charset="0"/>
          <a:cs typeface="Arial" charset="0"/>
        </a:defRPr>
      </a:lvl7pPr>
      <a:lvl8pPr marL="1069848" algn="ctr" rtl="0" eaLnBrk="1" fontAlgn="base" hangingPunct="1">
        <a:spcBef>
          <a:spcPct val="0"/>
        </a:spcBef>
        <a:spcAft>
          <a:spcPct val="0"/>
        </a:spcAft>
        <a:defRPr sz="3400">
          <a:solidFill>
            <a:schemeClr val="tx2"/>
          </a:solidFill>
          <a:latin typeface="Arial" charset="0"/>
          <a:cs typeface="Arial" charset="0"/>
        </a:defRPr>
      </a:lvl8pPr>
      <a:lvl9pPr marL="1426464" algn="ctr" rtl="0" eaLnBrk="1" fontAlgn="base" hangingPunct="1">
        <a:spcBef>
          <a:spcPct val="0"/>
        </a:spcBef>
        <a:spcAft>
          <a:spcPct val="0"/>
        </a:spcAft>
        <a:defRPr sz="3400">
          <a:solidFill>
            <a:schemeClr val="tx2"/>
          </a:solidFill>
          <a:latin typeface="Arial" charset="0"/>
          <a:cs typeface="Arial" charset="0"/>
        </a:defRPr>
      </a:lvl9pPr>
    </p:titleStyle>
    <p:bodyStyle>
      <a:lvl1pPr marL="267462" indent="-267462" algn="l" rtl="0" eaLnBrk="1" fontAlgn="base" hangingPunct="1">
        <a:spcBef>
          <a:spcPct val="20000"/>
        </a:spcBef>
        <a:spcAft>
          <a:spcPct val="0"/>
        </a:spcAft>
        <a:buChar char="•"/>
        <a:defRPr sz="2500">
          <a:solidFill>
            <a:schemeClr val="tx1"/>
          </a:solidFill>
          <a:latin typeface="+mn-lt"/>
          <a:ea typeface="+mn-ea"/>
          <a:cs typeface="+mn-cs"/>
        </a:defRPr>
      </a:lvl1pPr>
      <a:lvl2pPr marL="579501" indent="-222885" algn="l" rtl="0" eaLnBrk="1" fontAlgn="base" hangingPunct="1">
        <a:spcBef>
          <a:spcPct val="20000"/>
        </a:spcBef>
        <a:spcAft>
          <a:spcPct val="0"/>
        </a:spcAft>
        <a:buChar char="–"/>
        <a:defRPr sz="2200">
          <a:solidFill>
            <a:schemeClr val="tx1"/>
          </a:solidFill>
          <a:latin typeface="+mn-lt"/>
          <a:cs typeface="+mn-cs"/>
        </a:defRPr>
      </a:lvl2pPr>
      <a:lvl3pPr marL="891540" indent="-178308" algn="l" rtl="0" eaLnBrk="1" fontAlgn="base" hangingPunct="1">
        <a:spcBef>
          <a:spcPct val="20000"/>
        </a:spcBef>
        <a:spcAft>
          <a:spcPct val="0"/>
        </a:spcAft>
        <a:buChar char="•"/>
        <a:defRPr sz="1900">
          <a:solidFill>
            <a:schemeClr val="tx1"/>
          </a:solidFill>
          <a:latin typeface="+mn-lt"/>
          <a:cs typeface="+mn-cs"/>
        </a:defRPr>
      </a:lvl3pPr>
      <a:lvl4pPr marL="1248156" indent="-178308" algn="l" rtl="0" eaLnBrk="1" fontAlgn="base" hangingPunct="1">
        <a:spcBef>
          <a:spcPct val="20000"/>
        </a:spcBef>
        <a:spcAft>
          <a:spcPct val="0"/>
        </a:spcAft>
        <a:buChar char="–"/>
        <a:defRPr sz="1600">
          <a:solidFill>
            <a:schemeClr val="tx1"/>
          </a:solidFill>
          <a:latin typeface="+mn-lt"/>
          <a:cs typeface="+mn-cs"/>
        </a:defRPr>
      </a:lvl4pPr>
      <a:lvl5pPr marL="1604772" indent="-178308" algn="l" rtl="0" eaLnBrk="1" fontAlgn="base" hangingPunct="1">
        <a:spcBef>
          <a:spcPct val="20000"/>
        </a:spcBef>
        <a:spcAft>
          <a:spcPct val="0"/>
        </a:spcAft>
        <a:buChar char="»"/>
        <a:defRPr sz="1600">
          <a:solidFill>
            <a:schemeClr val="tx1"/>
          </a:solidFill>
          <a:latin typeface="+mn-lt"/>
          <a:cs typeface="+mn-cs"/>
        </a:defRPr>
      </a:lvl5pPr>
      <a:lvl6pPr marL="1961388" indent="-178308" algn="l" rtl="0" eaLnBrk="1" fontAlgn="base" hangingPunct="1">
        <a:spcBef>
          <a:spcPct val="20000"/>
        </a:spcBef>
        <a:spcAft>
          <a:spcPct val="0"/>
        </a:spcAft>
        <a:buChar char="»"/>
        <a:defRPr sz="1600">
          <a:solidFill>
            <a:schemeClr val="tx1"/>
          </a:solidFill>
          <a:latin typeface="+mn-lt"/>
          <a:cs typeface="+mn-cs"/>
        </a:defRPr>
      </a:lvl6pPr>
      <a:lvl7pPr marL="2318004" indent="-178308" algn="l" rtl="0" eaLnBrk="1" fontAlgn="base" hangingPunct="1">
        <a:spcBef>
          <a:spcPct val="20000"/>
        </a:spcBef>
        <a:spcAft>
          <a:spcPct val="0"/>
        </a:spcAft>
        <a:buChar char="»"/>
        <a:defRPr sz="1600">
          <a:solidFill>
            <a:schemeClr val="tx1"/>
          </a:solidFill>
          <a:latin typeface="+mn-lt"/>
          <a:cs typeface="+mn-cs"/>
        </a:defRPr>
      </a:lvl7pPr>
      <a:lvl8pPr marL="2674620" indent="-178308" algn="l" rtl="0" eaLnBrk="1" fontAlgn="base" hangingPunct="1">
        <a:spcBef>
          <a:spcPct val="20000"/>
        </a:spcBef>
        <a:spcAft>
          <a:spcPct val="0"/>
        </a:spcAft>
        <a:buChar char="»"/>
        <a:defRPr sz="1600">
          <a:solidFill>
            <a:schemeClr val="tx1"/>
          </a:solidFill>
          <a:latin typeface="+mn-lt"/>
          <a:cs typeface="+mn-cs"/>
        </a:defRPr>
      </a:lvl8pPr>
      <a:lvl9pPr marL="3031236" indent="-178308"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28865"/>
            <a:ext cx="8229600" cy="952500"/>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1" y="1333502"/>
            <a:ext cx="8229600" cy="3771636"/>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1"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ct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r">
              <a:defRPr sz="11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2567412978"/>
      </p:ext>
    </p:extLst>
  </p:cSld>
  <p:clrMap bg1="lt1" tx1="dk1" bg2="lt2" tx2="dk2" accent1="accent1" accent2="accent2" accent3="accent3" accent4="accent4" accent5="accent5" accent6="accent6" hlink="hlink" folHlink="folHlink"/>
  <p:sldLayoutIdLst>
    <p:sldLayoutId id="2147483677" r:id="rId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cs typeface="Arial" charset="0"/>
        </a:defRPr>
      </a:lvl2pPr>
      <a:lvl3pPr algn="ctr" rtl="0" eaLnBrk="1" fontAlgn="base" hangingPunct="1">
        <a:spcBef>
          <a:spcPct val="0"/>
        </a:spcBef>
        <a:spcAft>
          <a:spcPct val="0"/>
        </a:spcAft>
        <a:defRPr sz="3400">
          <a:solidFill>
            <a:schemeClr val="tx2"/>
          </a:solidFill>
          <a:latin typeface="Arial" charset="0"/>
          <a:cs typeface="Arial" charset="0"/>
        </a:defRPr>
      </a:lvl3pPr>
      <a:lvl4pPr algn="ctr" rtl="0" eaLnBrk="1" fontAlgn="base" hangingPunct="1">
        <a:spcBef>
          <a:spcPct val="0"/>
        </a:spcBef>
        <a:spcAft>
          <a:spcPct val="0"/>
        </a:spcAft>
        <a:defRPr sz="3400">
          <a:solidFill>
            <a:schemeClr val="tx2"/>
          </a:solidFill>
          <a:latin typeface="Arial" charset="0"/>
          <a:cs typeface="Arial" charset="0"/>
        </a:defRPr>
      </a:lvl4pPr>
      <a:lvl5pPr algn="ctr" rtl="0" eaLnBrk="1" fontAlgn="base" hangingPunct="1">
        <a:spcBef>
          <a:spcPct val="0"/>
        </a:spcBef>
        <a:spcAft>
          <a:spcPct val="0"/>
        </a:spcAft>
        <a:defRPr sz="3400">
          <a:solidFill>
            <a:schemeClr val="tx2"/>
          </a:solidFill>
          <a:latin typeface="Arial" charset="0"/>
          <a:cs typeface="Arial" charset="0"/>
        </a:defRPr>
      </a:lvl5pPr>
      <a:lvl6pPr marL="356616" algn="ctr" rtl="0" eaLnBrk="1" fontAlgn="base" hangingPunct="1">
        <a:spcBef>
          <a:spcPct val="0"/>
        </a:spcBef>
        <a:spcAft>
          <a:spcPct val="0"/>
        </a:spcAft>
        <a:defRPr sz="3400">
          <a:solidFill>
            <a:schemeClr val="tx2"/>
          </a:solidFill>
          <a:latin typeface="Arial" charset="0"/>
          <a:cs typeface="Arial" charset="0"/>
        </a:defRPr>
      </a:lvl6pPr>
      <a:lvl7pPr marL="713232" algn="ctr" rtl="0" eaLnBrk="1" fontAlgn="base" hangingPunct="1">
        <a:spcBef>
          <a:spcPct val="0"/>
        </a:spcBef>
        <a:spcAft>
          <a:spcPct val="0"/>
        </a:spcAft>
        <a:defRPr sz="3400">
          <a:solidFill>
            <a:schemeClr val="tx2"/>
          </a:solidFill>
          <a:latin typeface="Arial" charset="0"/>
          <a:cs typeface="Arial" charset="0"/>
        </a:defRPr>
      </a:lvl7pPr>
      <a:lvl8pPr marL="1069848" algn="ctr" rtl="0" eaLnBrk="1" fontAlgn="base" hangingPunct="1">
        <a:spcBef>
          <a:spcPct val="0"/>
        </a:spcBef>
        <a:spcAft>
          <a:spcPct val="0"/>
        </a:spcAft>
        <a:defRPr sz="3400">
          <a:solidFill>
            <a:schemeClr val="tx2"/>
          </a:solidFill>
          <a:latin typeface="Arial" charset="0"/>
          <a:cs typeface="Arial" charset="0"/>
        </a:defRPr>
      </a:lvl8pPr>
      <a:lvl9pPr marL="1426464" algn="ctr" rtl="0" eaLnBrk="1" fontAlgn="base" hangingPunct="1">
        <a:spcBef>
          <a:spcPct val="0"/>
        </a:spcBef>
        <a:spcAft>
          <a:spcPct val="0"/>
        </a:spcAft>
        <a:defRPr sz="3400">
          <a:solidFill>
            <a:schemeClr val="tx2"/>
          </a:solidFill>
          <a:latin typeface="Arial" charset="0"/>
          <a:cs typeface="Arial" charset="0"/>
        </a:defRPr>
      </a:lvl9pPr>
    </p:titleStyle>
    <p:bodyStyle>
      <a:lvl1pPr marL="267462" indent="-267462" algn="l" rtl="0" eaLnBrk="1" fontAlgn="base" hangingPunct="1">
        <a:spcBef>
          <a:spcPct val="20000"/>
        </a:spcBef>
        <a:spcAft>
          <a:spcPct val="0"/>
        </a:spcAft>
        <a:buChar char="•"/>
        <a:defRPr sz="2500">
          <a:solidFill>
            <a:schemeClr val="tx1"/>
          </a:solidFill>
          <a:latin typeface="+mn-lt"/>
          <a:ea typeface="+mn-ea"/>
          <a:cs typeface="+mn-cs"/>
        </a:defRPr>
      </a:lvl1pPr>
      <a:lvl2pPr marL="579501" indent="-222885" algn="l" rtl="0" eaLnBrk="1" fontAlgn="base" hangingPunct="1">
        <a:spcBef>
          <a:spcPct val="20000"/>
        </a:spcBef>
        <a:spcAft>
          <a:spcPct val="0"/>
        </a:spcAft>
        <a:buChar char="–"/>
        <a:defRPr sz="2200">
          <a:solidFill>
            <a:schemeClr val="tx1"/>
          </a:solidFill>
          <a:latin typeface="+mn-lt"/>
          <a:cs typeface="+mn-cs"/>
        </a:defRPr>
      </a:lvl2pPr>
      <a:lvl3pPr marL="891540" indent="-178308" algn="l" rtl="0" eaLnBrk="1" fontAlgn="base" hangingPunct="1">
        <a:spcBef>
          <a:spcPct val="20000"/>
        </a:spcBef>
        <a:spcAft>
          <a:spcPct val="0"/>
        </a:spcAft>
        <a:buChar char="•"/>
        <a:defRPr sz="1900">
          <a:solidFill>
            <a:schemeClr val="tx1"/>
          </a:solidFill>
          <a:latin typeface="+mn-lt"/>
          <a:cs typeface="+mn-cs"/>
        </a:defRPr>
      </a:lvl3pPr>
      <a:lvl4pPr marL="1248156" indent="-178308" algn="l" rtl="0" eaLnBrk="1" fontAlgn="base" hangingPunct="1">
        <a:spcBef>
          <a:spcPct val="20000"/>
        </a:spcBef>
        <a:spcAft>
          <a:spcPct val="0"/>
        </a:spcAft>
        <a:buChar char="–"/>
        <a:defRPr sz="1600">
          <a:solidFill>
            <a:schemeClr val="tx1"/>
          </a:solidFill>
          <a:latin typeface="+mn-lt"/>
          <a:cs typeface="+mn-cs"/>
        </a:defRPr>
      </a:lvl4pPr>
      <a:lvl5pPr marL="1604772" indent="-178308" algn="l" rtl="0" eaLnBrk="1" fontAlgn="base" hangingPunct="1">
        <a:spcBef>
          <a:spcPct val="20000"/>
        </a:spcBef>
        <a:spcAft>
          <a:spcPct val="0"/>
        </a:spcAft>
        <a:buChar char="»"/>
        <a:defRPr sz="1600">
          <a:solidFill>
            <a:schemeClr val="tx1"/>
          </a:solidFill>
          <a:latin typeface="+mn-lt"/>
          <a:cs typeface="+mn-cs"/>
        </a:defRPr>
      </a:lvl5pPr>
      <a:lvl6pPr marL="1961388" indent="-178308" algn="l" rtl="0" eaLnBrk="1" fontAlgn="base" hangingPunct="1">
        <a:spcBef>
          <a:spcPct val="20000"/>
        </a:spcBef>
        <a:spcAft>
          <a:spcPct val="0"/>
        </a:spcAft>
        <a:buChar char="»"/>
        <a:defRPr sz="1600">
          <a:solidFill>
            <a:schemeClr val="tx1"/>
          </a:solidFill>
          <a:latin typeface="+mn-lt"/>
          <a:cs typeface="+mn-cs"/>
        </a:defRPr>
      </a:lvl6pPr>
      <a:lvl7pPr marL="2318004" indent="-178308" algn="l" rtl="0" eaLnBrk="1" fontAlgn="base" hangingPunct="1">
        <a:spcBef>
          <a:spcPct val="20000"/>
        </a:spcBef>
        <a:spcAft>
          <a:spcPct val="0"/>
        </a:spcAft>
        <a:buChar char="»"/>
        <a:defRPr sz="1600">
          <a:solidFill>
            <a:schemeClr val="tx1"/>
          </a:solidFill>
          <a:latin typeface="+mn-lt"/>
          <a:cs typeface="+mn-cs"/>
        </a:defRPr>
      </a:lvl7pPr>
      <a:lvl8pPr marL="2674620" indent="-178308" algn="l" rtl="0" eaLnBrk="1" fontAlgn="base" hangingPunct="1">
        <a:spcBef>
          <a:spcPct val="20000"/>
        </a:spcBef>
        <a:spcAft>
          <a:spcPct val="0"/>
        </a:spcAft>
        <a:buChar char="»"/>
        <a:defRPr sz="1600">
          <a:solidFill>
            <a:schemeClr val="tx1"/>
          </a:solidFill>
          <a:latin typeface="+mn-lt"/>
          <a:cs typeface="+mn-cs"/>
        </a:defRPr>
      </a:lvl8pPr>
      <a:lvl9pPr marL="3031236" indent="-178308"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28865"/>
            <a:ext cx="8229600" cy="952500"/>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1" y="1333502"/>
            <a:ext cx="8229600" cy="3771636"/>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1"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ct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r">
              <a:defRPr sz="11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3265563571"/>
      </p:ext>
    </p:extLst>
  </p:cSld>
  <p:clrMap bg1="lt1" tx1="dk1" bg2="lt2" tx2="dk2" accent1="accent1" accent2="accent2" accent3="accent3" accent4="accent4" accent5="accent5" accent6="accent6" hlink="hlink" folHlink="folHlink"/>
  <p:sldLayoutIdLst>
    <p:sldLayoutId id="2147483679" r:id="rId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cs typeface="Arial" charset="0"/>
        </a:defRPr>
      </a:lvl2pPr>
      <a:lvl3pPr algn="ctr" rtl="0" eaLnBrk="1" fontAlgn="base" hangingPunct="1">
        <a:spcBef>
          <a:spcPct val="0"/>
        </a:spcBef>
        <a:spcAft>
          <a:spcPct val="0"/>
        </a:spcAft>
        <a:defRPr sz="3400">
          <a:solidFill>
            <a:schemeClr val="tx2"/>
          </a:solidFill>
          <a:latin typeface="Arial" charset="0"/>
          <a:cs typeface="Arial" charset="0"/>
        </a:defRPr>
      </a:lvl3pPr>
      <a:lvl4pPr algn="ctr" rtl="0" eaLnBrk="1" fontAlgn="base" hangingPunct="1">
        <a:spcBef>
          <a:spcPct val="0"/>
        </a:spcBef>
        <a:spcAft>
          <a:spcPct val="0"/>
        </a:spcAft>
        <a:defRPr sz="3400">
          <a:solidFill>
            <a:schemeClr val="tx2"/>
          </a:solidFill>
          <a:latin typeface="Arial" charset="0"/>
          <a:cs typeface="Arial" charset="0"/>
        </a:defRPr>
      </a:lvl4pPr>
      <a:lvl5pPr algn="ctr" rtl="0" eaLnBrk="1" fontAlgn="base" hangingPunct="1">
        <a:spcBef>
          <a:spcPct val="0"/>
        </a:spcBef>
        <a:spcAft>
          <a:spcPct val="0"/>
        </a:spcAft>
        <a:defRPr sz="3400">
          <a:solidFill>
            <a:schemeClr val="tx2"/>
          </a:solidFill>
          <a:latin typeface="Arial" charset="0"/>
          <a:cs typeface="Arial" charset="0"/>
        </a:defRPr>
      </a:lvl5pPr>
      <a:lvl6pPr marL="356616" algn="ctr" rtl="0" eaLnBrk="1" fontAlgn="base" hangingPunct="1">
        <a:spcBef>
          <a:spcPct val="0"/>
        </a:spcBef>
        <a:spcAft>
          <a:spcPct val="0"/>
        </a:spcAft>
        <a:defRPr sz="3400">
          <a:solidFill>
            <a:schemeClr val="tx2"/>
          </a:solidFill>
          <a:latin typeface="Arial" charset="0"/>
          <a:cs typeface="Arial" charset="0"/>
        </a:defRPr>
      </a:lvl6pPr>
      <a:lvl7pPr marL="713232" algn="ctr" rtl="0" eaLnBrk="1" fontAlgn="base" hangingPunct="1">
        <a:spcBef>
          <a:spcPct val="0"/>
        </a:spcBef>
        <a:spcAft>
          <a:spcPct val="0"/>
        </a:spcAft>
        <a:defRPr sz="3400">
          <a:solidFill>
            <a:schemeClr val="tx2"/>
          </a:solidFill>
          <a:latin typeface="Arial" charset="0"/>
          <a:cs typeface="Arial" charset="0"/>
        </a:defRPr>
      </a:lvl7pPr>
      <a:lvl8pPr marL="1069848" algn="ctr" rtl="0" eaLnBrk="1" fontAlgn="base" hangingPunct="1">
        <a:spcBef>
          <a:spcPct val="0"/>
        </a:spcBef>
        <a:spcAft>
          <a:spcPct val="0"/>
        </a:spcAft>
        <a:defRPr sz="3400">
          <a:solidFill>
            <a:schemeClr val="tx2"/>
          </a:solidFill>
          <a:latin typeface="Arial" charset="0"/>
          <a:cs typeface="Arial" charset="0"/>
        </a:defRPr>
      </a:lvl8pPr>
      <a:lvl9pPr marL="1426464" algn="ctr" rtl="0" eaLnBrk="1" fontAlgn="base" hangingPunct="1">
        <a:spcBef>
          <a:spcPct val="0"/>
        </a:spcBef>
        <a:spcAft>
          <a:spcPct val="0"/>
        </a:spcAft>
        <a:defRPr sz="3400">
          <a:solidFill>
            <a:schemeClr val="tx2"/>
          </a:solidFill>
          <a:latin typeface="Arial" charset="0"/>
          <a:cs typeface="Arial" charset="0"/>
        </a:defRPr>
      </a:lvl9pPr>
    </p:titleStyle>
    <p:bodyStyle>
      <a:lvl1pPr marL="267462" indent="-267462" algn="l" rtl="0" eaLnBrk="1" fontAlgn="base" hangingPunct="1">
        <a:spcBef>
          <a:spcPct val="20000"/>
        </a:spcBef>
        <a:spcAft>
          <a:spcPct val="0"/>
        </a:spcAft>
        <a:buChar char="•"/>
        <a:defRPr sz="2500">
          <a:solidFill>
            <a:schemeClr val="tx1"/>
          </a:solidFill>
          <a:latin typeface="+mn-lt"/>
          <a:ea typeface="+mn-ea"/>
          <a:cs typeface="+mn-cs"/>
        </a:defRPr>
      </a:lvl1pPr>
      <a:lvl2pPr marL="579501" indent="-222885" algn="l" rtl="0" eaLnBrk="1" fontAlgn="base" hangingPunct="1">
        <a:spcBef>
          <a:spcPct val="20000"/>
        </a:spcBef>
        <a:spcAft>
          <a:spcPct val="0"/>
        </a:spcAft>
        <a:buChar char="–"/>
        <a:defRPr sz="2200">
          <a:solidFill>
            <a:schemeClr val="tx1"/>
          </a:solidFill>
          <a:latin typeface="+mn-lt"/>
          <a:cs typeface="+mn-cs"/>
        </a:defRPr>
      </a:lvl2pPr>
      <a:lvl3pPr marL="891540" indent="-178308" algn="l" rtl="0" eaLnBrk="1" fontAlgn="base" hangingPunct="1">
        <a:spcBef>
          <a:spcPct val="20000"/>
        </a:spcBef>
        <a:spcAft>
          <a:spcPct val="0"/>
        </a:spcAft>
        <a:buChar char="•"/>
        <a:defRPr sz="1900">
          <a:solidFill>
            <a:schemeClr val="tx1"/>
          </a:solidFill>
          <a:latin typeface="+mn-lt"/>
          <a:cs typeface="+mn-cs"/>
        </a:defRPr>
      </a:lvl3pPr>
      <a:lvl4pPr marL="1248156" indent="-178308" algn="l" rtl="0" eaLnBrk="1" fontAlgn="base" hangingPunct="1">
        <a:spcBef>
          <a:spcPct val="20000"/>
        </a:spcBef>
        <a:spcAft>
          <a:spcPct val="0"/>
        </a:spcAft>
        <a:buChar char="–"/>
        <a:defRPr sz="1600">
          <a:solidFill>
            <a:schemeClr val="tx1"/>
          </a:solidFill>
          <a:latin typeface="+mn-lt"/>
          <a:cs typeface="+mn-cs"/>
        </a:defRPr>
      </a:lvl4pPr>
      <a:lvl5pPr marL="1604772" indent="-178308" algn="l" rtl="0" eaLnBrk="1" fontAlgn="base" hangingPunct="1">
        <a:spcBef>
          <a:spcPct val="20000"/>
        </a:spcBef>
        <a:spcAft>
          <a:spcPct val="0"/>
        </a:spcAft>
        <a:buChar char="»"/>
        <a:defRPr sz="1600">
          <a:solidFill>
            <a:schemeClr val="tx1"/>
          </a:solidFill>
          <a:latin typeface="+mn-lt"/>
          <a:cs typeface="+mn-cs"/>
        </a:defRPr>
      </a:lvl5pPr>
      <a:lvl6pPr marL="1961388" indent="-178308" algn="l" rtl="0" eaLnBrk="1" fontAlgn="base" hangingPunct="1">
        <a:spcBef>
          <a:spcPct val="20000"/>
        </a:spcBef>
        <a:spcAft>
          <a:spcPct val="0"/>
        </a:spcAft>
        <a:buChar char="»"/>
        <a:defRPr sz="1600">
          <a:solidFill>
            <a:schemeClr val="tx1"/>
          </a:solidFill>
          <a:latin typeface="+mn-lt"/>
          <a:cs typeface="+mn-cs"/>
        </a:defRPr>
      </a:lvl6pPr>
      <a:lvl7pPr marL="2318004" indent="-178308" algn="l" rtl="0" eaLnBrk="1" fontAlgn="base" hangingPunct="1">
        <a:spcBef>
          <a:spcPct val="20000"/>
        </a:spcBef>
        <a:spcAft>
          <a:spcPct val="0"/>
        </a:spcAft>
        <a:buChar char="»"/>
        <a:defRPr sz="1600">
          <a:solidFill>
            <a:schemeClr val="tx1"/>
          </a:solidFill>
          <a:latin typeface="+mn-lt"/>
          <a:cs typeface="+mn-cs"/>
        </a:defRPr>
      </a:lvl7pPr>
      <a:lvl8pPr marL="2674620" indent="-178308" algn="l" rtl="0" eaLnBrk="1" fontAlgn="base" hangingPunct="1">
        <a:spcBef>
          <a:spcPct val="20000"/>
        </a:spcBef>
        <a:spcAft>
          <a:spcPct val="0"/>
        </a:spcAft>
        <a:buChar char="»"/>
        <a:defRPr sz="1600">
          <a:solidFill>
            <a:schemeClr val="tx1"/>
          </a:solidFill>
          <a:latin typeface="+mn-lt"/>
          <a:cs typeface="+mn-cs"/>
        </a:defRPr>
      </a:lvl8pPr>
      <a:lvl9pPr marL="3031236" indent="-178308"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28865"/>
            <a:ext cx="8229600" cy="952500"/>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1" y="1333502"/>
            <a:ext cx="8229600" cy="3771636"/>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1"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ctr">
              <a:defRPr sz="1100" dirty="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1"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3" tIns="35662" rIns="71323" bIns="35662" numCol="1" anchor="t" anchorCtr="0" compatLnSpc="1">
            <a:prstTxWarp prst="textNoShape">
              <a:avLst/>
            </a:prstTxWarp>
          </a:bodyPr>
          <a:lstStyle>
            <a:lvl1pPr algn="r">
              <a:defRPr sz="1100">
                <a:latin typeface="Arial" charset="0"/>
                <a:cs typeface="Arial" charset="0"/>
              </a:defRPr>
            </a:lvl1pPr>
          </a:lstStyle>
          <a:p>
            <a:pPr fontAlgn="base">
              <a:spcBef>
                <a:spcPct val="0"/>
              </a:spcBef>
              <a:spcAft>
                <a:spcPct val="0"/>
              </a:spcAft>
              <a:defRPr/>
            </a:pPr>
            <a:fld id="{7F1F0DC3-3C7B-4EF8-90C8-4FE0B9F77BEB}"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2153849735"/>
      </p:ext>
    </p:extLst>
  </p:cSld>
  <p:clrMap bg1="lt1" tx1="dk1" bg2="lt2" tx2="dk2" accent1="accent1" accent2="accent2" accent3="accent3" accent4="accent4" accent5="accent5" accent6="accent6" hlink="hlink" folHlink="folHlink"/>
  <p:sldLayoutIdLst>
    <p:sldLayoutId id="2147483681" r:id="rId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cs typeface="Arial" charset="0"/>
        </a:defRPr>
      </a:lvl2pPr>
      <a:lvl3pPr algn="ctr" rtl="0" eaLnBrk="1" fontAlgn="base" hangingPunct="1">
        <a:spcBef>
          <a:spcPct val="0"/>
        </a:spcBef>
        <a:spcAft>
          <a:spcPct val="0"/>
        </a:spcAft>
        <a:defRPr sz="3400">
          <a:solidFill>
            <a:schemeClr val="tx2"/>
          </a:solidFill>
          <a:latin typeface="Arial" charset="0"/>
          <a:cs typeface="Arial" charset="0"/>
        </a:defRPr>
      </a:lvl3pPr>
      <a:lvl4pPr algn="ctr" rtl="0" eaLnBrk="1" fontAlgn="base" hangingPunct="1">
        <a:spcBef>
          <a:spcPct val="0"/>
        </a:spcBef>
        <a:spcAft>
          <a:spcPct val="0"/>
        </a:spcAft>
        <a:defRPr sz="3400">
          <a:solidFill>
            <a:schemeClr val="tx2"/>
          </a:solidFill>
          <a:latin typeface="Arial" charset="0"/>
          <a:cs typeface="Arial" charset="0"/>
        </a:defRPr>
      </a:lvl4pPr>
      <a:lvl5pPr algn="ctr" rtl="0" eaLnBrk="1" fontAlgn="base" hangingPunct="1">
        <a:spcBef>
          <a:spcPct val="0"/>
        </a:spcBef>
        <a:spcAft>
          <a:spcPct val="0"/>
        </a:spcAft>
        <a:defRPr sz="3400">
          <a:solidFill>
            <a:schemeClr val="tx2"/>
          </a:solidFill>
          <a:latin typeface="Arial" charset="0"/>
          <a:cs typeface="Arial" charset="0"/>
        </a:defRPr>
      </a:lvl5pPr>
      <a:lvl6pPr marL="356616" algn="ctr" rtl="0" eaLnBrk="1" fontAlgn="base" hangingPunct="1">
        <a:spcBef>
          <a:spcPct val="0"/>
        </a:spcBef>
        <a:spcAft>
          <a:spcPct val="0"/>
        </a:spcAft>
        <a:defRPr sz="3400">
          <a:solidFill>
            <a:schemeClr val="tx2"/>
          </a:solidFill>
          <a:latin typeface="Arial" charset="0"/>
          <a:cs typeface="Arial" charset="0"/>
        </a:defRPr>
      </a:lvl6pPr>
      <a:lvl7pPr marL="713232" algn="ctr" rtl="0" eaLnBrk="1" fontAlgn="base" hangingPunct="1">
        <a:spcBef>
          <a:spcPct val="0"/>
        </a:spcBef>
        <a:spcAft>
          <a:spcPct val="0"/>
        </a:spcAft>
        <a:defRPr sz="3400">
          <a:solidFill>
            <a:schemeClr val="tx2"/>
          </a:solidFill>
          <a:latin typeface="Arial" charset="0"/>
          <a:cs typeface="Arial" charset="0"/>
        </a:defRPr>
      </a:lvl7pPr>
      <a:lvl8pPr marL="1069848" algn="ctr" rtl="0" eaLnBrk="1" fontAlgn="base" hangingPunct="1">
        <a:spcBef>
          <a:spcPct val="0"/>
        </a:spcBef>
        <a:spcAft>
          <a:spcPct val="0"/>
        </a:spcAft>
        <a:defRPr sz="3400">
          <a:solidFill>
            <a:schemeClr val="tx2"/>
          </a:solidFill>
          <a:latin typeface="Arial" charset="0"/>
          <a:cs typeface="Arial" charset="0"/>
        </a:defRPr>
      </a:lvl8pPr>
      <a:lvl9pPr marL="1426464" algn="ctr" rtl="0" eaLnBrk="1" fontAlgn="base" hangingPunct="1">
        <a:spcBef>
          <a:spcPct val="0"/>
        </a:spcBef>
        <a:spcAft>
          <a:spcPct val="0"/>
        </a:spcAft>
        <a:defRPr sz="3400">
          <a:solidFill>
            <a:schemeClr val="tx2"/>
          </a:solidFill>
          <a:latin typeface="Arial" charset="0"/>
          <a:cs typeface="Arial" charset="0"/>
        </a:defRPr>
      </a:lvl9pPr>
    </p:titleStyle>
    <p:bodyStyle>
      <a:lvl1pPr marL="267462" indent="-267462" algn="l" rtl="0" eaLnBrk="1" fontAlgn="base" hangingPunct="1">
        <a:spcBef>
          <a:spcPct val="20000"/>
        </a:spcBef>
        <a:spcAft>
          <a:spcPct val="0"/>
        </a:spcAft>
        <a:buChar char="•"/>
        <a:defRPr sz="2500">
          <a:solidFill>
            <a:schemeClr val="tx1"/>
          </a:solidFill>
          <a:latin typeface="+mn-lt"/>
          <a:ea typeface="+mn-ea"/>
          <a:cs typeface="+mn-cs"/>
        </a:defRPr>
      </a:lvl1pPr>
      <a:lvl2pPr marL="579501" indent="-222885" algn="l" rtl="0" eaLnBrk="1" fontAlgn="base" hangingPunct="1">
        <a:spcBef>
          <a:spcPct val="20000"/>
        </a:spcBef>
        <a:spcAft>
          <a:spcPct val="0"/>
        </a:spcAft>
        <a:buChar char="–"/>
        <a:defRPr sz="2200">
          <a:solidFill>
            <a:schemeClr val="tx1"/>
          </a:solidFill>
          <a:latin typeface="+mn-lt"/>
          <a:cs typeface="+mn-cs"/>
        </a:defRPr>
      </a:lvl2pPr>
      <a:lvl3pPr marL="891540" indent="-178308" algn="l" rtl="0" eaLnBrk="1" fontAlgn="base" hangingPunct="1">
        <a:spcBef>
          <a:spcPct val="20000"/>
        </a:spcBef>
        <a:spcAft>
          <a:spcPct val="0"/>
        </a:spcAft>
        <a:buChar char="•"/>
        <a:defRPr sz="1900">
          <a:solidFill>
            <a:schemeClr val="tx1"/>
          </a:solidFill>
          <a:latin typeface="+mn-lt"/>
          <a:cs typeface="+mn-cs"/>
        </a:defRPr>
      </a:lvl3pPr>
      <a:lvl4pPr marL="1248156" indent="-178308" algn="l" rtl="0" eaLnBrk="1" fontAlgn="base" hangingPunct="1">
        <a:spcBef>
          <a:spcPct val="20000"/>
        </a:spcBef>
        <a:spcAft>
          <a:spcPct val="0"/>
        </a:spcAft>
        <a:buChar char="–"/>
        <a:defRPr sz="1600">
          <a:solidFill>
            <a:schemeClr val="tx1"/>
          </a:solidFill>
          <a:latin typeface="+mn-lt"/>
          <a:cs typeface="+mn-cs"/>
        </a:defRPr>
      </a:lvl4pPr>
      <a:lvl5pPr marL="1604772" indent="-178308" algn="l" rtl="0" eaLnBrk="1" fontAlgn="base" hangingPunct="1">
        <a:spcBef>
          <a:spcPct val="20000"/>
        </a:spcBef>
        <a:spcAft>
          <a:spcPct val="0"/>
        </a:spcAft>
        <a:buChar char="»"/>
        <a:defRPr sz="1600">
          <a:solidFill>
            <a:schemeClr val="tx1"/>
          </a:solidFill>
          <a:latin typeface="+mn-lt"/>
          <a:cs typeface="+mn-cs"/>
        </a:defRPr>
      </a:lvl5pPr>
      <a:lvl6pPr marL="1961388" indent="-178308" algn="l" rtl="0" eaLnBrk="1" fontAlgn="base" hangingPunct="1">
        <a:spcBef>
          <a:spcPct val="20000"/>
        </a:spcBef>
        <a:spcAft>
          <a:spcPct val="0"/>
        </a:spcAft>
        <a:buChar char="»"/>
        <a:defRPr sz="1600">
          <a:solidFill>
            <a:schemeClr val="tx1"/>
          </a:solidFill>
          <a:latin typeface="+mn-lt"/>
          <a:cs typeface="+mn-cs"/>
        </a:defRPr>
      </a:lvl6pPr>
      <a:lvl7pPr marL="2318004" indent="-178308" algn="l" rtl="0" eaLnBrk="1" fontAlgn="base" hangingPunct="1">
        <a:spcBef>
          <a:spcPct val="20000"/>
        </a:spcBef>
        <a:spcAft>
          <a:spcPct val="0"/>
        </a:spcAft>
        <a:buChar char="»"/>
        <a:defRPr sz="1600">
          <a:solidFill>
            <a:schemeClr val="tx1"/>
          </a:solidFill>
          <a:latin typeface="+mn-lt"/>
          <a:cs typeface="+mn-cs"/>
        </a:defRPr>
      </a:lvl7pPr>
      <a:lvl8pPr marL="2674620" indent="-178308" algn="l" rtl="0" eaLnBrk="1" fontAlgn="base" hangingPunct="1">
        <a:spcBef>
          <a:spcPct val="20000"/>
        </a:spcBef>
        <a:spcAft>
          <a:spcPct val="0"/>
        </a:spcAft>
        <a:buChar char="»"/>
        <a:defRPr sz="1600">
          <a:solidFill>
            <a:schemeClr val="tx1"/>
          </a:solidFill>
          <a:latin typeface="+mn-lt"/>
          <a:cs typeface="+mn-cs"/>
        </a:defRPr>
      </a:lvl8pPr>
      <a:lvl9pPr marL="3031236" indent="-178308"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71323" tIns="35662" rIns="71323" bIns="35662"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521354"/>
            <a:ext cx="7886700" cy="3626115"/>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5296959"/>
            <a:ext cx="20574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6C9812C2-DFCB-420D-B0E2-4E8A72E66154}" type="datetimeFigureOut">
              <a:rPr lang="en-GB" smtClean="0">
                <a:solidFill>
                  <a:prstClr val="black">
                    <a:tint val="75000"/>
                  </a:prstClr>
                </a:solidFill>
              </a:rPr>
              <a:pPr/>
              <a:t>10/05/2017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42C3FA28-EBA7-4454-8DB6-444BE220E4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23550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713232"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8308" indent="-178308" algn="l" defTabSz="713232"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Zz57y-uLKAhVCuhoKHVCUAp8QjRwIBw&amp;url=http://mareesdoctorate.com/2013/07/31/confirmation/&amp;bvm=bv.113370389,d.d2s&amp;psig=AFQjCNF6YtJl00GiKKvSJl4yq6Jx1eBNrA&amp;ust=145484198523443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hyperlink" Target="mailto:cyberprotect@bedfordshire.pnn.police.uk" TargetMode="External"/><Relationship Id="rId7" Type="http://schemas.openxmlformats.org/officeDocument/2006/relationships/image" Target="../media/image45.png"/><Relationship Id="rId2" Type="http://schemas.openxmlformats.org/officeDocument/2006/relationships/hyperlink" Target="mailto:sean.oneil@bedfordshire.pnn.police.uk" TargetMode="External"/><Relationship Id="rId1" Type="http://schemas.openxmlformats.org/officeDocument/2006/relationships/slideLayout" Target="../slideLayouts/slideLayout2.xml"/><Relationship Id="rId6" Type="http://schemas.openxmlformats.org/officeDocument/2006/relationships/hyperlink" Target="http://www.omic.pub/cybercrime" TargetMode="External"/><Relationship Id="rId5" Type="http://schemas.openxmlformats.org/officeDocument/2006/relationships/image" Target="../media/image44.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N44ee_uLKAhWE2hoKHWJAB4EQjRwIBw&amp;url=http://www.hardwaresecrets.com/understanding-email-bounce-messages/4/&amp;bvm=bv.113370389,d.d2s&amp;psig=AFQjCNE3GtqUsGm-pKS2rJcyTxqi_YFVcg&amp;ust=1454842847569191" TargetMode="External"/><Relationship Id="rId13" Type="http://schemas.openxmlformats.org/officeDocument/2006/relationships/image" Target="../media/image24.jpeg"/><Relationship Id="rId18" Type="http://schemas.openxmlformats.org/officeDocument/2006/relationships/hyperlink" Target="http://www.google.co.uk/url?sa=i&amp;rct=j&amp;q=&amp;esrc=s&amp;source=images&amp;cd=&amp;cad=rja&amp;uact=8&amp;ved=0ahUKEwjIyeSn-uLKAhWBvRoKHRokC4EQjRwIBw&amp;url=http://reilly.nd.edu/outreach/emerging-ethical-dilemmas-and-policy-issues-in-science-and-technology-2014/data-chip-implants/&amp;bvm=bv.113370389,d.d2s&amp;psig=AFQjCNEaaiuYJ2WEf_Wp5rcqWzH9frPQsA&amp;ust=1454841825446119" TargetMode="External"/><Relationship Id="rId26" Type="http://schemas.openxmlformats.org/officeDocument/2006/relationships/image" Target="../media/image32.gif"/><Relationship Id="rId3" Type="http://schemas.openxmlformats.org/officeDocument/2006/relationships/image" Target="../media/image19.jpeg"/><Relationship Id="rId21" Type="http://schemas.openxmlformats.org/officeDocument/2006/relationships/hyperlink" Target="http://www.bing.com/images/search?q=rfid+chip&amp;view=detailv2&amp;qpvt=rfid+chip&amp;id=E239CC4CF38D56828A1D0335FA6E85FBD27C83D0&amp;selectedIndex=1&amp;ccid=k6OKodQP&amp;simid=608032804802332877&amp;thid=OIP.M93a38aa1d40fdb3b432562d396d2b24bo0" TargetMode="External"/><Relationship Id="rId7" Type="http://schemas.openxmlformats.org/officeDocument/2006/relationships/image" Target="../media/image21.jpeg"/><Relationship Id="rId12" Type="http://schemas.openxmlformats.org/officeDocument/2006/relationships/hyperlink" Target="http://www.google.co.uk/url?sa=i&amp;rct=j&amp;q=&amp;esrc=s&amp;source=images&amp;cd=&amp;cad=rja&amp;uact=8&amp;ved=0ahUKEwjKu77C_-LKAhVM2RoKHUWSA04QjRwIBw&amp;url=http://twinfinite.net/2015/05/xbox-one-games-with-gold-vs-ps-for-ps4-price-and-value-comparison-shows-ps-way-ahead-last-year/&amp;bvm=bv.113370389,d.d2s&amp;psig=AFQjCNHdZRTCJAyiCvK85Qg1uBIAg4rHXw&amp;ust=1454843224694133" TargetMode="External"/><Relationship Id="rId17" Type="http://schemas.openxmlformats.org/officeDocument/2006/relationships/image" Target="../media/image26.jpeg"/><Relationship Id="rId25" Type="http://schemas.openxmlformats.org/officeDocument/2006/relationships/image" Target="../media/image31.jpeg"/><Relationship Id="rId2" Type="http://schemas.openxmlformats.org/officeDocument/2006/relationships/notesSlide" Target="../notesSlides/notesSlide3.xml"/><Relationship Id="rId16" Type="http://schemas.openxmlformats.org/officeDocument/2006/relationships/hyperlink" Target="http://www.bing.com/images/search?q=wifi+cars&amp;view=detailv2&amp;qpvt=wifi+cars&amp;id=0A4B35ABF1D079F4C0C22C2CB39CFC377FAF11A8&amp;selectedIndex=0&amp;ccid=2NTkE7fk&amp;simid=608047201533625858&amp;thid=OIP.Md8d4e413b7e48685632aace30a94799fo0" TargetMode="External"/><Relationship Id="rId20" Type="http://schemas.openxmlformats.org/officeDocument/2006/relationships/image" Target="../media/image28.jpeg"/><Relationship Id="rId29"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jt2L_n_eLKAhXMHxoKHQRcDIQQjRwIBw&amp;url=http://smallbusiness.chron.com/make-employee-badge-word-42590.html&amp;bvm=bv.113370389,d.d2s&amp;psig=AFQjCNHQMBwqQIK8rNRuBhn_LPGhXAIibQ&amp;ust=1454842735412032" TargetMode="External"/><Relationship Id="rId11" Type="http://schemas.openxmlformats.org/officeDocument/2006/relationships/image" Target="../media/image23.jpeg"/><Relationship Id="rId24" Type="http://schemas.openxmlformats.org/officeDocument/2006/relationships/image" Target="../media/image30.jpeg"/><Relationship Id="rId5" Type="http://schemas.openxmlformats.org/officeDocument/2006/relationships/image" Target="../media/image20.jpeg"/><Relationship Id="rId15" Type="http://schemas.openxmlformats.org/officeDocument/2006/relationships/image" Target="../media/image25.png"/><Relationship Id="rId23" Type="http://schemas.openxmlformats.org/officeDocument/2006/relationships/hyperlink" Target="http://www.bing.com/images/search?q=GPS+Chip+for+People&amp;view=detailv2&amp;&amp;id=24147F715C9175F6BF5310198C6469A77E3C6C03&amp;selectedIndex=60&amp;ccid=oyLas%2b4h&amp;simid=608018936355293894&amp;thid=OIP.Ma322dab3ee21ad2c967ce3d5b5b399dfo0" TargetMode="External"/><Relationship Id="rId28" Type="http://schemas.openxmlformats.org/officeDocument/2006/relationships/hyperlink" Target="http://www.google.co.uk/url?sa=i&amp;rct=j&amp;q=&amp;esrc=s&amp;source=images&amp;cd=&amp;cad=rja&amp;uact=8&amp;ved=0ahUKEwi339X9puXTAhVJ0xoKHb6lDcYQjRwIBw&amp;url=http%3A%2F%2Fwww.sginteractive.com.sg%2Fmobile-apps%2F&amp;psig=AFQjCNHG4F-fzvCddmsgNgXRMu5MlRXq3A&amp;ust=1494504918763798" TargetMode="External"/><Relationship Id="rId10" Type="http://schemas.openxmlformats.org/officeDocument/2006/relationships/hyperlink" Target="http://www.google.co.uk/url?sa=i&amp;rct=j&amp;q=&amp;esrc=s&amp;source=images&amp;cd=&amp;cad=rja&amp;uact=8&amp;ved=0ahUKEwik5NLY_uLKAhUCPxoKHTOrCyEQjRwIBw&amp;url=http://www.sysadminology.co.uk/2013/01/do-you-know-where-that-usb-stick-has.html&amp;bvm=bv.113370389,d.d2s&amp;psig=AFQjCNFue9qhDT1VbSmpLqvO1G_KoWzwIQ&amp;ust=1454842958104272" TargetMode="External"/><Relationship Id="rId19" Type="http://schemas.openxmlformats.org/officeDocument/2006/relationships/image" Target="../media/image27.jpeg"/><Relationship Id="rId4" Type="http://schemas.openxmlformats.org/officeDocument/2006/relationships/hyperlink" Target="http://www.google.co.uk/url?sa=i&amp;rct=j&amp;q=&amp;esrc=s&amp;source=images&amp;cd=&amp;cad=rja&amp;uact=8&amp;ved=0ahUKEwiPkKLS-eLKAhVCWxoKHekkDJAQjRwIBw&amp;url=http://www.v3.co.uk/v3-uk/it-sneak-blog/2402497/nest-thermostat-foibles-cause-user-temperatures-to-rise&amp;psig=AFQjCNGLhUcVGA-EFLAZbHURGArMpTAOUA&amp;ust=1454841624353327" TargetMode="External"/><Relationship Id="rId9" Type="http://schemas.openxmlformats.org/officeDocument/2006/relationships/image" Target="../media/image22.jpeg"/><Relationship Id="rId14" Type="http://schemas.openxmlformats.org/officeDocument/2006/relationships/image" Target="../media/image4.jpg"/><Relationship Id="rId22" Type="http://schemas.openxmlformats.org/officeDocument/2006/relationships/image" Target="../media/image29.jpeg"/><Relationship Id="rId27"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170"/>
          <p:cNvSpPr txBox="1">
            <a:spLocks noChangeArrowheads="1"/>
          </p:cNvSpPr>
          <p:nvPr/>
        </p:nvSpPr>
        <p:spPr>
          <a:xfrm>
            <a:off x="1383422" y="2444996"/>
            <a:ext cx="6302723" cy="916702"/>
          </a:xfrm>
          <a:prstGeom prst="rect">
            <a:avLst/>
          </a:prstGeom>
        </p:spPr>
        <p:txBody>
          <a:bodyPr vert="horz" lIns="71323" tIns="35662" rIns="71323" bIns="35662"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defRPr/>
            </a:pPr>
            <a:r>
              <a:rPr lang="es-ES" sz="2800" b="1" dirty="0">
                <a:solidFill>
                  <a:srgbClr val="4472C4">
                    <a:lumMod val="75000"/>
                  </a:srgbClr>
                </a:solidFill>
                <a:latin typeface="Rockwell" panose="02060603020205020403" pitchFamily="18" charset="0"/>
              </a:rPr>
              <a:t>Tackling Cyber threats together</a:t>
            </a:r>
          </a:p>
        </p:txBody>
      </p:sp>
      <p:sp>
        <p:nvSpPr>
          <p:cNvPr id="3" name="Rectangle 2"/>
          <p:cNvSpPr/>
          <p:nvPr/>
        </p:nvSpPr>
        <p:spPr>
          <a:xfrm>
            <a:off x="7653944" y="3385101"/>
            <a:ext cx="1129886" cy="287464"/>
          </a:xfrm>
          <a:prstGeom prst="rect">
            <a:avLst/>
          </a:prstGeom>
        </p:spPr>
        <p:txBody>
          <a:bodyPr wrap="none" lIns="71323" tIns="35662" rIns="71323" bIns="35662">
            <a:spAutoFit/>
          </a:bodyPr>
          <a:lstStyle/>
          <a:p>
            <a:pPr algn="ctr">
              <a:defRPr/>
            </a:pPr>
            <a:r>
              <a:rPr lang="es-ES" b="1" dirty="0" smtClean="0">
                <a:solidFill>
                  <a:srgbClr val="4472C4">
                    <a:lumMod val="75000"/>
                  </a:srgbClr>
                </a:solidFill>
                <a:latin typeface="Rockwell" panose="02060603020205020403" pitchFamily="18" charset="0"/>
              </a:rPr>
              <a:t>Sean O’Neil</a:t>
            </a:r>
            <a:endParaRPr lang="es-ES" sz="2500" b="1" dirty="0">
              <a:solidFill>
                <a:srgbClr val="4472C4">
                  <a:lumMod val="75000"/>
                </a:srgbClr>
              </a:solidFill>
              <a:latin typeface="Rockwell" panose="02060603020205020403" pitchFamily="18" charset="0"/>
            </a:endParaRPr>
          </a:p>
        </p:txBody>
      </p:sp>
      <p:pic>
        <p:nvPicPr>
          <p:cNvPr id="5" name="Picture 4"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7801025" y="2295545"/>
            <a:ext cx="935831" cy="873125"/>
          </a:xfrm>
          <a:prstGeom prst="rect">
            <a:avLst/>
          </a:prstGeom>
          <a:noFill/>
          <a:ln>
            <a:noFill/>
          </a:ln>
        </p:spPr>
      </p:pic>
    </p:spTree>
    <p:extLst>
      <p:ext uri="{BB962C8B-B14F-4D97-AF65-F5344CB8AC3E}">
        <p14:creationId xmlns:p14="http://schemas.microsoft.com/office/powerpoint/2010/main" val="3777468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271"/>
            <a:ext cx="7886700" cy="1104636"/>
          </a:xfrm>
        </p:spPr>
        <p:txBody>
          <a:bodyPr>
            <a:normAutofit/>
          </a:bodyPr>
          <a:lstStyle/>
          <a:p>
            <a:r>
              <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learning's</a:t>
            </a:r>
          </a:p>
        </p:txBody>
      </p:sp>
      <p:sp>
        <p:nvSpPr>
          <p:cNvPr id="3" name="Content Placeholder 2"/>
          <p:cNvSpPr>
            <a:spLocks noGrp="1"/>
          </p:cNvSpPr>
          <p:nvPr>
            <p:ph idx="1"/>
          </p:nvPr>
        </p:nvSpPr>
        <p:spPr>
          <a:xfrm>
            <a:off x="1257300" y="1117600"/>
            <a:ext cx="7353300" cy="4381500"/>
          </a:xfrm>
        </p:spPr>
        <p:txBody>
          <a:bodyPr>
            <a:normAutofit/>
          </a:bodyPr>
          <a:lstStyle/>
          <a:p>
            <a:r>
              <a:rPr lang="en-GB" dirty="0" smtClean="0"/>
              <a:t>Need for Business BCP to include ICT/data loss.</a:t>
            </a:r>
          </a:p>
          <a:p>
            <a:r>
              <a:rPr lang="en-GB" dirty="0" smtClean="0"/>
              <a:t>Need for forensic recovery plan in disaster recovery plan.</a:t>
            </a:r>
          </a:p>
          <a:p>
            <a:r>
              <a:rPr lang="en-GB" dirty="0" smtClean="0"/>
              <a:t>Do not turn off devices; but remove from network (i.e. disconnect).</a:t>
            </a:r>
          </a:p>
          <a:p>
            <a:r>
              <a:rPr lang="en-GB" dirty="0" smtClean="0"/>
              <a:t>Do not delay response to LE, IT recovery company.</a:t>
            </a:r>
          </a:p>
          <a:p>
            <a:r>
              <a:rPr lang="en-GB" dirty="0" smtClean="0"/>
              <a:t>Have more than 1 ICT manager (build ICT team)</a:t>
            </a:r>
          </a:p>
          <a:p>
            <a:r>
              <a:rPr lang="en-GB" dirty="0" smtClean="0"/>
              <a:t>Back up key corporate and customer data.</a:t>
            </a:r>
          </a:p>
          <a:p>
            <a:r>
              <a:rPr lang="en-GB" dirty="0" smtClean="0"/>
              <a:t>Instigate Recovery plan &amp; major incident processes.</a:t>
            </a:r>
          </a:p>
          <a:p>
            <a:r>
              <a:rPr lang="en-GB" dirty="0" smtClean="0"/>
              <a:t>Plan for such an event with Cyber essentials or </a:t>
            </a:r>
          </a:p>
          <a:p>
            <a:pPr marL="0" indent="0">
              <a:buNone/>
            </a:pPr>
            <a:r>
              <a:rPr lang="en-GB" dirty="0" smtClean="0"/>
              <a:t>ISO 270001</a:t>
            </a:r>
          </a:p>
          <a:p>
            <a:r>
              <a:rPr lang="en-GB" dirty="0" smtClean="0"/>
              <a:t>Do not fail GDPR</a:t>
            </a:r>
            <a:endParaRPr lang="en-GB" dirty="0"/>
          </a:p>
        </p:txBody>
      </p:sp>
      <p:pic>
        <p:nvPicPr>
          <p:cNvPr id="4" name="Picture 3" descr="New BP logo (CMYK) (2)"/>
          <p:cNvPicPr/>
          <p:nvPr/>
        </p:nvPicPr>
        <p:blipFill>
          <a:blip r:embed="rId2">
            <a:extLst>
              <a:ext uri="{28A0092B-C50C-407E-A947-70E740481C1C}">
                <a14:useLocalDpi xmlns:a14="http://schemas.microsoft.com/office/drawing/2010/main" val="0"/>
              </a:ext>
            </a:extLst>
          </a:blip>
          <a:srcRect/>
          <a:stretch>
            <a:fillRect/>
          </a:stretch>
        </p:blipFill>
        <p:spPr bwMode="auto">
          <a:xfrm>
            <a:off x="8009369" y="4505971"/>
            <a:ext cx="935831" cy="873125"/>
          </a:xfrm>
          <a:prstGeom prst="rect">
            <a:avLst/>
          </a:prstGeom>
          <a:noFill/>
          <a:ln>
            <a:noFill/>
          </a:ln>
        </p:spPr>
      </p:pic>
    </p:spTree>
    <p:extLst>
      <p:ext uri="{BB962C8B-B14F-4D97-AF65-F5344CB8AC3E}">
        <p14:creationId xmlns:p14="http://schemas.microsoft.com/office/powerpoint/2010/main" val="107760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304271"/>
            <a:ext cx="7391400" cy="732896"/>
          </a:xfrm>
        </p:spPr>
        <p:txBody>
          <a:bodyPr>
            <a:normAutofit fontScale="90000"/>
          </a:bodyPr>
          <a:lstStyle/>
          <a:p>
            <a:r>
              <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But what are some of the biggest threats? </a:t>
            </a:r>
          </a:p>
        </p:txBody>
      </p:sp>
      <p:sp>
        <p:nvSpPr>
          <p:cNvPr id="3" name="Content Placeholder 2"/>
          <p:cNvSpPr>
            <a:spLocks noGrp="1"/>
          </p:cNvSpPr>
          <p:nvPr>
            <p:ph idx="1"/>
          </p:nvPr>
        </p:nvSpPr>
        <p:spPr>
          <a:xfrm>
            <a:off x="1219200" y="1100667"/>
            <a:ext cx="7296150" cy="4046803"/>
          </a:xfrm>
        </p:spPr>
        <p:txBody>
          <a:bodyPr>
            <a:normAutofit lnSpcReduction="10000"/>
          </a:bodyPr>
          <a:lstStyle/>
          <a:p>
            <a:pPr marL="0" indent="0">
              <a:buNone/>
            </a:pPr>
            <a:r>
              <a:rPr lang="en-GB" dirty="0" smtClean="0"/>
              <a:t>•</a:t>
            </a:r>
            <a:r>
              <a:rPr lang="en-GB" dirty="0"/>
              <a:t>Insider Threat </a:t>
            </a:r>
            <a:r>
              <a:rPr lang="en-GB" dirty="0" smtClean="0"/>
              <a:t>(theft/fraud/data breach)</a:t>
            </a:r>
            <a:endParaRPr lang="en-GB" dirty="0"/>
          </a:p>
          <a:p>
            <a:pPr marL="0" indent="0">
              <a:buNone/>
            </a:pPr>
            <a:r>
              <a:rPr lang="en-GB" dirty="0" smtClean="0"/>
              <a:t>•Malware by phishing attacks</a:t>
            </a:r>
            <a:endParaRPr lang="en-GB" dirty="0"/>
          </a:p>
          <a:p>
            <a:pPr marL="0" indent="0">
              <a:buNone/>
            </a:pPr>
            <a:r>
              <a:rPr lang="en-GB" dirty="0"/>
              <a:t>•Data </a:t>
            </a:r>
            <a:r>
              <a:rPr lang="en-GB" dirty="0" smtClean="0"/>
              <a:t>Breach</a:t>
            </a:r>
          </a:p>
          <a:p>
            <a:r>
              <a:rPr lang="en-GB" dirty="0"/>
              <a:t>DDoS </a:t>
            </a:r>
          </a:p>
          <a:p>
            <a:pPr marL="0" indent="0">
              <a:buNone/>
            </a:pPr>
            <a:r>
              <a:rPr lang="en-GB" dirty="0"/>
              <a:t>•Social </a:t>
            </a:r>
            <a:r>
              <a:rPr lang="en-GB" dirty="0" smtClean="0"/>
              <a:t>Engineering leading to scams</a:t>
            </a:r>
          </a:p>
          <a:p>
            <a:r>
              <a:rPr lang="en-GB" dirty="0"/>
              <a:t>T</a:t>
            </a:r>
            <a:r>
              <a:rPr lang="en-GB" dirty="0" smtClean="0"/>
              <a:t>heft/fraud by Customers or vendors.</a:t>
            </a:r>
          </a:p>
          <a:p>
            <a:pPr marL="0" indent="0">
              <a:buNone/>
            </a:pPr>
            <a:endParaRPr lang="en-GB" dirty="0"/>
          </a:p>
          <a:p>
            <a:pPr marL="0" indent="0">
              <a:buNone/>
            </a:pPr>
            <a:r>
              <a:rPr lang="en-GB" dirty="0" smtClean="0"/>
              <a:t>Ultimately </a:t>
            </a:r>
            <a:r>
              <a:rPr lang="en-GB" dirty="0"/>
              <a:t>it depends on the business, how it is set up, the infrastructure and the policies and </a:t>
            </a:r>
            <a:r>
              <a:rPr lang="en-GB" dirty="0" smtClean="0"/>
              <a:t>procedures, and protect mechanisms in place.</a:t>
            </a:r>
          </a:p>
          <a:p>
            <a:pPr marL="0" indent="0">
              <a:buNone/>
            </a:pPr>
            <a:r>
              <a:rPr lang="en-GB" dirty="0" smtClean="0"/>
              <a:t>Does your BCP include no use of IT or loss of data!</a:t>
            </a:r>
            <a:endParaRPr lang="en-GB" dirty="0"/>
          </a:p>
          <a:p>
            <a:endParaRPr lang="en-GB" dirty="0"/>
          </a:p>
        </p:txBody>
      </p:sp>
      <p:pic>
        <p:nvPicPr>
          <p:cNvPr id="4" name="Picture 3" descr="New BP logo (CMYK) (2)"/>
          <p:cNvPicPr/>
          <p:nvPr/>
        </p:nvPicPr>
        <p:blipFill>
          <a:blip r:embed="rId2">
            <a:extLst>
              <a:ext uri="{28A0092B-C50C-407E-A947-70E740481C1C}">
                <a14:useLocalDpi xmlns:a14="http://schemas.microsoft.com/office/drawing/2010/main" val="0"/>
              </a:ext>
            </a:extLst>
          </a:blip>
          <a:srcRect/>
          <a:stretch>
            <a:fillRect/>
          </a:stretch>
        </p:blipFill>
        <p:spPr bwMode="auto">
          <a:xfrm>
            <a:off x="8013844" y="4488982"/>
            <a:ext cx="935831" cy="873125"/>
          </a:xfrm>
          <a:prstGeom prst="rect">
            <a:avLst/>
          </a:prstGeom>
          <a:noFill/>
          <a:ln>
            <a:noFill/>
          </a:ln>
        </p:spPr>
      </p:pic>
    </p:spTree>
    <p:extLst>
      <p:ext uri="{BB962C8B-B14F-4D97-AF65-F5344CB8AC3E}">
        <p14:creationId xmlns:p14="http://schemas.microsoft.com/office/powerpoint/2010/main" val="258352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304271"/>
            <a:ext cx="7286625" cy="1104636"/>
          </a:xfrm>
        </p:spPr>
        <p:txBody>
          <a:bodyPr>
            <a:normAutofit/>
          </a:bodyPr>
          <a:lstStyle/>
          <a:p>
            <a:r>
              <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Current Scams</a:t>
            </a:r>
          </a:p>
        </p:txBody>
      </p:sp>
      <p:sp>
        <p:nvSpPr>
          <p:cNvPr id="3" name="Content Placeholder 2"/>
          <p:cNvSpPr>
            <a:spLocks noGrp="1"/>
          </p:cNvSpPr>
          <p:nvPr>
            <p:ph idx="1"/>
          </p:nvPr>
        </p:nvSpPr>
        <p:spPr>
          <a:xfrm>
            <a:off x="1266825" y="1185334"/>
            <a:ext cx="7248525" cy="3962136"/>
          </a:xfrm>
        </p:spPr>
        <p:txBody>
          <a:bodyPr>
            <a:normAutofit fontScale="47500" lnSpcReduction="20000"/>
          </a:bodyPr>
          <a:lstStyle/>
          <a:p>
            <a:pPr marL="0" indent="0">
              <a:buNone/>
            </a:pPr>
            <a:r>
              <a:rPr lang="en-GB" sz="3100" dirty="0"/>
              <a:t>Invoice emails – i.e. new vendors, changes to current vendors, Apple [little mix] </a:t>
            </a:r>
          </a:p>
          <a:p>
            <a:pPr marL="0" indent="0">
              <a:buNone/>
            </a:pPr>
            <a:r>
              <a:rPr lang="en-GB" sz="3100" dirty="0"/>
              <a:t>Vouchers -	Supermarkets, on line stores</a:t>
            </a:r>
          </a:p>
          <a:p>
            <a:pPr marL="0" indent="0">
              <a:buNone/>
            </a:pPr>
            <a:r>
              <a:rPr lang="en-GB" sz="3100" dirty="0"/>
              <a:t>Account updates – amazon, Sky, Virgin, Utilities.</a:t>
            </a:r>
          </a:p>
          <a:p>
            <a:pPr marL="0" indent="0">
              <a:buNone/>
            </a:pPr>
            <a:r>
              <a:rPr lang="en-GB" dirty="0" smtClean="0">
                <a:solidFill>
                  <a:schemeClr val="accent1">
                    <a:lumMod val="50000"/>
                  </a:schemeClr>
                </a:solidFill>
              </a:rPr>
              <a:t>Advice – any unsolicited emails.  Do not press that link; simply delete.  Go via normal website.  Send to phishing email address for company</a:t>
            </a:r>
          </a:p>
          <a:p>
            <a:pPr marL="0" indent="0">
              <a:buNone/>
            </a:pPr>
            <a:endParaRPr lang="en-GB" dirty="0" smtClean="0"/>
          </a:p>
          <a:p>
            <a:pPr marL="0" indent="0">
              <a:buNone/>
            </a:pPr>
            <a:r>
              <a:rPr lang="en-GB" sz="3100" dirty="0"/>
              <a:t>Microsoft/BT router/system faults – Dunstable case £4500</a:t>
            </a:r>
          </a:p>
          <a:p>
            <a:pPr marL="0" indent="0">
              <a:buNone/>
            </a:pPr>
            <a:r>
              <a:rPr lang="en-GB" dirty="0">
                <a:solidFill>
                  <a:schemeClr val="accent1">
                    <a:lumMod val="50000"/>
                  </a:schemeClr>
                </a:solidFill>
              </a:rPr>
              <a:t>Advice – Do not </a:t>
            </a:r>
            <a:r>
              <a:rPr lang="en-GB" dirty="0" smtClean="0">
                <a:solidFill>
                  <a:schemeClr val="accent1">
                    <a:lumMod val="50000"/>
                  </a:schemeClr>
                </a:solidFill>
              </a:rPr>
              <a:t>engage,   </a:t>
            </a:r>
            <a:r>
              <a:rPr lang="en-GB" dirty="0">
                <a:solidFill>
                  <a:schemeClr val="accent1">
                    <a:lumMod val="50000"/>
                  </a:schemeClr>
                </a:solidFill>
              </a:rPr>
              <a:t>go via normal website.</a:t>
            </a:r>
          </a:p>
          <a:p>
            <a:pPr marL="0" indent="0">
              <a:buNone/>
            </a:pPr>
            <a:endParaRPr lang="en-GB" dirty="0" smtClean="0"/>
          </a:p>
          <a:p>
            <a:pPr marL="0" indent="0">
              <a:buNone/>
            </a:pPr>
            <a:r>
              <a:rPr lang="en-GB" sz="3100" dirty="0"/>
              <a:t>Mandate fraud – Bedford company lost £100K put 27 staff at risk.  £1M in Luton in September.  Bedford company had windows 365 compromised with poor </a:t>
            </a:r>
            <a:r>
              <a:rPr lang="en-GB" sz="3100" dirty="0" smtClean="0"/>
              <a:t>PW.  L/Buzzard company 17 fake invoices by post in Jan17</a:t>
            </a:r>
            <a:r>
              <a:rPr lang="en-GB" sz="3100" dirty="0" smtClean="0"/>
              <a:t>.</a:t>
            </a:r>
          </a:p>
          <a:p>
            <a:pPr marL="0" indent="0">
              <a:buNone/>
            </a:pPr>
            <a:r>
              <a:rPr lang="en-GB" sz="3100" dirty="0" smtClean="0"/>
              <a:t>Solicitor companies being targeted – Luton March 2017, Bedford Dec</a:t>
            </a:r>
            <a:endParaRPr lang="en-GB" sz="3100" dirty="0" smtClean="0"/>
          </a:p>
          <a:p>
            <a:pPr marL="0" indent="0">
              <a:buNone/>
            </a:pPr>
            <a:r>
              <a:rPr lang="en-GB" dirty="0" smtClean="0">
                <a:solidFill>
                  <a:schemeClr val="accent1">
                    <a:lumMod val="50000"/>
                  </a:schemeClr>
                </a:solidFill>
              </a:rPr>
              <a:t>Advice - Slow </a:t>
            </a:r>
            <a:r>
              <a:rPr lang="en-GB" dirty="0">
                <a:solidFill>
                  <a:schemeClr val="accent1">
                    <a:lumMod val="50000"/>
                  </a:schemeClr>
                </a:solidFill>
              </a:rPr>
              <a:t>down, check via second source</a:t>
            </a:r>
            <a:r>
              <a:rPr lang="en-GB" dirty="0" smtClean="0">
                <a:solidFill>
                  <a:schemeClr val="accent1">
                    <a:lumMod val="50000"/>
                  </a:schemeClr>
                </a:solidFill>
              </a:rPr>
              <a:t>. Get copy of our advice.</a:t>
            </a:r>
            <a:endParaRPr lang="en-GB" dirty="0" smtClean="0"/>
          </a:p>
          <a:p>
            <a:pPr marL="0" indent="0">
              <a:buNone/>
            </a:pPr>
            <a:endParaRPr lang="en-GB" dirty="0" smtClean="0"/>
          </a:p>
          <a:p>
            <a:pPr marL="0" indent="0">
              <a:buNone/>
            </a:pPr>
            <a:r>
              <a:rPr lang="en-GB" sz="3100" dirty="0"/>
              <a:t>Ransomware – Luton Hotel attacked over New year – pay and enter suckers list</a:t>
            </a:r>
          </a:p>
          <a:p>
            <a:pPr marL="0" indent="0">
              <a:buNone/>
            </a:pPr>
            <a:r>
              <a:rPr lang="en-GB" dirty="0" smtClean="0">
                <a:solidFill>
                  <a:schemeClr val="accent1">
                    <a:lumMod val="50000"/>
                  </a:schemeClr>
                </a:solidFill>
              </a:rPr>
              <a:t>Advice - Plan with 2x back ups, have details of local IT repair company</a:t>
            </a:r>
            <a:endParaRPr lang="en-GB" dirty="0">
              <a:solidFill>
                <a:schemeClr val="accent1">
                  <a:lumMod val="50000"/>
                </a:schemeClr>
              </a:solidFill>
            </a:endParaRPr>
          </a:p>
          <a:p>
            <a:pPr marL="0" indent="0">
              <a:buNone/>
            </a:pPr>
            <a:endParaRPr lang="en-GB" dirty="0"/>
          </a:p>
        </p:txBody>
      </p:sp>
      <p:pic>
        <p:nvPicPr>
          <p:cNvPr id="4" name="Picture 3" descr="New BP logo (CMYK) (2)"/>
          <p:cNvPicPr/>
          <p:nvPr/>
        </p:nvPicPr>
        <p:blipFill>
          <a:blip r:embed="rId2">
            <a:extLst>
              <a:ext uri="{28A0092B-C50C-407E-A947-70E740481C1C}">
                <a14:useLocalDpi xmlns:a14="http://schemas.microsoft.com/office/drawing/2010/main" val="0"/>
              </a:ext>
            </a:extLst>
          </a:blip>
          <a:srcRect/>
          <a:stretch>
            <a:fillRect/>
          </a:stretch>
        </p:blipFill>
        <p:spPr bwMode="auto">
          <a:xfrm>
            <a:off x="8013844" y="4488982"/>
            <a:ext cx="935831" cy="873125"/>
          </a:xfrm>
          <a:prstGeom prst="rect">
            <a:avLst/>
          </a:prstGeom>
          <a:noFill/>
          <a:ln>
            <a:noFill/>
          </a:ln>
        </p:spPr>
      </p:pic>
    </p:spTree>
    <p:extLst>
      <p:ext uri="{BB962C8B-B14F-4D97-AF65-F5344CB8AC3E}">
        <p14:creationId xmlns:p14="http://schemas.microsoft.com/office/powerpoint/2010/main" val="1914123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488616" y="1912853"/>
            <a:ext cx="6624619" cy="3106715"/>
          </a:xfrm>
        </p:spPr>
        <p:txBody>
          <a:bodyPr>
            <a:normAutofit/>
          </a:bodyPr>
          <a:lstStyle/>
          <a:p>
            <a:pPr algn="ctr" eaLnBrk="1" hangingPunct="1">
              <a:spcBef>
                <a:spcPct val="50000"/>
              </a:spcBef>
              <a:buNone/>
            </a:pPr>
            <a:r>
              <a:rPr lang="en-GB" sz="2800" b="1" dirty="0">
                <a:solidFill>
                  <a:srgbClr val="FF0000"/>
                </a:solidFill>
                <a:effectLst>
                  <a:outerShdw blurRad="38100" dist="38100" dir="2700000" algn="tl">
                    <a:srgbClr val="000000">
                      <a:alpha val="43137"/>
                    </a:srgbClr>
                  </a:outerShdw>
                </a:effectLst>
              </a:rPr>
              <a:t>80%</a:t>
            </a:r>
            <a:r>
              <a:rPr lang="en-GB" dirty="0" smtClean="0">
                <a:solidFill>
                  <a:srgbClr val="000000"/>
                </a:solidFill>
              </a:rPr>
              <a:t> is easily preventable</a:t>
            </a:r>
            <a:endParaRPr lang="en-GB" sz="2800" b="1" dirty="0">
              <a:solidFill>
                <a:srgbClr val="FF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1435443" y="358689"/>
            <a:ext cx="7219528" cy="508000"/>
          </a:xfrm>
        </p:spPr>
        <p:txBody>
          <a:bodyPr/>
          <a:lstStyle/>
          <a:p>
            <a:r>
              <a:rPr lang="en-GB" sz="2200" dirty="0">
                <a:solidFill>
                  <a:schemeClr val="accent5">
                    <a:lumMod val="75000"/>
                  </a:schemeClr>
                </a:solidFill>
                <a:latin typeface="Rockwell"/>
              </a:rPr>
              <a:t>And now for some good news!!</a:t>
            </a:r>
          </a:p>
        </p:txBody>
      </p:sp>
      <p:sp>
        <p:nvSpPr>
          <p:cNvPr id="7" name="TextBox 6"/>
          <p:cNvSpPr txBox="1"/>
          <p:nvPr/>
        </p:nvSpPr>
        <p:spPr>
          <a:xfrm>
            <a:off x="1764586" y="1070224"/>
            <a:ext cx="6249257" cy="318242"/>
          </a:xfrm>
          <a:prstGeom prst="rect">
            <a:avLst/>
          </a:prstGeom>
          <a:noFill/>
        </p:spPr>
        <p:txBody>
          <a:bodyPr wrap="square" lIns="71323" tIns="35662" rIns="71323" bIns="35662" rtlCol="0">
            <a:spAutoFit/>
          </a:bodyPr>
          <a:lstStyle/>
          <a:p>
            <a:r>
              <a:rPr lang="en-GB" sz="1600" dirty="0"/>
              <a:t>GCHQ reported in 2014 that in terms of Cyber Crime…</a:t>
            </a:r>
          </a:p>
        </p:txBody>
      </p:sp>
      <p:pic>
        <p:nvPicPr>
          <p:cNvPr id="2050" name="Picture 2" descr="http://mareesdoctorate.files.wordpress.com/2013/07/tick.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335"/>
          <a:stretch/>
        </p:blipFill>
        <p:spPr bwMode="auto">
          <a:xfrm>
            <a:off x="3653346" y="2517914"/>
            <a:ext cx="2471738" cy="24076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ew BP logo (CMYK) (2)"/>
          <p:cNvPicPr/>
          <p:nvPr/>
        </p:nvPicPr>
        <p:blipFill>
          <a:blip r:embed="rId5">
            <a:extLst>
              <a:ext uri="{28A0092B-C50C-407E-A947-70E740481C1C}">
                <a14:useLocalDpi xmlns:a14="http://schemas.microsoft.com/office/drawing/2010/main" val="0"/>
              </a:ext>
            </a:extLst>
          </a:blip>
          <a:srcRect/>
          <a:stretch>
            <a:fillRect/>
          </a:stretch>
        </p:blipFill>
        <p:spPr bwMode="auto">
          <a:xfrm>
            <a:off x="8013844" y="4488982"/>
            <a:ext cx="935831" cy="873125"/>
          </a:xfrm>
          <a:prstGeom prst="rect">
            <a:avLst/>
          </a:prstGeom>
          <a:noFill/>
          <a:ln>
            <a:noFill/>
          </a:ln>
        </p:spPr>
      </p:pic>
    </p:spTree>
    <p:extLst>
      <p:ext uri="{BB962C8B-B14F-4D97-AF65-F5344CB8AC3E}">
        <p14:creationId xmlns:p14="http://schemas.microsoft.com/office/powerpoint/2010/main" val="7589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00" y="304271"/>
            <a:ext cx="7283450" cy="1104636"/>
          </a:xfrm>
        </p:spPr>
        <p:txBody>
          <a:bodyPr>
            <a:normAutofit/>
          </a:bodyPr>
          <a:lstStyle/>
          <a:p>
            <a:r>
              <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Cyber essentials (plus)</a:t>
            </a:r>
          </a:p>
        </p:txBody>
      </p:sp>
      <p:sp>
        <p:nvSpPr>
          <p:cNvPr id="3" name="Content Placeholder 2"/>
          <p:cNvSpPr>
            <a:spLocks noGrp="1"/>
          </p:cNvSpPr>
          <p:nvPr>
            <p:ph idx="1"/>
          </p:nvPr>
        </p:nvSpPr>
        <p:spPr>
          <a:xfrm>
            <a:off x="1282700" y="1521354"/>
            <a:ext cx="7232650" cy="3626115"/>
          </a:xfrm>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00" y="1206500"/>
            <a:ext cx="7316788" cy="4102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8013844" y="4488982"/>
            <a:ext cx="935831" cy="873125"/>
          </a:xfrm>
          <a:prstGeom prst="rect">
            <a:avLst/>
          </a:prstGeom>
          <a:noFill/>
          <a:ln>
            <a:noFill/>
          </a:ln>
        </p:spPr>
      </p:pic>
    </p:spTree>
    <p:extLst>
      <p:ext uri="{BB962C8B-B14F-4D97-AF65-F5344CB8AC3E}">
        <p14:creationId xmlns:p14="http://schemas.microsoft.com/office/powerpoint/2010/main" val="1952773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271"/>
            <a:ext cx="7258050" cy="1104636"/>
          </a:xfrm>
        </p:spPr>
        <p:txBody>
          <a:bodyPr>
            <a:normAutofit/>
          </a:bodyPr>
          <a:lstStyle/>
          <a:p>
            <a:r>
              <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ISO27001</a:t>
            </a:r>
          </a:p>
        </p:txBody>
      </p:sp>
      <p:sp>
        <p:nvSpPr>
          <p:cNvPr id="3" name="Content Placeholder 2"/>
          <p:cNvSpPr>
            <a:spLocks noGrp="1"/>
          </p:cNvSpPr>
          <p:nvPr>
            <p:ph idx="1"/>
          </p:nvPr>
        </p:nvSpPr>
        <p:spPr>
          <a:xfrm>
            <a:off x="1422400" y="1521354"/>
            <a:ext cx="7092950" cy="3626115"/>
          </a:xfrm>
        </p:spPr>
        <p:txBody>
          <a:bodyPr>
            <a:normAutofit/>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1498600"/>
            <a:ext cx="7169150" cy="377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8013844" y="4488982"/>
            <a:ext cx="935831" cy="873125"/>
          </a:xfrm>
          <a:prstGeom prst="rect">
            <a:avLst/>
          </a:prstGeom>
          <a:noFill/>
          <a:ln>
            <a:noFill/>
          </a:ln>
        </p:spPr>
      </p:pic>
    </p:spTree>
    <p:extLst>
      <p:ext uri="{BB962C8B-B14F-4D97-AF65-F5344CB8AC3E}">
        <p14:creationId xmlns:p14="http://schemas.microsoft.com/office/powerpoint/2010/main" val="63921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2219\AppData\Local\Microsoft\Windows\INetCache\Content.Outlook\J2A6NBYH\bunchOfFIV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2231" y="740833"/>
            <a:ext cx="7047888" cy="44066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204" y="251354"/>
            <a:ext cx="1975246" cy="23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076" y="251354"/>
            <a:ext cx="1853217" cy="220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623" y="3333750"/>
            <a:ext cx="1925542" cy="210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2601" y="2691295"/>
            <a:ext cx="1871369" cy="197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018" y="251355"/>
            <a:ext cx="1659732" cy="129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New BP logo (CMYK) (2)"/>
          <p:cNvPicPr/>
          <p:nvPr/>
        </p:nvPicPr>
        <p:blipFill>
          <a:blip r:embed="rId8">
            <a:extLst>
              <a:ext uri="{28A0092B-C50C-407E-A947-70E740481C1C}">
                <a14:useLocalDpi xmlns:a14="http://schemas.microsoft.com/office/drawing/2010/main" val="0"/>
              </a:ext>
            </a:extLst>
          </a:blip>
          <a:srcRect/>
          <a:stretch>
            <a:fillRect/>
          </a:stretch>
        </p:blipFill>
        <p:spPr bwMode="auto">
          <a:xfrm>
            <a:off x="8013844" y="4488982"/>
            <a:ext cx="935831" cy="873125"/>
          </a:xfrm>
          <a:prstGeom prst="rect">
            <a:avLst/>
          </a:prstGeom>
          <a:noFill/>
          <a:ln>
            <a:noFill/>
          </a:ln>
        </p:spPr>
      </p:pic>
    </p:spTree>
    <p:extLst>
      <p:ext uri="{BB962C8B-B14F-4D97-AF65-F5344CB8AC3E}">
        <p14:creationId xmlns:p14="http://schemas.microsoft.com/office/powerpoint/2010/main" val="1762923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108586" y="0"/>
            <a:ext cx="7886700" cy="1104636"/>
          </a:xfrm>
        </p:spPr>
        <p:txBody>
          <a:bodyPr>
            <a:normAutofit/>
          </a:bodyPr>
          <a:lstStyle/>
          <a:p>
            <a:r>
              <a:rPr lang="en-GB" altLang="en-US" sz="2200" dirty="0">
                <a:solidFill>
                  <a:schemeClr val="accent5">
                    <a:lumMod val="75000"/>
                  </a:schemeClr>
                </a:solidFill>
                <a:latin typeface="Rockwell" panose="02060603020205020403" pitchFamily="18" charset="0"/>
              </a:rPr>
              <a:t>Thank you!</a:t>
            </a:r>
          </a:p>
        </p:txBody>
      </p:sp>
      <p:sp>
        <p:nvSpPr>
          <p:cNvPr id="2" name="Rectangle 1"/>
          <p:cNvSpPr/>
          <p:nvPr/>
        </p:nvSpPr>
        <p:spPr>
          <a:xfrm>
            <a:off x="3417608" y="351535"/>
            <a:ext cx="4572000" cy="4657891"/>
          </a:xfrm>
          <a:prstGeom prst="rect">
            <a:avLst/>
          </a:prstGeom>
        </p:spPr>
        <p:txBody>
          <a:bodyPr lIns="71323" tIns="35662" rIns="71323" bIns="35662">
            <a:spAutoFit/>
          </a:bodyPr>
          <a:lstStyle/>
          <a:p>
            <a:pPr marL="356616" indent="-356616">
              <a:buFont typeface="Arial" panose="020B0604020202020204" pitchFamily="34" charset="0"/>
              <a:buChar char="•"/>
            </a:pPr>
            <a:r>
              <a:rPr lang="en-GB" altLang="en-US" sz="22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CBR - </a:t>
            </a:r>
            <a:r>
              <a:rPr lang="en-GB"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Free service to all local businesses, organisations, charities, vulnerable people</a:t>
            </a:r>
          </a:p>
          <a:p>
            <a:pPr marL="356616" indent="-356616">
              <a:buFont typeface="Arial" panose="020B0604020202020204" pitchFamily="34" charset="0"/>
              <a:buChar char="•"/>
            </a:pPr>
            <a:r>
              <a:rPr lang="en-GB"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Offering a review of current practices</a:t>
            </a:r>
          </a:p>
          <a:p>
            <a:pPr marL="356616" indent="-356616">
              <a:buFont typeface="Arial" panose="020B0604020202020204" pitchFamily="34" charset="0"/>
              <a:buChar char="•"/>
            </a:pPr>
            <a:r>
              <a:rPr lang="en-GB"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Suggesting improvements to ICT/physical security</a:t>
            </a:r>
          </a:p>
          <a:p>
            <a:pPr marL="356616" indent="-356616">
              <a:buFont typeface="Arial" panose="020B0604020202020204" pitchFamily="34" charset="0"/>
              <a:buChar char="•"/>
            </a:pPr>
            <a:r>
              <a:rPr lang="en-GB"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Leading to greater ability to reach ‘cyber essentials’ accreditation - Minimum standard suggested for government contracts in the future.</a:t>
            </a:r>
          </a:p>
          <a:p>
            <a:pPr marL="356616" indent="-356616">
              <a:buFont typeface="Arial" panose="020B0604020202020204" pitchFamily="34" charset="0"/>
              <a:buChar char="•"/>
            </a:pPr>
            <a:endParaRPr lang="en-GB" altLang="en-US" sz="22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a:p>
            <a:pPr marL="356616" indent="-356616">
              <a:buFont typeface="Arial" panose="020B0604020202020204" pitchFamily="34" charset="0"/>
              <a:buChar char="•"/>
            </a:pPr>
            <a:r>
              <a:rPr lang="en-GB" altLang="en-US" sz="22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CiSP</a:t>
            </a:r>
            <a:endParaRPr lang="en-GB" altLang="en-US"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a:p>
            <a:endParaRPr lang="en-GB" altLang="en-US"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a:p>
            <a:pPr marL="356616" indent="-356616">
              <a:buFont typeface="Arial" panose="020B0604020202020204" pitchFamily="34" charset="0"/>
              <a:buChar char="•"/>
            </a:pPr>
            <a:r>
              <a:rPr lang="en-GB" altLang="en-US" sz="22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POC</a:t>
            </a:r>
          </a:p>
          <a:p>
            <a:r>
              <a:rPr lang="en-GB" dirty="0" smtClean="0"/>
              <a:t>Sean </a:t>
            </a:r>
            <a:r>
              <a:rPr lang="en-GB" dirty="0"/>
              <a:t>O’Neil</a:t>
            </a:r>
          </a:p>
          <a:p>
            <a:r>
              <a:rPr lang="en-GB" dirty="0"/>
              <a:t>Cyber Security Advisor (2219</a:t>
            </a:r>
            <a:r>
              <a:rPr lang="en-GB" dirty="0" smtClean="0"/>
              <a:t>)</a:t>
            </a:r>
            <a:endParaRPr lang="en-GB" dirty="0"/>
          </a:p>
          <a:p>
            <a:r>
              <a:rPr lang="en-GB" dirty="0"/>
              <a:t>Bedfordshire Police Headquarters,</a:t>
            </a:r>
          </a:p>
          <a:p>
            <a:r>
              <a:rPr lang="en-GB" dirty="0"/>
              <a:t>Woburn Road, Kempston, Bedfordshire, MK43 </a:t>
            </a:r>
            <a:r>
              <a:rPr lang="en-GB" dirty="0" smtClean="0"/>
              <a:t>9AX</a:t>
            </a:r>
            <a:endParaRPr lang="en-GB" dirty="0"/>
          </a:p>
          <a:p>
            <a:r>
              <a:rPr lang="en-GB" dirty="0" smtClean="0"/>
              <a:t>(+44) 7720204358</a:t>
            </a:r>
            <a:endParaRPr lang="en-GB" dirty="0"/>
          </a:p>
          <a:p>
            <a:r>
              <a:rPr lang="en-GB" dirty="0" smtClean="0">
                <a:hlinkClick r:id="rId2"/>
              </a:rPr>
              <a:t>sean.oneil@bedfordshire.pnn.police.uk</a:t>
            </a:r>
            <a:endParaRPr lang="en-GB" dirty="0"/>
          </a:p>
          <a:p>
            <a:r>
              <a:rPr lang="en-GB" dirty="0" smtClean="0">
                <a:hlinkClick r:id="rId3"/>
              </a:rPr>
              <a:t>cyberprotect@bedfordshire.pnn.police.uk</a:t>
            </a:r>
            <a:endParaRPr lang="en-GB" kern="0" dirty="0"/>
          </a:p>
        </p:txBody>
      </p:sp>
      <p:pic>
        <p:nvPicPr>
          <p:cNvPr id="8" name="Picture 7" descr="New BP logo (CMYK) (2)"/>
          <p:cNvPicPr/>
          <p:nvPr/>
        </p:nvPicPr>
        <p:blipFill>
          <a:blip r:embed="rId4">
            <a:extLst>
              <a:ext uri="{28A0092B-C50C-407E-A947-70E740481C1C}">
                <a14:useLocalDpi xmlns:a14="http://schemas.microsoft.com/office/drawing/2010/main" val="0"/>
              </a:ext>
            </a:extLst>
          </a:blip>
          <a:srcRect/>
          <a:stretch>
            <a:fillRect/>
          </a:stretch>
        </p:blipFill>
        <p:spPr bwMode="auto">
          <a:xfrm>
            <a:off x="7989608" y="4359295"/>
            <a:ext cx="935831" cy="873125"/>
          </a:xfrm>
          <a:prstGeom prst="rect">
            <a:avLst/>
          </a:prstGeom>
          <a:noFill/>
          <a:ln>
            <a:noFill/>
          </a:ln>
        </p:spPr>
      </p:pic>
      <p:pic>
        <p:nvPicPr>
          <p:cNvPr id="10" name="Picture 9" descr="Laptop logo"/>
          <p:cNvPicPr/>
          <p:nvPr/>
        </p:nvPicPr>
        <p:blipFill>
          <a:blip r:embed="rId5">
            <a:extLst>
              <a:ext uri="{28A0092B-C50C-407E-A947-70E740481C1C}">
                <a14:useLocalDpi xmlns:a14="http://schemas.microsoft.com/office/drawing/2010/main" val="0"/>
              </a:ext>
            </a:extLst>
          </a:blip>
          <a:srcRect/>
          <a:stretch>
            <a:fillRect/>
          </a:stretch>
        </p:blipFill>
        <p:spPr bwMode="auto">
          <a:xfrm>
            <a:off x="2122885" y="1759362"/>
            <a:ext cx="992981" cy="889000"/>
          </a:xfrm>
          <a:prstGeom prst="rect">
            <a:avLst/>
          </a:prstGeom>
          <a:noFill/>
          <a:ln>
            <a:noFill/>
          </a:ln>
        </p:spPr>
      </p:pic>
      <p:sp>
        <p:nvSpPr>
          <p:cNvPr id="3" name="TextBox 2"/>
          <p:cNvSpPr txBox="1"/>
          <p:nvPr/>
        </p:nvSpPr>
        <p:spPr>
          <a:xfrm>
            <a:off x="1715808" y="5091016"/>
            <a:ext cx="6000750" cy="295159"/>
          </a:xfrm>
          <a:prstGeom prst="rect">
            <a:avLst/>
          </a:prstGeom>
          <a:noFill/>
        </p:spPr>
        <p:txBody>
          <a:bodyPr wrap="square" lIns="71323" tIns="35662" rIns="71323" bIns="35662" rtlCol="0">
            <a:spAutoFit/>
          </a:bodyPr>
          <a:lstStyle/>
          <a:p>
            <a:r>
              <a:rPr lang="en-GB" u="sng" dirty="0">
                <a:hlinkClick r:id="rId6"/>
              </a:rPr>
              <a:t>http://</a:t>
            </a:r>
            <a:r>
              <a:rPr lang="en-GB" u="sng" dirty="0" smtClean="0">
                <a:hlinkClick r:id="rId6"/>
              </a:rPr>
              <a:t>www.omic.pub/cybercrime</a:t>
            </a:r>
            <a:r>
              <a:rPr lang="en-GB" dirty="0" smtClean="0"/>
              <a:t> (free electronic book giving basic advice)</a:t>
            </a:r>
            <a:endParaRPr lang="en-GB" dirty="0"/>
          </a:p>
        </p:txBody>
      </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1750" y="2648362"/>
            <a:ext cx="1958579" cy="127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064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838325" y="645583"/>
            <a:ext cx="6296025" cy="656167"/>
          </a:xfrm>
        </p:spPr>
        <p:txBody>
          <a:bodyPr>
            <a:normAutofit/>
          </a:bodyPr>
          <a:lstStyle/>
          <a:p>
            <a:r>
              <a:rPr lang="en-GB" altLang="en-US"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Areas of discussion (in brief)</a:t>
            </a:r>
          </a:p>
        </p:txBody>
      </p:sp>
      <p:pic>
        <p:nvPicPr>
          <p:cNvPr id="4" name="Picture 3"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7939921" y="4446508"/>
            <a:ext cx="935831" cy="873125"/>
          </a:xfrm>
          <a:prstGeom prst="rect">
            <a:avLst/>
          </a:prstGeom>
          <a:noFill/>
          <a:ln>
            <a:noFill/>
          </a:ln>
        </p:spPr>
      </p:pic>
      <p:sp>
        <p:nvSpPr>
          <p:cNvPr id="2" name="TextBox 1"/>
          <p:cNvSpPr txBox="1"/>
          <p:nvPr/>
        </p:nvSpPr>
        <p:spPr>
          <a:xfrm>
            <a:off x="1943100" y="1428751"/>
            <a:ext cx="6353175" cy="2765065"/>
          </a:xfrm>
          <a:prstGeom prst="rect">
            <a:avLst/>
          </a:prstGeom>
          <a:noFill/>
        </p:spPr>
        <p:txBody>
          <a:bodyPr wrap="square" lIns="71323" tIns="35662" rIns="71323" bIns="35662" rtlCol="0">
            <a:spAutoFit/>
          </a:bodyPr>
          <a:lstStyle/>
          <a:p>
            <a:pPr marL="356616" indent="-356616">
              <a:buFont typeface="Arial" panose="020B0604020202020204" pitchFamily="34" charset="0"/>
              <a:buChar char="•"/>
            </a:pPr>
            <a:r>
              <a:rPr lang="en-GB" altLang="en-US" sz="25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What is Cyber Crime?</a:t>
            </a:r>
          </a:p>
          <a:p>
            <a:pPr marL="356616" indent="-356616">
              <a:buFont typeface="Arial" panose="020B0604020202020204" pitchFamily="34" charset="0"/>
              <a:buChar char="•"/>
            </a:pPr>
            <a:r>
              <a:rPr lang="en-GB" altLang="en-US" sz="25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Possible threats</a:t>
            </a:r>
          </a:p>
          <a:p>
            <a:pPr marL="356616" indent="-356616">
              <a:buFont typeface="Arial" panose="020B0604020202020204" pitchFamily="34" charset="0"/>
              <a:buChar char="•"/>
            </a:pPr>
            <a:r>
              <a:rPr lang="en-GB" altLang="en-US" sz="25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Police response</a:t>
            </a:r>
            <a:endParaRPr lang="en-GB" altLang="en-US" sz="25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a:p>
            <a:pPr marL="356616" indent="-356616">
              <a:buFont typeface="Arial" panose="020B0604020202020204" pitchFamily="34" charset="0"/>
              <a:buChar char="•"/>
            </a:pPr>
            <a:r>
              <a:rPr lang="en-GB" altLang="en-US" sz="25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Recent </a:t>
            </a:r>
            <a:r>
              <a:rPr lang="en-GB" altLang="en-US" sz="25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intelligence and events</a:t>
            </a:r>
          </a:p>
          <a:p>
            <a:pPr marL="356616" indent="-356616">
              <a:buFont typeface="Arial" panose="020B0604020202020204" pitchFamily="34" charset="0"/>
              <a:buChar char="•"/>
            </a:pPr>
            <a:r>
              <a:rPr lang="en-GB" altLang="en-US" sz="25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Advice on how to protect </a:t>
            </a:r>
            <a:r>
              <a:rPr lang="en-GB" altLang="en-US" sz="2500" dirty="0" smtClean="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yourselves with CE, ISO, basic steps. </a:t>
            </a:r>
            <a:endParaRPr lang="en-GB" altLang="en-US" sz="25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29733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190883" y="249352"/>
            <a:ext cx="6286243" cy="961344"/>
          </a:xfrm>
        </p:spPr>
        <p:txBody>
          <a:bodyPr>
            <a:normAutofit/>
          </a:bodyPr>
          <a:lstStyle/>
          <a:p>
            <a:r>
              <a:rPr lang="en-GB" altLang="en-US"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What is Cyber Crime?</a:t>
            </a:r>
            <a:endParaRPr lang="en-GB" altLang="en-US" sz="2800" dirty="0">
              <a:solidFill>
                <a:schemeClr val="accent5">
                  <a:lumMod val="75000"/>
                </a:schemeClr>
              </a:solidFill>
              <a:latin typeface="Rockwell" panose="02060603020205020403" pitchFamily="18" charset="0"/>
            </a:endParaRPr>
          </a:p>
        </p:txBody>
      </p:sp>
      <p:sp>
        <p:nvSpPr>
          <p:cNvPr id="5" name="TextBox 4"/>
          <p:cNvSpPr txBox="1"/>
          <p:nvPr/>
        </p:nvSpPr>
        <p:spPr>
          <a:xfrm>
            <a:off x="1710001" y="1210696"/>
            <a:ext cx="6476693" cy="4129336"/>
          </a:xfrm>
          <a:prstGeom prst="rect">
            <a:avLst/>
          </a:prstGeom>
          <a:noFill/>
        </p:spPr>
        <p:txBody>
          <a:bodyPr wrap="square" lIns="71323" tIns="35662" rIns="71323" bIns="35662" rtlCol="0">
            <a:spAutoFit/>
          </a:bodyPr>
          <a:lstStyle/>
          <a:p>
            <a:pPr marL="267462" indent="-267462" algn="ctr">
              <a:defRPr/>
            </a:pPr>
            <a:r>
              <a:rPr lang="en-GB" sz="1600" b="1" dirty="0">
                <a:latin typeface="Arial"/>
              </a:rPr>
              <a:t>The adopted definition of Cyber Crime is:</a:t>
            </a:r>
          </a:p>
          <a:p>
            <a:pPr marL="267462" indent="-267462">
              <a:defRPr/>
            </a:pPr>
            <a:endParaRPr lang="en-GB" sz="1600" b="1" dirty="0">
              <a:solidFill>
                <a:srgbClr val="FFFFFF">
                  <a:lumMod val="50000"/>
                </a:srgbClr>
              </a:solidFill>
              <a:latin typeface="Arial"/>
            </a:endParaRPr>
          </a:p>
          <a:p>
            <a:pPr marL="267462" indent="-267462" algn="ctr">
              <a:buFont typeface="Arial" panose="020B0604020202020204" pitchFamily="34" charset="0"/>
              <a:buChar char="•"/>
              <a:defRPr/>
            </a:pPr>
            <a:r>
              <a:rPr lang="en-GB" sz="1600" b="1" i="1" dirty="0">
                <a:solidFill>
                  <a:srgbClr val="FF0000"/>
                </a:solidFill>
                <a:effectLst>
                  <a:outerShdw blurRad="38100" dist="38100" dir="2700000" algn="tl">
                    <a:srgbClr val="000000">
                      <a:alpha val="43137"/>
                    </a:srgbClr>
                  </a:outerShdw>
                </a:effectLst>
                <a:latin typeface="Arial"/>
              </a:rPr>
              <a:t>Cyber Dependent Crimes</a:t>
            </a:r>
            <a:r>
              <a:rPr lang="en-GB" sz="1600" b="1" dirty="0">
                <a:solidFill>
                  <a:srgbClr val="000000"/>
                </a:solidFill>
                <a:latin typeface="Arial"/>
              </a:rPr>
              <a:t>, </a:t>
            </a:r>
            <a:r>
              <a:rPr lang="en-GB" sz="1600" dirty="0">
                <a:latin typeface="Arial"/>
              </a:rPr>
              <a:t>where a digital system is the target as well as the means of attack.  These include attacks on computer systems to disrupt IT  infrastructure, and stealing data over a network using malware (the purpose of the data theft is usually to commit further crime). </a:t>
            </a:r>
          </a:p>
          <a:p>
            <a:pPr marL="267462" indent="-267462" algn="ctr">
              <a:buFont typeface="Arial" panose="020B0604020202020204" pitchFamily="34" charset="0"/>
              <a:buChar char="•"/>
              <a:defRPr/>
            </a:pPr>
            <a:endParaRPr lang="en-GB" sz="1600" b="1" dirty="0">
              <a:solidFill>
                <a:srgbClr val="FFFFFF">
                  <a:lumMod val="50000"/>
                </a:srgbClr>
              </a:solidFill>
              <a:latin typeface="Arial"/>
            </a:endParaRPr>
          </a:p>
          <a:p>
            <a:pPr marL="267462" indent="-267462" algn="ctr">
              <a:buFont typeface="Arial" panose="020B0604020202020204" pitchFamily="34" charset="0"/>
              <a:buChar char="•"/>
              <a:defRPr/>
            </a:pPr>
            <a:r>
              <a:rPr lang="en-GB" sz="1600" b="1" i="1" dirty="0">
                <a:solidFill>
                  <a:srgbClr val="FF0000"/>
                </a:solidFill>
                <a:effectLst>
                  <a:outerShdw blurRad="38100" dist="38100" dir="2700000" algn="tl">
                    <a:srgbClr val="000000">
                      <a:alpha val="43137"/>
                    </a:srgbClr>
                  </a:outerShdw>
                </a:effectLst>
                <a:latin typeface="Arial"/>
              </a:rPr>
              <a:t>Cyber Enabled Crimes</a:t>
            </a:r>
            <a:r>
              <a:rPr lang="en-GB" sz="1600" b="1" dirty="0">
                <a:solidFill>
                  <a:srgbClr val="FFFFFF">
                    <a:lumMod val="50000"/>
                  </a:srgbClr>
                </a:solidFill>
                <a:latin typeface="Arial"/>
              </a:rPr>
              <a:t>. </a:t>
            </a:r>
            <a:r>
              <a:rPr lang="en-GB" sz="1600" dirty="0">
                <a:latin typeface="Arial"/>
              </a:rPr>
              <a:t>‘Existing’ crimes that have been transformed in scale or form by their use of the Internet.  The growth of the Internet has allowed these crimes to be carried out on an industrial scale.</a:t>
            </a:r>
          </a:p>
          <a:p>
            <a:pPr marL="267462" indent="-267462" algn="ctr">
              <a:buFont typeface="Arial" panose="020B0604020202020204" pitchFamily="34" charset="0"/>
              <a:buChar char="•"/>
              <a:defRPr/>
            </a:pPr>
            <a:endParaRPr lang="en-GB" sz="1600" b="1" dirty="0">
              <a:latin typeface="Arial"/>
            </a:endParaRPr>
          </a:p>
          <a:p>
            <a:pPr marL="267462" indent="-267462" algn="ctr">
              <a:buFont typeface="Arial" panose="020B0604020202020204" pitchFamily="34" charset="0"/>
              <a:buChar char="•"/>
              <a:defRPr/>
            </a:pPr>
            <a:r>
              <a:rPr lang="en-GB" sz="1600" dirty="0">
                <a:latin typeface="Arial"/>
              </a:rPr>
              <a:t>The use of the Internet to facilitate drug dealing, people smuggling and many other 'traditional' crime types. </a:t>
            </a:r>
            <a:r>
              <a:rPr lang="en-GB" sz="1200" dirty="0"/>
              <a:t/>
            </a:r>
            <a:br>
              <a:rPr lang="en-GB" sz="1200" dirty="0"/>
            </a:br>
            <a:endParaRPr lang="en-GB" sz="1200" dirty="0"/>
          </a:p>
          <a:p>
            <a:pPr marL="222885" indent="-222885">
              <a:buFont typeface="Arial" panose="020B0604020202020204" pitchFamily="34" charset="0"/>
              <a:buChar char="•"/>
            </a:pPr>
            <a:endParaRPr lang="en-GB" dirty="0"/>
          </a:p>
        </p:txBody>
      </p:sp>
      <p:pic>
        <p:nvPicPr>
          <p:cNvPr id="7" name="Picture 6" descr="New BP logo (CMYK) (2)"/>
          <p:cNvPicPr/>
          <p:nvPr/>
        </p:nvPicPr>
        <p:blipFill>
          <a:blip r:embed="rId3">
            <a:extLst>
              <a:ext uri="{28A0092B-C50C-407E-A947-70E740481C1C}">
                <a14:useLocalDpi xmlns:a14="http://schemas.microsoft.com/office/drawing/2010/main" val="0"/>
              </a:ext>
            </a:extLst>
          </a:blip>
          <a:srcRect/>
          <a:stretch>
            <a:fillRect/>
          </a:stretch>
        </p:blipFill>
        <p:spPr bwMode="auto">
          <a:xfrm>
            <a:off x="8057389" y="4466907"/>
            <a:ext cx="935831" cy="873125"/>
          </a:xfrm>
          <a:prstGeom prst="rect">
            <a:avLst/>
          </a:prstGeom>
          <a:noFill/>
          <a:ln>
            <a:noFill/>
          </a:ln>
        </p:spPr>
      </p:pic>
    </p:spTree>
    <p:extLst>
      <p:ext uri="{BB962C8B-B14F-4D97-AF65-F5344CB8AC3E}">
        <p14:creationId xmlns:p14="http://schemas.microsoft.com/office/powerpoint/2010/main" val="229164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304271"/>
            <a:ext cx="7229475" cy="1104636"/>
          </a:xfrm>
        </p:spPr>
        <p:txBody>
          <a:bodyPr/>
          <a:lstStyle/>
          <a:p>
            <a:r>
              <a:rPr lang="en-GB" altLang="en-US"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What is Cyber Crime?</a:t>
            </a:r>
            <a:endParaRPr lang="en-GB" dirty="0"/>
          </a:p>
        </p:txBody>
      </p:sp>
      <p:pic>
        <p:nvPicPr>
          <p:cNvPr id="4" name="Content Placeholder 3" descr="New BP logo (CMYK)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76010" y="4491964"/>
            <a:ext cx="935831" cy="881063"/>
          </a:xfrm>
          <a:prstGeom prst="rect">
            <a:avLst/>
          </a:prstGeom>
          <a:noFill/>
          <a:ln>
            <a:noFill/>
          </a:ln>
        </p:spPr>
      </p:pic>
      <p:sp>
        <p:nvSpPr>
          <p:cNvPr id="6" name="AutoShape 2" descr="Image result for computer"/>
          <p:cNvSpPr>
            <a:spLocks noChangeAspect="1" noChangeArrowheads="1"/>
          </p:cNvSpPr>
          <p:nvPr/>
        </p:nvSpPr>
        <p:spPr bwMode="auto">
          <a:xfrm>
            <a:off x="0" y="-120386"/>
            <a:ext cx="2286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1323" tIns="35662" rIns="71323" bIns="35662"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335" y="2857500"/>
            <a:ext cx="2078831" cy="137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885" y="2943490"/>
            <a:ext cx="2078831" cy="137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987" y="1460500"/>
            <a:ext cx="1841897" cy="125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7616" y="4230687"/>
            <a:ext cx="1388269" cy="117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807" y="2027099"/>
            <a:ext cx="1216818" cy="105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1039" y="3583782"/>
            <a:ext cx="1262063" cy="929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1781" y="1245827"/>
            <a:ext cx="2298989" cy="42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9356" y="1117865"/>
            <a:ext cx="2281238" cy="47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9654" y="1590146"/>
            <a:ext cx="1128968" cy="1248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8644" y="1754182"/>
            <a:ext cx="666731" cy="80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96653" y="4362845"/>
            <a:ext cx="1506002" cy="124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31930" y="3094303"/>
            <a:ext cx="881063" cy="97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11166" y="4532834"/>
            <a:ext cx="2056209" cy="623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16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034"/>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035"/>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1036"/>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037"/>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581" y="248014"/>
            <a:ext cx="3557588" cy="531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53025" y="529167"/>
            <a:ext cx="3219450" cy="4380892"/>
          </a:xfrm>
          <a:prstGeom prst="rect">
            <a:avLst/>
          </a:prstGeom>
          <a:noFill/>
        </p:spPr>
        <p:txBody>
          <a:bodyPr wrap="square" lIns="71323" tIns="35662" rIns="71323" bIns="35662" rtlCol="0">
            <a:spAutoFit/>
          </a:bodyPr>
          <a:lstStyle/>
          <a:p>
            <a:r>
              <a:rPr lang="en-GB" dirty="0" smtClean="0"/>
              <a:t>Crimes</a:t>
            </a:r>
          </a:p>
          <a:p>
            <a:r>
              <a:rPr lang="en-GB" dirty="0" smtClean="0"/>
              <a:t>42615 crimes recorded</a:t>
            </a:r>
          </a:p>
          <a:p>
            <a:r>
              <a:rPr lang="en-GB" dirty="0" smtClean="0"/>
              <a:t>2986 Burglary offences</a:t>
            </a:r>
          </a:p>
          <a:p>
            <a:r>
              <a:rPr lang="en-GB" dirty="0" smtClean="0"/>
              <a:t>688 Robbery offences</a:t>
            </a:r>
          </a:p>
          <a:p>
            <a:r>
              <a:rPr lang="en-GB" dirty="0" smtClean="0"/>
              <a:t>8900</a:t>
            </a:r>
            <a:r>
              <a:rPr lang="en-GB" dirty="0" smtClean="0"/>
              <a:t> </a:t>
            </a:r>
            <a:r>
              <a:rPr lang="en-GB" dirty="0" smtClean="0"/>
              <a:t>Cyber/fraud reports </a:t>
            </a:r>
            <a:r>
              <a:rPr lang="en-GB" dirty="0" smtClean="0"/>
              <a:t>(</a:t>
            </a:r>
            <a:r>
              <a:rPr lang="en-GB" dirty="0" smtClean="0"/>
              <a:t>10% of reality).</a:t>
            </a:r>
          </a:p>
          <a:p>
            <a:endParaRPr lang="en-GB" dirty="0"/>
          </a:p>
          <a:p>
            <a:r>
              <a:rPr lang="en-GB" dirty="0" smtClean="0"/>
              <a:t>Statistics therefore may suggest Cyber crime/frauds are largest number of crime in society</a:t>
            </a:r>
          </a:p>
          <a:p>
            <a:endParaRPr lang="en-GB" dirty="0"/>
          </a:p>
          <a:p>
            <a:endParaRPr lang="en-GB" dirty="0" smtClean="0"/>
          </a:p>
          <a:p>
            <a:r>
              <a:rPr lang="en-GB" dirty="0" smtClean="0"/>
              <a:t>Highest reported incidents</a:t>
            </a:r>
            <a:endParaRPr lang="en-GB" dirty="0"/>
          </a:p>
          <a:p>
            <a:r>
              <a:rPr lang="en-GB" dirty="0" smtClean="0"/>
              <a:t>Online fraud</a:t>
            </a:r>
          </a:p>
          <a:p>
            <a:r>
              <a:rPr lang="en-GB" dirty="0" smtClean="0"/>
              <a:t>Mandate</a:t>
            </a:r>
          </a:p>
          <a:p>
            <a:r>
              <a:rPr lang="en-GB" dirty="0" err="1" smtClean="0"/>
              <a:t>Ransomware</a:t>
            </a:r>
            <a:endParaRPr lang="en-GB" dirty="0"/>
          </a:p>
          <a:p>
            <a:r>
              <a:rPr lang="en-GB" dirty="0" smtClean="0"/>
              <a:t>Romance frauds.</a:t>
            </a:r>
          </a:p>
          <a:p>
            <a:endParaRPr lang="en-GB" dirty="0"/>
          </a:p>
          <a:p>
            <a:r>
              <a:rPr lang="en-GB" dirty="0" smtClean="0"/>
              <a:t>Simply not being reported:</a:t>
            </a:r>
          </a:p>
          <a:p>
            <a:r>
              <a:rPr lang="en-GB" dirty="0" smtClean="0"/>
              <a:t>Phishing emails / data loss/ DDOS / </a:t>
            </a:r>
          </a:p>
          <a:p>
            <a:r>
              <a:rPr lang="en-GB" dirty="0" smtClean="0"/>
              <a:t>internal loss by theft/fraud </a:t>
            </a:r>
          </a:p>
        </p:txBody>
      </p:sp>
      <p:pic>
        <p:nvPicPr>
          <p:cNvPr id="7" name="Content Placeholder 6" descr="New BP logo (CMYK) (2)"/>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18860" y="4480719"/>
            <a:ext cx="935831" cy="881063"/>
          </a:xfrm>
          <a:prstGeom prst="rect">
            <a:avLst/>
          </a:prstGeom>
          <a:noFill/>
          <a:ln>
            <a:noFill/>
          </a:ln>
        </p:spPr>
      </p:pic>
    </p:spTree>
    <p:extLst>
      <p:ext uri="{BB962C8B-B14F-4D97-AF65-F5344CB8AC3E}">
        <p14:creationId xmlns:p14="http://schemas.microsoft.com/office/powerpoint/2010/main" val="4234055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2219\AppData\Local\Microsoft\Windows\INetCache\Content.Outlook\J2A6NBYH\theTheftTRIANGL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425" y="1706562"/>
            <a:ext cx="5143500" cy="3214688"/>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6" descr="New BP logo (CMYK)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018860" y="4480719"/>
            <a:ext cx="935831" cy="881063"/>
          </a:xfrm>
          <a:prstGeom prst="rect">
            <a:avLst/>
          </a:prstGeom>
          <a:noFill/>
          <a:ln>
            <a:noFill/>
          </a:ln>
        </p:spPr>
      </p:pic>
      <p:sp>
        <p:nvSpPr>
          <p:cNvPr id="2" name="TextBox 1"/>
          <p:cNvSpPr txBox="1"/>
          <p:nvPr/>
        </p:nvSpPr>
        <p:spPr>
          <a:xfrm>
            <a:off x="3076575" y="730250"/>
            <a:ext cx="3077534" cy="595241"/>
          </a:xfrm>
          <a:prstGeom prst="rect">
            <a:avLst/>
          </a:prstGeom>
          <a:noFill/>
        </p:spPr>
        <p:txBody>
          <a:bodyPr wrap="none" lIns="71323" tIns="35662" rIns="71323" bIns="35662" rtlCol="0">
            <a:spAutoFit/>
          </a:bodyPr>
          <a:lstStyle/>
          <a:p>
            <a:r>
              <a:rPr lang="en-GB" sz="34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j-ea"/>
                <a:cs typeface="+mj-cs"/>
              </a:rPr>
              <a:t>Theft triangle </a:t>
            </a:r>
          </a:p>
        </p:txBody>
      </p:sp>
    </p:spTree>
    <p:extLst>
      <p:ext uri="{BB962C8B-B14F-4D97-AF65-F5344CB8AC3E}">
        <p14:creationId xmlns:p14="http://schemas.microsoft.com/office/powerpoint/2010/main" val="2841959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istandalucia.com/wp-content/uploads/2010/08/frid.jpg"/>
          <p:cNvPicPr>
            <a:picLocks noChangeAspect="1" noChangeArrowheads="1"/>
          </p:cNvPicPr>
          <p:nvPr/>
        </p:nvPicPr>
        <p:blipFill>
          <a:blip r:embed="rId3" cstate="print"/>
          <a:srcRect/>
          <a:stretch>
            <a:fillRect/>
          </a:stretch>
        </p:blipFill>
        <p:spPr bwMode="auto">
          <a:xfrm>
            <a:off x="6637527" y="2206527"/>
            <a:ext cx="1951814" cy="2299444"/>
          </a:xfrm>
          <a:prstGeom prst="rect">
            <a:avLst/>
          </a:prstGeom>
          <a:ln>
            <a:noFill/>
          </a:ln>
          <a:effectLst>
            <a:softEdge rad="112500"/>
          </a:effectLst>
        </p:spPr>
      </p:pic>
      <p:sp>
        <p:nvSpPr>
          <p:cNvPr id="8" name="Content Placeholder 2"/>
          <p:cNvSpPr txBox="1">
            <a:spLocks/>
          </p:cNvSpPr>
          <p:nvPr/>
        </p:nvSpPr>
        <p:spPr bwMode="auto">
          <a:xfrm>
            <a:off x="1584607" y="5087264"/>
            <a:ext cx="3802403" cy="480053"/>
          </a:xfrm>
          <a:prstGeom prst="rect">
            <a:avLst/>
          </a:prstGeom>
          <a:noFill/>
          <a:ln w="9525">
            <a:noFill/>
            <a:miter lim="800000"/>
            <a:headEnd/>
            <a:tailEnd/>
          </a:ln>
        </p:spPr>
        <p:txBody>
          <a:bodyPr vert="horz" wrap="square" lIns="71323" tIns="35662" rIns="71323" bIns="35662" numCol="1"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Char char="•"/>
              <a:defRPr sz="2800">
                <a:solidFill>
                  <a:srgbClr val="292929"/>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400">
                <a:solidFill>
                  <a:srgbClr val="292929"/>
                </a:solidFill>
                <a:latin typeface="+mn-lt"/>
              </a:defRPr>
            </a:lvl2pPr>
            <a:lvl3pPr marL="1143000" indent="-228600" algn="l" rtl="0" eaLnBrk="0" fontAlgn="base" hangingPunct="0">
              <a:spcBef>
                <a:spcPct val="20000"/>
              </a:spcBef>
              <a:spcAft>
                <a:spcPct val="0"/>
              </a:spcAft>
              <a:buChar char="–"/>
              <a:defRPr sz="2400" b="1">
                <a:solidFill>
                  <a:srgbClr val="292929"/>
                </a:solidFill>
                <a:latin typeface="+mn-lt"/>
              </a:defRPr>
            </a:lvl3pPr>
            <a:lvl4pPr marL="1600200" indent="-228600" algn="l" rtl="0" eaLnBrk="0" fontAlgn="base" hangingPunct="0">
              <a:spcBef>
                <a:spcPct val="20000"/>
              </a:spcBef>
              <a:spcAft>
                <a:spcPct val="0"/>
              </a:spcAft>
              <a:buFont typeface="Times" pitchFamily="18" charset="0"/>
              <a:buChar char="•"/>
              <a:defRPr sz="2000">
                <a:solidFill>
                  <a:srgbClr val="292929"/>
                </a:solidFill>
                <a:latin typeface="+mn-lt"/>
              </a:defRPr>
            </a:lvl4pPr>
            <a:lvl5pPr marL="2057400" indent="-228600" algn="l" rtl="0" eaLnBrk="0" fontAlgn="base" hangingPunct="0">
              <a:spcBef>
                <a:spcPct val="20000"/>
              </a:spcBef>
              <a:spcAft>
                <a:spcPct val="0"/>
              </a:spcAft>
              <a:buChar char="»"/>
              <a:defRPr sz="2000">
                <a:solidFill>
                  <a:srgbClr val="292929"/>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lgn="ctr">
              <a:buFontTx/>
              <a:buNone/>
            </a:pPr>
            <a:r>
              <a:rPr lang="en-GB" b="1" kern="0" dirty="0" smtClean="0">
                <a:solidFill>
                  <a:srgbClr val="FF0000"/>
                </a:solidFill>
                <a:effectLst>
                  <a:outerShdw blurRad="38100" dist="38100" dir="2700000" algn="tl">
                    <a:srgbClr val="000000">
                      <a:alpha val="43137"/>
                    </a:srgbClr>
                  </a:outerShdw>
                </a:effectLst>
              </a:rPr>
              <a:t>POTENTIALLY ALL OF THEM!</a:t>
            </a:r>
          </a:p>
        </p:txBody>
      </p:sp>
      <p:pic>
        <p:nvPicPr>
          <p:cNvPr id="1026" name="Picture 2" descr="http://www.v3.co.uk/IMG/148/280148/nest-thermostat-540x334.jpeg?1434607528">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521" r="3277"/>
          <a:stretch/>
        </p:blipFill>
        <p:spPr bwMode="auto">
          <a:xfrm>
            <a:off x="1425732" y="667656"/>
            <a:ext cx="1161120" cy="10753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mallbusiness.chron.com/DM-Resize/photos.demandstudios.com/getty/article/189/149/76800072.jpg?w=650&amp;h=406&amp;keep_ratio=1&amp;webp=1">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73" t="3568" r="4648" b="5962"/>
          <a:stretch/>
        </p:blipFill>
        <p:spPr bwMode="auto">
          <a:xfrm>
            <a:off x="3061253" y="744188"/>
            <a:ext cx="1498047" cy="11238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ww.hardwaresecrets.com/wp-content/uploads/email-logo.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7267" y="574793"/>
            <a:ext cx="1320095" cy="1318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2.bp.blogspot.com/-v8i0u-I9I4o/UPmYyfJV4xI/AAAAAAAAANo/abojB3fD-xo/s1600/usb-stick.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56825" y="3953975"/>
            <a:ext cx="1080633" cy="8550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winfinite.net/wp-content/uploads/2015/05/xbox-one.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08406" y="1864417"/>
            <a:ext cx="1775849" cy="10931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descr="New BP logo (CMYK) (2)"/>
          <p:cNvPicPr/>
          <p:nvPr/>
        </p:nvPicPr>
        <p:blipFill>
          <a:blip r:embed="rId14">
            <a:extLst>
              <a:ext uri="{28A0092B-C50C-407E-A947-70E740481C1C}">
                <a14:useLocalDpi xmlns:a14="http://schemas.microsoft.com/office/drawing/2010/main" val="0"/>
              </a:ext>
            </a:extLst>
          </a:blip>
          <a:srcRect/>
          <a:stretch>
            <a:fillRect/>
          </a:stretch>
        </p:blipFill>
        <p:spPr bwMode="auto">
          <a:xfrm>
            <a:off x="8009369" y="4505971"/>
            <a:ext cx="935831" cy="873125"/>
          </a:xfrm>
          <a:prstGeom prst="rect">
            <a:avLst/>
          </a:prstGeom>
          <a:noFill/>
          <a:ln>
            <a:noFill/>
          </a:ln>
        </p:spPr>
      </p:pic>
      <p:pic>
        <p:nvPicPr>
          <p:cNvPr id="2"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08066" y="1729116"/>
            <a:ext cx="2581275" cy="64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46242" y="238953"/>
            <a:ext cx="5555777" cy="502908"/>
          </a:xfrm>
          <a:prstGeom prst="rect">
            <a:avLst/>
          </a:prstGeom>
          <a:noFill/>
        </p:spPr>
        <p:txBody>
          <a:bodyPr wrap="none" lIns="71323" tIns="35662" rIns="71323" bIns="35662" rtlCol="0">
            <a:spAutoFit/>
          </a:bodyPr>
          <a:lstStyle/>
          <a:p>
            <a:pPr algn="ctr">
              <a:buFontTx/>
              <a:buNone/>
            </a:pPr>
            <a:r>
              <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rPr>
              <a:t>Which of these is a cyber threat?</a:t>
            </a:r>
          </a:p>
        </p:txBody>
      </p:sp>
      <p:pic>
        <p:nvPicPr>
          <p:cNvPr id="2050" name="Picture 2" descr="http://tse1.mm.bing.net/th?&amp;id=OIP.Md8d4e413b7e48685632aace30a94799fo0&amp;w=300&amp;h=240&amp;c=0&amp;pid=1.9&amp;rs=0&amp;p=0&amp;r=0">
            <a:hlinkClick r:id="rId16" tooltip="View image details"/>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81006" y="3170406"/>
            <a:ext cx="2143125" cy="1905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illy.nd.edu/assets/142510/original/rfidimplant.jp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77315" y="2911983"/>
            <a:ext cx="1078446" cy="8982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http://www.3dfocus.co.uk/wp-content/uploads/2013/04/LG-Smart-TV-Font-Screen-UK.jpg"/>
          <p:cNvPicPr>
            <a:picLocks noChangeAspect="1" noChangeArrowheads="1"/>
          </p:cNvPicPr>
          <p:nvPr/>
        </p:nvPicPr>
        <p:blipFill>
          <a:blip r:embed="rId20" cstate="print"/>
          <a:srcRect/>
          <a:stretch>
            <a:fillRect/>
          </a:stretch>
        </p:blipFill>
        <p:spPr bwMode="auto">
          <a:xfrm>
            <a:off x="3233977" y="1822118"/>
            <a:ext cx="1783936" cy="1534131"/>
          </a:xfrm>
          <a:prstGeom prst="rect">
            <a:avLst/>
          </a:prstGeom>
          <a:ln>
            <a:noFill/>
          </a:ln>
          <a:effectLst>
            <a:softEdge rad="112500"/>
          </a:effectLst>
        </p:spPr>
      </p:pic>
      <p:pic>
        <p:nvPicPr>
          <p:cNvPr id="2052" name="Picture 4" descr="http://tse1.mm.bing.net/th?&amp;id=OIP.M93a38aa1d40fdb3b432562d396d2b24bo0&amp;w=299&amp;h=299&amp;c=0&amp;pid=1.9&amp;rs=0&amp;p=0&amp;r=0">
            <a:hlinkClick r:id="rId21" tooltip="View image details"/>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26509" y="3777627"/>
            <a:ext cx="1311018" cy="14566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e1.mm.bing.net/th?&amp;id=OIP.Ma322dab3ee21ad2c967ce3d5b5b399dfo0&amp;w=300&amp;h=130&amp;c=0&amp;pid=1.9&amp;rs=0&amp;p=0&amp;r=0">
            <a:hlinkClick r:id="rId23" tooltip="View image details"/>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08406" y="3103127"/>
            <a:ext cx="1071563" cy="5159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mart watches"/>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733491" y="4505971"/>
            <a:ext cx="1130426" cy="59810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bing.com/sa/simg/loading_lg_w.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47625" y="-113771"/>
            <a:ext cx="1714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bing.com/sa/simg/loading_lg_w.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161925" y="13229"/>
            <a:ext cx="1714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140700" y="503261"/>
            <a:ext cx="718580" cy="1354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4" descr="Image result for mobile app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mobile app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descr="Image result for mobile apps">
            <a:hlinkClick r:id="rId28"/>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685906" y="674242"/>
            <a:ext cx="1323463" cy="127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5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500"/>
                                        <p:tgtEl>
                                          <p:spTgt spid="103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304271"/>
            <a:ext cx="7346950" cy="1104636"/>
          </a:xfrm>
        </p:spPr>
        <p:txBody>
          <a:bodyPr>
            <a:normAutofit/>
          </a:bodyPr>
          <a:lstStyle/>
          <a:p>
            <a:r>
              <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Law enforcement response</a:t>
            </a:r>
          </a:p>
        </p:txBody>
      </p:sp>
      <p:sp>
        <p:nvSpPr>
          <p:cNvPr id="3" name="Content Placeholder 2"/>
          <p:cNvSpPr>
            <a:spLocks noGrp="1"/>
          </p:cNvSpPr>
          <p:nvPr>
            <p:ph idx="1"/>
          </p:nvPr>
        </p:nvSpPr>
        <p:spPr>
          <a:xfrm>
            <a:off x="1346200" y="1521354"/>
            <a:ext cx="7404100" cy="3626115"/>
          </a:xfrm>
        </p:spPr>
        <p:txBody>
          <a:bodyPr/>
          <a:lstStyle/>
          <a:p>
            <a:r>
              <a:rPr lang="en-GB" dirty="0" smtClean="0"/>
              <a:t>Obtain relevant evidence &amp; statements from Victim (company)</a:t>
            </a:r>
          </a:p>
          <a:p>
            <a:r>
              <a:rPr lang="en-GB" dirty="0" smtClean="0"/>
              <a:t>Obtain server event &amp; team viewer logs (which show who logged into server upon which data was deleted/stolen).</a:t>
            </a:r>
          </a:p>
          <a:p>
            <a:r>
              <a:rPr lang="en-GB" dirty="0" smtClean="0"/>
              <a:t>Obtain 3</a:t>
            </a:r>
            <a:r>
              <a:rPr lang="en-GB" baseline="30000" dirty="0" smtClean="0"/>
              <a:t>rd</a:t>
            </a:r>
            <a:r>
              <a:rPr lang="en-GB" dirty="0" smtClean="0"/>
              <a:t> party data, using relevant legislation to locate IP addresses.</a:t>
            </a:r>
          </a:p>
          <a:p>
            <a:r>
              <a:rPr lang="en-GB" dirty="0" smtClean="0"/>
              <a:t>Execute search warrant at suspects addresses, resulting in the seizure of source devices.</a:t>
            </a:r>
          </a:p>
          <a:p>
            <a:r>
              <a:rPr lang="en-GB" dirty="0" smtClean="0"/>
              <a:t>Conduct examination of exhibits leading to identification of evidence which supports prosecution.</a:t>
            </a:r>
          </a:p>
          <a:p>
            <a:r>
              <a:rPr lang="en-GB" dirty="0" smtClean="0"/>
              <a:t>Interview suspect under caution</a:t>
            </a:r>
            <a:endParaRPr lang="en-GB" dirty="0"/>
          </a:p>
        </p:txBody>
      </p:sp>
      <p:pic>
        <p:nvPicPr>
          <p:cNvPr id="4" name="Picture 3" descr="New BP logo (CMYK) (2)"/>
          <p:cNvPicPr/>
          <p:nvPr/>
        </p:nvPicPr>
        <p:blipFill>
          <a:blip r:embed="rId2">
            <a:extLst>
              <a:ext uri="{28A0092B-C50C-407E-A947-70E740481C1C}">
                <a14:useLocalDpi xmlns:a14="http://schemas.microsoft.com/office/drawing/2010/main" val="0"/>
              </a:ext>
            </a:extLst>
          </a:blip>
          <a:srcRect/>
          <a:stretch>
            <a:fillRect/>
          </a:stretch>
        </p:blipFill>
        <p:spPr bwMode="auto">
          <a:xfrm>
            <a:off x="8009369" y="4505971"/>
            <a:ext cx="935831" cy="873125"/>
          </a:xfrm>
          <a:prstGeom prst="rect">
            <a:avLst/>
          </a:prstGeom>
          <a:noFill/>
          <a:ln>
            <a:noFill/>
          </a:ln>
        </p:spPr>
      </p:pic>
    </p:spTree>
    <p:extLst>
      <p:ext uri="{BB962C8B-B14F-4D97-AF65-F5344CB8AC3E}">
        <p14:creationId xmlns:p14="http://schemas.microsoft.com/office/powerpoint/2010/main" val="219356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271"/>
            <a:ext cx="7886700" cy="1104636"/>
          </a:xfrm>
        </p:spPr>
        <p:txBody>
          <a:bodyPr>
            <a:normAutofit/>
          </a:bodyPr>
          <a:lstStyle/>
          <a:p>
            <a:r>
              <a:rPr lang="en-GB" sz="2800" dirty="0">
                <a:solidFill>
                  <a:schemeClr val="accent5">
                    <a:lumMod val="75000"/>
                  </a:schemeClr>
                </a:solidFill>
                <a:effectLst>
                  <a:outerShdw blurRad="38100" dist="38100" dir="2700000" algn="tl">
                    <a:srgbClr val="000000">
                      <a:alpha val="43137"/>
                    </a:srgbClr>
                  </a:outerShdw>
                </a:effectLst>
                <a:latin typeface="Rockwell" panose="02060603020205020403" pitchFamily="18" charset="0"/>
                <a:ea typeface="+mn-ea"/>
                <a:cs typeface="+mn-cs"/>
              </a:rPr>
              <a:t>Typical Scene visit</a:t>
            </a:r>
          </a:p>
        </p:txBody>
      </p:sp>
      <p:sp>
        <p:nvSpPr>
          <p:cNvPr id="3" name="Content Placeholder 2"/>
          <p:cNvSpPr>
            <a:spLocks noGrp="1"/>
          </p:cNvSpPr>
          <p:nvPr>
            <p:ph idx="1"/>
          </p:nvPr>
        </p:nvSpPr>
        <p:spPr>
          <a:xfrm>
            <a:off x="1346200" y="1534054"/>
            <a:ext cx="7169150" cy="3626115"/>
          </a:xfrm>
        </p:spPr>
        <p:txBody>
          <a:bodyPr/>
          <a:lstStyle/>
          <a:p>
            <a:r>
              <a:rPr lang="en-GB" dirty="0" smtClean="0"/>
              <a:t>Identification &amp; prioritisation of devices.</a:t>
            </a:r>
          </a:p>
          <a:p>
            <a:r>
              <a:rPr lang="en-GB" dirty="0" smtClean="0"/>
              <a:t>Preservation &amp; capture of volatile data.</a:t>
            </a:r>
          </a:p>
          <a:p>
            <a:r>
              <a:rPr lang="en-GB" dirty="0" smtClean="0"/>
              <a:t>Router examination to ID network devices.</a:t>
            </a:r>
          </a:p>
          <a:p>
            <a:r>
              <a:rPr lang="en-GB" dirty="0" smtClean="0"/>
              <a:t>Forensic triage of devices.</a:t>
            </a:r>
          </a:p>
          <a:p>
            <a:r>
              <a:rPr lang="en-GB" dirty="0" smtClean="0"/>
              <a:t>Forensic examination of mobile devices.</a:t>
            </a:r>
          </a:p>
          <a:p>
            <a:r>
              <a:rPr lang="en-GB" dirty="0" smtClean="0"/>
              <a:t>Hard drive imagery.</a:t>
            </a:r>
            <a:endParaRPr lang="en-GB" dirty="0"/>
          </a:p>
        </p:txBody>
      </p:sp>
      <p:pic>
        <p:nvPicPr>
          <p:cNvPr id="4" name="Picture 3" descr="New BP logo (CMYK) (2)"/>
          <p:cNvPicPr/>
          <p:nvPr/>
        </p:nvPicPr>
        <p:blipFill>
          <a:blip r:embed="rId2">
            <a:extLst>
              <a:ext uri="{28A0092B-C50C-407E-A947-70E740481C1C}">
                <a14:useLocalDpi xmlns:a14="http://schemas.microsoft.com/office/drawing/2010/main" val="0"/>
              </a:ext>
            </a:extLst>
          </a:blip>
          <a:srcRect/>
          <a:stretch>
            <a:fillRect/>
          </a:stretch>
        </p:blipFill>
        <p:spPr bwMode="auto">
          <a:xfrm>
            <a:off x="8009369" y="4505971"/>
            <a:ext cx="935831" cy="873125"/>
          </a:xfrm>
          <a:prstGeom prst="rect">
            <a:avLst/>
          </a:prstGeom>
          <a:noFill/>
          <a:ln>
            <a:noFill/>
          </a:ln>
        </p:spPr>
      </p:pic>
    </p:spTree>
    <p:extLst>
      <p:ext uri="{BB962C8B-B14F-4D97-AF65-F5344CB8AC3E}">
        <p14:creationId xmlns:p14="http://schemas.microsoft.com/office/powerpoint/2010/main" val="3737920775"/>
      </p:ext>
    </p:extLst>
  </p:cSld>
  <p:clrMapOvr>
    <a:masterClrMapping/>
  </p:clrMapOvr>
</p:sld>
</file>

<file path=ppt/theme/theme1.xml><?xml version="1.0" encoding="utf-8"?>
<a:theme xmlns:a="http://schemas.openxmlformats.org/drawingml/2006/main" name="Cyber Crim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yber Crime Theme" id="{033B41C6-FCE3-4B03-95A5-5E83663EA664}" vid="{994F4E9F-2665-4E3C-A0DA-8EA5A98CFAB2}"/>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Cyber Crime Theme</Template>
  <TotalTime>13241</TotalTime>
  <Words>700</Words>
  <Application>Microsoft Office PowerPoint</Application>
  <PresentationFormat>On-screen Show (16:10)</PresentationFormat>
  <Paragraphs>127</Paragraphs>
  <Slides>17</Slides>
  <Notes>4</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Cyber Crime Theme</vt:lpstr>
      <vt:lpstr>Diseño predeterminado</vt:lpstr>
      <vt:lpstr>1_Diseño predeterminado</vt:lpstr>
      <vt:lpstr>2_Diseño predeterminado</vt:lpstr>
      <vt:lpstr>3_Diseño predeterminado</vt:lpstr>
      <vt:lpstr>4_Diseño predeterminado</vt:lpstr>
      <vt:lpstr>Office Theme</vt:lpstr>
      <vt:lpstr>PowerPoint Presentation</vt:lpstr>
      <vt:lpstr>Areas of discussion (in brief)</vt:lpstr>
      <vt:lpstr>What is Cyber Crime?</vt:lpstr>
      <vt:lpstr>What is Cyber Crime?</vt:lpstr>
      <vt:lpstr>PowerPoint Presentation</vt:lpstr>
      <vt:lpstr>PowerPoint Presentation</vt:lpstr>
      <vt:lpstr>PowerPoint Presentation</vt:lpstr>
      <vt:lpstr>Law enforcement response</vt:lpstr>
      <vt:lpstr>Typical Scene visit</vt:lpstr>
      <vt:lpstr>learning's</vt:lpstr>
      <vt:lpstr>But what are some of the biggest threats? </vt:lpstr>
      <vt:lpstr>Current Scams</vt:lpstr>
      <vt:lpstr>And now for some good news!!</vt:lpstr>
      <vt:lpstr>Cyber essentials (plus)</vt:lpstr>
      <vt:lpstr>ISO27001</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Cobley</dc:creator>
  <cp:lastModifiedBy>O'NEAL, Sean 2219</cp:lastModifiedBy>
  <cp:revision>167</cp:revision>
  <dcterms:created xsi:type="dcterms:W3CDTF">2015-05-16T13:46:00Z</dcterms:created>
  <dcterms:modified xsi:type="dcterms:W3CDTF">2017-05-10T12:27:32Z</dcterms:modified>
</cp:coreProperties>
</file>