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 id="2147483709" r:id="rId3"/>
    <p:sldMasterId id="2147483734" r:id="rId4"/>
  </p:sldMasterIdLst>
  <p:notesMasterIdLst>
    <p:notesMasterId r:id="rId34"/>
  </p:notesMasterIdLst>
  <p:handoutMasterIdLst>
    <p:handoutMasterId r:id="rId35"/>
  </p:handoutMasterIdLst>
  <p:sldIdLst>
    <p:sldId id="391" r:id="rId5"/>
    <p:sldId id="392" r:id="rId6"/>
    <p:sldId id="393" r:id="rId7"/>
    <p:sldId id="396" r:id="rId8"/>
    <p:sldId id="403" r:id="rId9"/>
    <p:sldId id="330" r:id="rId10"/>
    <p:sldId id="331" r:id="rId11"/>
    <p:sldId id="387" r:id="rId12"/>
    <p:sldId id="332" r:id="rId13"/>
    <p:sldId id="394" r:id="rId14"/>
    <p:sldId id="336" r:id="rId15"/>
    <p:sldId id="364" r:id="rId16"/>
    <p:sldId id="341" r:id="rId17"/>
    <p:sldId id="342" r:id="rId18"/>
    <p:sldId id="366" r:id="rId19"/>
    <p:sldId id="367" r:id="rId20"/>
    <p:sldId id="358" r:id="rId21"/>
    <p:sldId id="400" r:id="rId22"/>
    <p:sldId id="349" r:id="rId23"/>
    <p:sldId id="385" r:id="rId24"/>
    <p:sldId id="397" r:id="rId25"/>
    <p:sldId id="337" r:id="rId26"/>
    <p:sldId id="398" r:id="rId27"/>
    <p:sldId id="322" r:id="rId28"/>
    <p:sldId id="388" r:id="rId29"/>
    <p:sldId id="404" r:id="rId30"/>
    <p:sldId id="389" r:id="rId31"/>
    <p:sldId id="402" r:id="rId32"/>
    <p:sldId id="390" r:id="rId33"/>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26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1" autoAdjust="0"/>
    <p:restoredTop sz="86217" autoAdjust="0"/>
  </p:normalViewPr>
  <p:slideViewPr>
    <p:cSldViewPr snapToGrid="0" snapToObjects="1">
      <p:cViewPr>
        <p:scale>
          <a:sx n="90" d="100"/>
          <a:sy n="90" d="100"/>
        </p:scale>
        <p:origin x="-2262" y="-6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3" d="100"/>
          <a:sy n="93" d="100"/>
        </p:scale>
        <p:origin x="-3714" y="474"/>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06F0D909-1784-594C-BD83-80A1C31653CA}" type="datetimeFigureOut">
              <a:rPr lang="en-US" smtClean="0"/>
              <a:pPr/>
              <a:t>5/15/2017</a:t>
            </a:fld>
            <a:endParaRPr lang="en-US" dirty="0"/>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9E1822EC-358E-E643-88F6-A4EB3F2C46EA}" type="slidenum">
              <a:rPr lang="en-US" smtClean="0"/>
              <a:pPr/>
              <a:t>‹#›</a:t>
            </a:fld>
            <a:endParaRPr lang="en-US" dirty="0"/>
          </a:p>
        </p:txBody>
      </p:sp>
    </p:spTree>
    <p:extLst>
      <p:ext uri="{BB962C8B-B14F-4D97-AF65-F5344CB8AC3E}">
        <p14:creationId xmlns:p14="http://schemas.microsoft.com/office/powerpoint/2010/main" val="3587994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AECB12F9-F019-124C-87E7-97FD6C4A0F4F}" type="datetimeFigureOut">
              <a:rPr lang="en-US" smtClean="0"/>
              <a:pPr/>
              <a:t>5/15/2017</a:t>
            </a:fld>
            <a:endParaRPr lang="en-US" dirty="0"/>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29A3722-67C1-E14C-9F15-B9E5FF849A86}" type="slidenum">
              <a:rPr lang="en-US" smtClean="0"/>
              <a:pPr/>
              <a:t>‹#›</a:t>
            </a:fld>
            <a:endParaRPr lang="en-US" dirty="0"/>
          </a:p>
        </p:txBody>
      </p:sp>
    </p:spTree>
    <p:extLst>
      <p:ext uri="{BB962C8B-B14F-4D97-AF65-F5344CB8AC3E}">
        <p14:creationId xmlns:p14="http://schemas.microsoft.com/office/powerpoint/2010/main" val="16055563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r>
              <a:rPr lang="en-GB" dirty="0" smtClean="0"/>
              <a:t>Addressing these points will hopefully reduce the occurrence</a:t>
            </a:r>
            <a:r>
              <a:rPr lang="en-GB" baseline="0" dirty="0" smtClean="0"/>
              <a:t> of fraud by reducing the opportunities, in addition if employees are aware of the measures in place and there is a clear code of conduct that is communicated properly it will act as a deterrent.</a:t>
            </a:r>
            <a:endParaRPr lang="en-GB" dirty="0"/>
          </a:p>
        </p:txBody>
      </p:sp>
      <p:sp>
        <p:nvSpPr>
          <p:cNvPr id="4" name="Slide Number Placeholder 3"/>
          <p:cNvSpPr>
            <a:spLocks noGrp="1"/>
          </p:cNvSpPr>
          <p:nvPr>
            <p:ph type="sldNum" sz="quarter" idx="10"/>
          </p:nvPr>
        </p:nvSpPr>
        <p:spPr/>
        <p:txBody>
          <a:bodyPr/>
          <a:lstStyle/>
          <a:p>
            <a:fld id="{B36547DC-77EB-4987-8BC8-FD91C58D471A}" type="slidenum">
              <a:rPr lang="en-GB" smtClean="0">
                <a:solidFill>
                  <a:prstClr val="black"/>
                </a:solidFill>
              </a:rPr>
              <a:pPr/>
              <a:t>3</a:t>
            </a:fld>
            <a:endParaRPr lang="en-GB"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9A3722-67C1-E14C-9F15-B9E5FF849A86}" type="slidenum">
              <a:rPr lang="en-US" smtClean="0"/>
              <a:t>16</a:t>
            </a:fld>
            <a:endParaRPr lang="en-US" dirty="0"/>
          </a:p>
        </p:txBody>
      </p:sp>
    </p:spTree>
    <p:extLst>
      <p:ext uri="{BB962C8B-B14F-4D97-AF65-F5344CB8AC3E}">
        <p14:creationId xmlns:p14="http://schemas.microsoft.com/office/powerpoint/2010/main" val="297613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9A3722-67C1-E14C-9F15-B9E5FF849A86}" type="slidenum">
              <a:rPr lang="en-US" smtClean="0"/>
              <a:pPr/>
              <a:t>17</a:t>
            </a:fld>
            <a:endParaRPr lang="en-US" dirty="0"/>
          </a:p>
        </p:txBody>
      </p:sp>
    </p:spTree>
    <p:extLst>
      <p:ext uri="{BB962C8B-B14F-4D97-AF65-F5344CB8AC3E}">
        <p14:creationId xmlns:p14="http://schemas.microsoft.com/office/powerpoint/2010/main" val="1779720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3722-67C1-E14C-9F15-B9E5FF849A8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66222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9A3722-67C1-E14C-9F15-B9E5FF849A86}" type="slidenum">
              <a:rPr lang="en-US" smtClean="0"/>
              <a:pPr/>
              <a:t>20</a:t>
            </a:fld>
            <a:endParaRPr lang="en-US" dirty="0"/>
          </a:p>
        </p:txBody>
      </p:sp>
    </p:spTree>
    <p:extLst>
      <p:ext uri="{BB962C8B-B14F-4D97-AF65-F5344CB8AC3E}">
        <p14:creationId xmlns:p14="http://schemas.microsoft.com/office/powerpoint/2010/main" val="177972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This fraud is interesting and worrying. A large UK multinational centralised their finance function. This finance team collated all payments to third parties. Part of their role was to collect payments from other divisions, which would then be settled. Hackers 'shadowed' a financial controllers e-mail account. They even sent e-mails to others, then deleted these from the 'Sent' box. They understood who the financial controller was dealing with, when payments were made, and the amounts paid. The hackers then wrote to 5 contacts (all part of the Insured but different divisions). They advised that the finance team were moving under the wing of ZYX Division. Following this change could they now communicate with the financial controller at a new e-mail address (which of course was a fake address operated by the fraudsters). A week later they sent an e-mail noting that as part of this alteration, the payments would have to be made to ZYX and provided a new sort code and bank account. The 5 divisions targeted all acquiesced with this request. £1.3m transferred internally to the fraudsters.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6547DC-77EB-4987-8BC8-FD91C58D471A}" type="slidenum">
              <a:rPr lang="en-GB" smtClean="0"/>
              <a:pPr/>
              <a:t>21</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The retailer who took an order over the phone without any secondary verification. i.e. the additional security box that pops up when buying some goods on the internet; or where a payment is made with a VISA over the phone - transferring the purchaser over to a chip and pin machine. We are seeing scenarios where clients have taken orders, delivered goods, the money has then been settled by the VISA or card providers. Then a few months later the Card provider returns to the Insured to renege on the payment as it appears the purchaser did not purchase these goods. Our retailers issue being that they have confirmed payment without following the secondary verification. One client thought they'd concluded a £180,000 sale - only to be advised six months later that the purchaser had nothing to do with his purchase. The Insured had no secondary checks and this led to the card providers refusing to honour the sale. Second scenario; The scenario where a gang or team of fraudsters make multiple small purchases using a number of cloned cards. The insured then releases 1000 sales of £200 each. It is discovered that the Insured has been the victim of an attack by a gang of fraudsters. Again, they have not carried out any secondary checks.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6547DC-77EB-4987-8BC8-FD91C58D471A}" type="slidenum">
              <a:rPr lang="en-GB" smtClean="0"/>
              <a:pPr/>
              <a:t>22</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A client received an e-mail purporting to be from one of the major banks. It gave details of a new 'deal'. It stated - do not trust this e-mail - log in via normal route. The client clicked on the link and reviewed the finance deals that were available. During this visit to the site he entered in their account details - logging in and using password etc. It transpires that the senders of the e-mail had included a virus which allowed them to mirror the keying strokes. The fraudsters then entered the Insured's account and transferred £130,000. The loss is currently being considered albeit the bank is considering whether they are liable - there appears to be an issue that the bank are uncomfortable with and they may make good this loss. An interesting scenario which has still to pan out. Covered under Crime - yes. Covered under Cyber - would seem to be. </a:t>
            </a:r>
          </a:p>
          <a:p>
            <a:endParaRPr lang="en-GB" dirty="0"/>
          </a:p>
        </p:txBody>
      </p:sp>
      <p:sp>
        <p:nvSpPr>
          <p:cNvPr id="4" name="Slide Number Placeholder 3"/>
          <p:cNvSpPr>
            <a:spLocks noGrp="1"/>
          </p:cNvSpPr>
          <p:nvPr>
            <p:ph type="sldNum" sz="quarter" idx="10"/>
          </p:nvPr>
        </p:nvSpPr>
        <p:spPr/>
        <p:txBody>
          <a:bodyPr/>
          <a:lstStyle/>
          <a:p>
            <a:fld id="{B36547DC-77EB-4987-8BC8-FD91C58D471A}" type="slidenum">
              <a:rPr lang="en-GB" smtClean="0"/>
              <a:pPr/>
              <a:t>23</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3722-67C1-E14C-9F15-B9E5FF849A86}" type="slidenum">
              <a:rPr lang="en-US" smtClean="0"/>
              <a:pPr/>
              <a:t>28</a:t>
            </a:fld>
            <a:endParaRPr lang="en-US" dirty="0"/>
          </a:p>
        </p:txBody>
      </p:sp>
    </p:spTree>
    <p:extLst>
      <p:ext uri="{BB962C8B-B14F-4D97-AF65-F5344CB8AC3E}">
        <p14:creationId xmlns:p14="http://schemas.microsoft.com/office/powerpoint/2010/main" val="166222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r>
              <a:rPr lang="en-US" dirty="0" smtClean="0"/>
              <a:t>Burning platform in the market</a:t>
            </a:r>
          </a:p>
          <a:p>
            <a:r>
              <a:rPr lang="en-US" dirty="0" smtClean="0"/>
              <a:t>Lots of well-known</a:t>
            </a:r>
            <a:r>
              <a:rPr lang="en-US" baseline="0" dirty="0" smtClean="0"/>
              <a:t> names suffered attacks, from data breach to state-sponsoring hacking</a:t>
            </a:r>
          </a:p>
          <a:p>
            <a:r>
              <a:rPr lang="en-US" baseline="0" dirty="0" smtClean="0"/>
              <a:t>Think of how you felt when your </a:t>
            </a:r>
            <a:r>
              <a:rPr lang="en-US" baseline="0" dirty="0" err="1" smtClean="0"/>
              <a:t>ebay</a:t>
            </a:r>
            <a:r>
              <a:rPr lang="en-US" baseline="0" dirty="0" smtClean="0"/>
              <a:t>/amazon passwords were compromised – reputation!</a:t>
            </a:r>
          </a:p>
          <a:p>
            <a:r>
              <a:rPr lang="en-US" baseline="0" dirty="0" smtClean="0"/>
              <a:t>But not only large companies who are vulnerable</a:t>
            </a:r>
          </a:p>
          <a:p>
            <a:r>
              <a:rPr lang="en-US" baseline="0" dirty="0" smtClean="0"/>
              <a:t>60% of small businesses suffered a cyber security breach in 2014</a:t>
            </a:r>
          </a:p>
          <a:p>
            <a:endParaRPr lang="en-US" baseline="0" dirty="0" smtClean="0"/>
          </a:p>
          <a:p>
            <a:r>
              <a:rPr lang="en-US" baseline="0" dirty="0" smtClean="0"/>
              <a:t>Impending legislation changing landscape for all businesses and increasing requirements</a:t>
            </a:r>
          </a:p>
          <a:p>
            <a:endParaRPr lang="en-US" baseline="0" dirty="0" smtClean="0"/>
          </a:p>
        </p:txBody>
      </p:sp>
      <p:sp>
        <p:nvSpPr>
          <p:cNvPr id="4" name="Slide Number Placeholder 3"/>
          <p:cNvSpPr>
            <a:spLocks noGrp="1"/>
          </p:cNvSpPr>
          <p:nvPr>
            <p:ph type="sldNum" sz="quarter" idx="10"/>
          </p:nvPr>
        </p:nvSpPr>
        <p:spPr/>
        <p:txBody>
          <a:bodyPr/>
          <a:lstStyle/>
          <a:p>
            <a:fld id="{629A3722-67C1-E14C-9F15-B9E5FF849A86}" type="slidenum">
              <a:rPr lang="en-US" smtClean="0"/>
              <a:t>4</a:t>
            </a:fld>
            <a:endParaRPr lang="en-US"/>
          </a:p>
        </p:txBody>
      </p:sp>
    </p:spTree>
    <p:extLst>
      <p:ext uri="{BB962C8B-B14F-4D97-AF65-F5344CB8AC3E}">
        <p14:creationId xmlns:p14="http://schemas.microsoft.com/office/powerpoint/2010/main" val="297613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effectLst/>
                <a:latin typeface="Arial"/>
                <a:ea typeface="+mn-ea"/>
                <a:cs typeface="+mn-cs"/>
              </a:rPr>
              <a:t>you can't fight human nature - you can train people as well as you like but they can be tricked and they can be forgetful</a:t>
            </a:r>
            <a:endParaRPr lang="en-GB" dirty="0" smtClean="0"/>
          </a:p>
          <a:p>
            <a:endParaRPr lang="en-GB" sz="1200" kern="1200" dirty="0" smtClean="0">
              <a:solidFill>
                <a:schemeClr val="tx1"/>
              </a:solidFill>
              <a:effectLst/>
              <a:latin typeface="Arial"/>
              <a:ea typeface="+mn-ea"/>
              <a:cs typeface="+mn-cs"/>
            </a:endParaRPr>
          </a:p>
          <a:p>
            <a:r>
              <a:rPr lang="en-GB" sz="1200" kern="1200" dirty="0" smtClean="0">
                <a:solidFill>
                  <a:schemeClr val="tx1"/>
                </a:solidFill>
                <a:effectLst/>
                <a:latin typeface="Arial"/>
                <a:ea typeface="+mn-ea"/>
                <a:cs typeface="+mn-cs"/>
              </a:rPr>
              <a:t>Everyone has a cyber exposure.</a:t>
            </a:r>
          </a:p>
          <a:p>
            <a:r>
              <a:rPr lang="en-GB" sz="1200" kern="1200" dirty="0" smtClean="0">
                <a:solidFill>
                  <a:schemeClr val="tx1"/>
                </a:solidFill>
                <a:effectLst/>
                <a:latin typeface="Arial"/>
                <a:ea typeface="+mn-ea"/>
                <a:cs typeface="+mn-cs"/>
              </a:rPr>
              <a:t>Info </a:t>
            </a:r>
            <a:r>
              <a:rPr lang="en-GB" sz="1200" kern="1200" dirty="0" err="1" smtClean="0">
                <a:solidFill>
                  <a:schemeClr val="tx1"/>
                </a:solidFill>
                <a:effectLst/>
                <a:latin typeface="Arial"/>
                <a:ea typeface="+mn-ea"/>
                <a:cs typeface="+mn-cs"/>
              </a:rPr>
              <a:t>Techn</a:t>
            </a:r>
            <a:r>
              <a:rPr lang="en-GB" sz="1200" kern="1200" dirty="0" smtClean="0">
                <a:solidFill>
                  <a:schemeClr val="tx1"/>
                </a:solidFill>
                <a:effectLst/>
                <a:latin typeface="Arial"/>
                <a:ea typeface="+mn-ea"/>
                <a:cs typeface="+mn-cs"/>
              </a:rPr>
              <a:t> isn’t perfect – you need to build in the people factor.</a:t>
            </a:r>
          </a:p>
          <a:p>
            <a:r>
              <a:rPr lang="en-GB" sz="1200" kern="1200" dirty="0" smtClean="0">
                <a:solidFill>
                  <a:schemeClr val="tx1"/>
                </a:solidFill>
                <a:effectLst/>
                <a:latin typeface="Arial"/>
                <a:ea typeface="+mn-ea"/>
                <a:cs typeface="+mn-cs"/>
              </a:rPr>
              <a:t> 40% of people move confidential work files to personal devices – I have sent docs home to work on and vice versa in the past.</a:t>
            </a:r>
          </a:p>
          <a:p>
            <a:r>
              <a:rPr lang="en-GB" sz="1200" kern="1200" dirty="0" smtClean="0">
                <a:solidFill>
                  <a:schemeClr val="tx1"/>
                </a:solidFill>
                <a:effectLst/>
                <a:latin typeface="Arial"/>
                <a:ea typeface="+mn-ea"/>
                <a:cs typeface="+mn-cs"/>
              </a:rPr>
              <a:t>Lots of passwords to remember – easier to write them down somewhere – </a:t>
            </a:r>
          </a:p>
          <a:p>
            <a:r>
              <a:rPr lang="en-GB" sz="1200" kern="1200" dirty="0" smtClean="0">
                <a:solidFill>
                  <a:schemeClr val="tx1"/>
                </a:solidFill>
                <a:effectLst/>
                <a:latin typeface="Arial"/>
                <a:ea typeface="+mn-ea"/>
                <a:cs typeface="+mn-cs"/>
              </a:rPr>
              <a:t>when the Financial Times was attacked, first thing infiltrators did was search for “password” in email files</a:t>
            </a:r>
          </a:p>
          <a:p>
            <a:r>
              <a:rPr lang="en-GB" sz="1200" kern="1200" dirty="0" smtClean="0">
                <a:solidFill>
                  <a:schemeClr val="tx1"/>
                </a:solidFill>
                <a:effectLst/>
                <a:latin typeface="Arial"/>
                <a:ea typeface="+mn-ea"/>
                <a:cs typeface="+mn-cs"/>
              </a:rPr>
              <a:t>There is an exposure, and 52% of businesses think they have cover for cyber risks. The truth is, less than 10% do.</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629A3722-67C1-E14C-9F15-B9E5FF849A8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26043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Mango’s are the type</a:t>
            </a:r>
            <a:r>
              <a:rPr lang="en-GB" baseline="0" dirty="0" smtClean="0"/>
              <a:t> of business where we want sell a cyber policy</a:t>
            </a:r>
            <a:endParaRPr lang="en-GB" dirty="0"/>
          </a:p>
        </p:txBody>
      </p:sp>
      <p:sp>
        <p:nvSpPr>
          <p:cNvPr id="4" name="Slide Number Placeholder 3"/>
          <p:cNvSpPr>
            <a:spLocks noGrp="1"/>
          </p:cNvSpPr>
          <p:nvPr>
            <p:ph type="sldNum" sz="quarter" idx="10"/>
          </p:nvPr>
        </p:nvSpPr>
        <p:spPr/>
        <p:txBody>
          <a:bodyPr/>
          <a:lstStyle/>
          <a:p>
            <a:fld id="{629A3722-67C1-E14C-9F15-B9E5FF849A8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58939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Pick any of the recent examples. Talk Talk, Carphone Warehouse, Sony, Ashley Madison. In all these situations you’ll see the initial forensic cover – what has happened, what do we need to do to resolve the situation? Then we see PR expenses as the company try to manage the messaging. Added to this is the inevitable customer notification costs, albeit these in the main tend to be voluntary. It’s not just notifying the customer, many Insureds will also offer financial health check screening services or credit check monitoring to ensure the details have not been used to enter into loans or credit cards. There will be added costs in respect of data restoration. The final piece of the jigsaw being the potential BI loss.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6547DC-77EB-4987-8BC8-FD91C58D471A}" type="slidenum">
              <a:rPr lang="en-GB" smtClean="0">
                <a:solidFill>
                  <a:prstClr val="black"/>
                </a:solidFill>
              </a:rPr>
              <a:pPr/>
              <a:t>9</a:t>
            </a:fld>
            <a:endParaRPr lang="en-GB"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The client ran a chain of hotels and restaurants. Their IT infrastructure and security surrounding their online booking site was ‘bullet proof’. Fraudsters sent an e-mail to a member of the accounts team headed ‘July Figures’. The Financial Controller opened this mail and also the attached spreadsheet. There was a virus that was released – the IT team at this client shut down their systems immediately. This included not only the internal mail and operations systems, but also the online booking site. They were unable to take bookings for 3 days whilst they worked through the issue. The main component of loss was the BI loss / loss of revenue to the client. </a:t>
            </a:r>
          </a:p>
          <a:p>
            <a:endParaRPr lang="en-GB" dirty="0"/>
          </a:p>
        </p:txBody>
      </p:sp>
      <p:sp>
        <p:nvSpPr>
          <p:cNvPr id="4" name="Slide Number Placeholder 3"/>
          <p:cNvSpPr>
            <a:spLocks noGrp="1"/>
          </p:cNvSpPr>
          <p:nvPr>
            <p:ph type="sldNum" sz="quarter" idx="10"/>
          </p:nvPr>
        </p:nvSpPr>
        <p:spPr/>
        <p:txBody>
          <a:bodyPr/>
          <a:lstStyle/>
          <a:p>
            <a:fld id="{B36547DC-77EB-4987-8BC8-FD91C58D471A}" type="slidenum">
              <a:rPr lang="en-GB" smtClean="0">
                <a:solidFill>
                  <a:prstClr val="black"/>
                </a:solidFill>
              </a:rPr>
              <a:pPr/>
              <a:t>11</a:t>
            </a:fld>
            <a:endParaRPr lang="en-GB"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9A3722-67C1-E14C-9F15-B9E5FF849A86}" type="slidenum">
              <a:rPr lang="en-US" smtClean="0"/>
              <a:t>12</a:t>
            </a:fld>
            <a:endParaRPr lang="en-US"/>
          </a:p>
        </p:txBody>
      </p:sp>
    </p:spTree>
    <p:extLst>
      <p:ext uri="{BB962C8B-B14F-4D97-AF65-F5344CB8AC3E}">
        <p14:creationId xmlns:p14="http://schemas.microsoft.com/office/powerpoint/2010/main" val="297613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r>
              <a:rPr lang="en-GB" dirty="0" smtClean="0"/>
              <a:t>What can</a:t>
            </a:r>
            <a:r>
              <a:rPr lang="en-GB" baseline="0" dirty="0" smtClean="0"/>
              <a:t> your IT guy</a:t>
            </a:r>
          </a:p>
          <a:p>
            <a:r>
              <a:rPr lang="en-GB" baseline="0" dirty="0" smtClean="0"/>
              <a:t>Legal – </a:t>
            </a:r>
            <a:r>
              <a:rPr lang="en-GB" baseline="0" dirty="0" err="1" smtClean="0"/>
              <a:t>Speacialist</a:t>
            </a:r>
            <a:r>
              <a:rPr lang="en-GB" baseline="0" dirty="0" smtClean="0"/>
              <a:t> data lawyers – Not cheap – Who do you tell what you do you say?</a:t>
            </a:r>
          </a:p>
          <a:p>
            <a:r>
              <a:rPr lang="en-GB" dirty="0" smtClean="0"/>
              <a:t>How do you restore customer confidence (TALK </a:t>
            </a:r>
            <a:r>
              <a:rPr lang="en-GB" dirty="0" err="1" smtClean="0"/>
              <a:t>TALK</a:t>
            </a:r>
            <a:r>
              <a:rPr lang="en-GB" dirty="0" smtClean="0"/>
              <a:t> </a:t>
            </a:r>
            <a:r>
              <a:rPr lang="en-GB" dirty="0" err="1" smtClean="0"/>
              <a:t>etc</a:t>
            </a:r>
            <a:r>
              <a:rPr lang="en-GB" dirty="0" smtClean="0"/>
              <a:t>)</a:t>
            </a:r>
          </a:p>
          <a:p>
            <a:r>
              <a:rPr lang="en-GB" dirty="0" smtClean="0"/>
              <a:t>Voluntary</a:t>
            </a:r>
            <a:r>
              <a:rPr lang="en-GB" baseline="0" dirty="0" smtClean="0"/>
              <a:t> – Until EU directive comes in it is </a:t>
            </a:r>
            <a:r>
              <a:rPr lang="en-GB" baseline="0" dirty="0" err="1" smtClean="0"/>
              <a:t>volunetary</a:t>
            </a:r>
            <a:r>
              <a:rPr lang="en-GB" baseline="0" dirty="0" smtClean="0"/>
              <a:t> to notify impacted data </a:t>
            </a:r>
            <a:r>
              <a:rPr lang="en-GB" baseline="0" dirty="0" err="1" smtClean="0"/>
              <a:t>sunjects</a:t>
            </a:r>
            <a:r>
              <a:rPr lang="en-GB" baseline="0" dirty="0" smtClean="0"/>
              <a:t>, But most customer </a:t>
            </a:r>
            <a:r>
              <a:rPr lang="en-GB" baseline="0" dirty="0" err="1" smtClean="0"/>
              <a:t>sdavy</a:t>
            </a:r>
            <a:r>
              <a:rPr lang="en-GB" baseline="0" dirty="0" smtClean="0"/>
              <a:t> customers do this.</a:t>
            </a:r>
          </a:p>
          <a:p>
            <a:r>
              <a:rPr lang="en-GB" baseline="0" dirty="0" smtClean="0"/>
              <a:t>BI – No fire! No flood! Talk T	</a:t>
            </a:r>
            <a:r>
              <a:rPr lang="en-GB" baseline="0" dirty="0" err="1" smtClean="0"/>
              <a:t>alk</a:t>
            </a:r>
            <a:r>
              <a:rPr lang="en-GB" baseline="0" dirty="0" smtClean="0"/>
              <a:t> – Lost revenue 45-50Million</a:t>
            </a:r>
            <a:endParaRPr lang="en-GB" dirty="0"/>
          </a:p>
        </p:txBody>
      </p:sp>
      <p:sp>
        <p:nvSpPr>
          <p:cNvPr id="4" name="Slide Number Placeholder 3"/>
          <p:cNvSpPr>
            <a:spLocks noGrp="1"/>
          </p:cNvSpPr>
          <p:nvPr>
            <p:ph type="sldNum" sz="quarter" idx="10"/>
          </p:nvPr>
        </p:nvSpPr>
        <p:spPr/>
        <p:txBody>
          <a:bodyPr/>
          <a:lstStyle/>
          <a:p>
            <a:fld id="{629A3722-67C1-E14C-9F15-B9E5FF849A86}" type="slidenum">
              <a:rPr lang="en-US" smtClean="0"/>
              <a:pPr/>
              <a:t>13</a:t>
            </a:fld>
            <a:endParaRPr lang="en-US" dirty="0"/>
          </a:p>
        </p:txBody>
      </p:sp>
    </p:spTree>
    <p:extLst>
      <p:ext uri="{BB962C8B-B14F-4D97-AF65-F5344CB8AC3E}">
        <p14:creationId xmlns:p14="http://schemas.microsoft.com/office/powerpoint/2010/main" val="421899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Fundamental building block</a:t>
            </a:r>
            <a:r>
              <a:rPr lang="en-GB" baseline="0" dirty="0" smtClean="0"/>
              <a:t> – 24/7 incident response helpline. Incident management led – our suppliers incident manage whole process rather than suggesting course of action and leaving you to it.</a:t>
            </a:r>
          </a:p>
          <a:p>
            <a:r>
              <a:rPr lang="en-GB" dirty="0" smtClean="0"/>
              <a:t>Step 1 is rescue – IT Forensics, Cyber Extortion</a:t>
            </a:r>
          </a:p>
          <a:p>
            <a:r>
              <a:rPr lang="en-GB" dirty="0" smtClean="0"/>
              <a:t>Every other product is legal driven so it incurs costs</a:t>
            </a:r>
            <a:r>
              <a:rPr lang="en-GB" baseline="0" dirty="0" smtClean="0"/>
              <a:t> rather than responding to the issue. O</a:t>
            </a:r>
            <a:r>
              <a:rPr lang="en-GB" dirty="0" smtClean="0"/>
              <a:t>urs is forensic</a:t>
            </a:r>
            <a:r>
              <a:rPr lang="en-GB" baseline="0" dirty="0" smtClean="0"/>
              <a:t> driven – first call goes to forensics, first priority is to mitigate the impact by finding and closing down the problem ASAP.</a:t>
            </a:r>
          </a:p>
          <a:p>
            <a:r>
              <a:rPr lang="en-GB" baseline="0" dirty="0" smtClean="0"/>
              <a:t>Next part of Rescue is advice from PR and legal as appropriate</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Step 2 is response – notify</a:t>
            </a:r>
            <a:r>
              <a:rPr lang="en-GB" baseline="0" dirty="0" smtClean="0"/>
              <a:t> customers, cost of monitoring credit and ID</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Step 3 is restoration – rebuilding data and getting access back, financial redress in shape of BI cover</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Robust handpicked supply chain with pre-agreed rates</a:t>
            </a:r>
          </a:p>
          <a:p>
            <a:r>
              <a:rPr lang="en-GB" dirty="0" smtClean="0"/>
              <a:t>Experts across</a:t>
            </a:r>
            <a:r>
              <a:rPr lang="en-GB" baseline="0" dirty="0" smtClean="0"/>
              <a:t> the board – on tap through incident project manager who handle it all for you</a:t>
            </a:r>
            <a:endParaRPr lang="en-GB" dirty="0"/>
          </a:p>
        </p:txBody>
      </p:sp>
      <p:sp>
        <p:nvSpPr>
          <p:cNvPr id="4" name="Slide Number Placeholder 3"/>
          <p:cNvSpPr>
            <a:spLocks noGrp="1"/>
          </p:cNvSpPr>
          <p:nvPr>
            <p:ph type="sldNum" sz="quarter" idx="10"/>
          </p:nvPr>
        </p:nvSpPr>
        <p:spPr/>
        <p:txBody>
          <a:bodyPr/>
          <a:lstStyle/>
          <a:p>
            <a:fld id="{629A3722-67C1-E14C-9F15-B9E5FF849A86}" type="slidenum">
              <a:rPr lang="en-US" smtClean="0"/>
              <a:pPr/>
              <a:t>15</a:t>
            </a:fld>
            <a:endParaRPr lang="en-US" dirty="0"/>
          </a:p>
        </p:txBody>
      </p:sp>
    </p:spTree>
    <p:extLst>
      <p:ext uri="{BB962C8B-B14F-4D97-AF65-F5344CB8AC3E}">
        <p14:creationId xmlns:p14="http://schemas.microsoft.com/office/powerpoint/2010/main" val="40628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4"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2120318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6"/>
            <a:ext cx="1709886" cy="1179629"/>
          </a:xfrm>
          <a:prstGeom prst="rect">
            <a:avLst/>
          </a:prstGeom>
        </p:spPr>
      </p:pic>
      <p:pic>
        <p:nvPicPr>
          <p:cNvPr id="2" name="Picture 1" descr="PPT THREADS 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5750" y="4502070"/>
            <a:ext cx="7628250" cy="2355943"/>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RSA Sans Regular"/>
                <a:cs typeface="RSA Sans Regular"/>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RSA Sans Light"/>
                <a:cs typeface="RSA Sans Light"/>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84"/>
            <a:ext cx="2424112" cy="398463"/>
          </a:xfrm>
          <a:prstGeom prst="rect">
            <a:avLst/>
          </a:prstGeom>
        </p:spPr>
        <p:txBody>
          <a:bodyPr vert="horz" lIns="0" tIns="0" rIns="0" bIns="0"/>
          <a:lstStyle>
            <a:lvl1pPr>
              <a:defRPr sz="1400" baseline="0">
                <a:solidFill>
                  <a:srgbClr val="660085"/>
                </a:solidFill>
                <a:latin typeface="RSA Sans Light"/>
                <a:cs typeface="RSA Sans Light"/>
              </a:defRPr>
            </a:lvl1pPr>
          </a:lstStyle>
          <a:p>
            <a:pPr lvl="0"/>
            <a:r>
              <a:rPr lang="en-GB" dirty="0" smtClean="0"/>
              <a:t>MONTH 2014</a:t>
            </a:r>
            <a:endParaRPr lang="en-US" dirty="0"/>
          </a:p>
        </p:txBody>
      </p:sp>
    </p:spTree>
    <p:extLst>
      <p:ext uri="{BB962C8B-B14F-4D97-AF65-F5344CB8AC3E}">
        <p14:creationId xmlns:p14="http://schemas.microsoft.com/office/powerpoint/2010/main" val="221357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6"/>
            <a:ext cx="1709886" cy="1179629"/>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RSA Sans Regular"/>
                <a:cs typeface="RSA Sans Regular"/>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RSA Sans Light"/>
                <a:cs typeface="RSA Sans Light"/>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84"/>
            <a:ext cx="2424112" cy="398463"/>
          </a:xfrm>
          <a:prstGeom prst="rect">
            <a:avLst/>
          </a:prstGeom>
        </p:spPr>
        <p:txBody>
          <a:bodyPr vert="horz" lIns="0" tIns="0" rIns="0" bIns="0"/>
          <a:lstStyle>
            <a:lvl1pPr>
              <a:defRPr sz="1400" baseline="0">
                <a:solidFill>
                  <a:srgbClr val="660085"/>
                </a:solidFill>
                <a:latin typeface="RSA Sans Light"/>
                <a:cs typeface="RSA Sans Light"/>
              </a:defRPr>
            </a:lvl1pPr>
          </a:lstStyle>
          <a:p>
            <a:pPr lvl="0"/>
            <a:r>
              <a:rPr lang="en-GB" dirty="0" smtClean="0"/>
              <a:t>MONTH 2014</a:t>
            </a:r>
            <a:endParaRPr lang="en-US" dirty="0"/>
          </a:p>
        </p:txBody>
      </p:sp>
      <p:pic>
        <p:nvPicPr>
          <p:cNvPr id="8" name="Picture 7" descr="PPT THREADS 8.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8297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6"/>
            <a:ext cx="1709886" cy="1179629"/>
          </a:xfrm>
          <a:prstGeom prst="rect">
            <a:avLst/>
          </a:prstGeom>
        </p:spPr>
      </p:pic>
      <p:pic>
        <p:nvPicPr>
          <p:cNvPr id="4" name="Picture 3" descr="PPT THREADS 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9888" y="1103376"/>
            <a:ext cx="3944112" cy="5754624"/>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RSA Sans Regular"/>
                <a:cs typeface="RSA Sans Regular"/>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RSA Sans Light"/>
                <a:cs typeface="RSA Sans Light"/>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84"/>
            <a:ext cx="2424112" cy="398463"/>
          </a:xfrm>
          <a:prstGeom prst="rect">
            <a:avLst/>
          </a:prstGeom>
        </p:spPr>
        <p:txBody>
          <a:bodyPr vert="horz" lIns="0" tIns="0" rIns="0" bIns="0"/>
          <a:lstStyle>
            <a:lvl1pPr>
              <a:defRPr sz="1400" baseline="0">
                <a:solidFill>
                  <a:srgbClr val="660085"/>
                </a:solidFill>
                <a:latin typeface="RSA Sans Light"/>
                <a:cs typeface="RSA Sans Light"/>
              </a:defRPr>
            </a:lvl1pPr>
          </a:lstStyle>
          <a:p>
            <a:pPr lvl="0"/>
            <a:r>
              <a:rPr lang="en-GB" dirty="0" smtClean="0"/>
              <a:t>MONTH 2014</a:t>
            </a:r>
            <a:endParaRPr lang="en-US" dirty="0"/>
          </a:p>
        </p:txBody>
      </p:sp>
    </p:spTree>
    <p:extLst>
      <p:ext uri="{BB962C8B-B14F-4D97-AF65-F5344CB8AC3E}">
        <p14:creationId xmlns:p14="http://schemas.microsoft.com/office/powerpoint/2010/main" val="428869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6"/>
            <a:ext cx="1709886" cy="1179629"/>
          </a:xfrm>
          <a:prstGeom prst="rect">
            <a:avLst/>
          </a:prstGeom>
        </p:spPr>
      </p:pic>
      <p:pic>
        <p:nvPicPr>
          <p:cNvPr id="5" name="Picture 4" descr="PPT THREADS 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13306"/>
            <a:ext cx="9144000" cy="3355848"/>
          </a:xfrm>
          <a:prstGeom prst="rect">
            <a:avLst/>
          </a:prstGeom>
        </p:spPr>
      </p:pic>
      <p:sp>
        <p:nvSpPr>
          <p:cNvPr id="9" name="Title 1"/>
          <p:cNvSpPr>
            <a:spLocks noGrp="1"/>
          </p:cNvSpPr>
          <p:nvPr>
            <p:ph type="title" hasCustomPrompt="1"/>
          </p:nvPr>
        </p:nvSpPr>
        <p:spPr>
          <a:xfrm>
            <a:off x="390667" y="1916475"/>
            <a:ext cx="6299378" cy="837582"/>
          </a:xfrm>
        </p:spPr>
        <p:txBody>
          <a:bodyPr tIns="0" bIns="0">
            <a:normAutofit/>
          </a:bodyPr>
          <a:lstStyle>
            <a:lvl1pPr>
              <a:defRPr sz="3200" cap="all">
                <a:latin typeface="RSA Sans Regular"/>
                <a:cs typeface="RSA Sans Regular"/>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2876550"/>
            <a:ext cx="2667000" cy="1125538"/>
          </a:xfrm>
          <a:prstGeom prst="rect">
            <a:avLst/>
          </a:prstGeom>
        </p:spPr>
        <p:txBody>
          <a:bodyPr vert="horz" lIns="0" tIns="0" rIns="0" bIns="0"/>
          <a:lstStyle>
            <a:lvl1pPr>
              <a:defRPr sz="1400" baseline="0">
                <a:solidFill>
                  <a:schemeClr val="tx2"/>
                </a:solidFill>
                <a:latin typeface="RSA Sans Light"/>
                <a:cs typeface="RSA Sans Light"/>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3412047"/>
            <a:ext cx="2424112" cy="398463"/>
          </a:xfrm>
          <a:prstGeom prst="rect">
            <a:avLst/>
          </a:prstGeom>
        </p:spPr>
        <p:txBody>
          <a:bodyPr vert="horz" lIns="0" tIns="0" rIns="0" bIns="0"/>
          <a:lstStyle>
            <a:lvl1pPr>
              <a:defRPr sz="1400" baseline="0">
                <a:solidFill>
                  <a:srgbClr val="660085"/>
                </a:solidFill>
                <a:latin typeface="RSA Sans Light"/>
                <a:cs typeface="RSA Sans Light"/>
              </a:defRPr>
            </a:lvl1pPr>
          </a:lstStyle>
          <a:p>
            <a:pPr lvl="0"/>
            <a:r>
              <a:rPr lang="en-GB" dirty="0" smtClean="0"/>
              <a:t>MONTH 2014</a:t>
            </a:r>
            <a:endParaRPr lang="en-US" dirty="0"/>
          </a:p>
        </p:txBody>
      </p:sp>
    </p:spTree>
    <p:extLst>
      <p:ext uri="{BB962C8B-B14F-4D97-AF65-F5344CB8AC3E}">
        <p14:creationId xmlns:p14="http://schemas.microsoft.com/office/powerpoint/2010/main" val="3005803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505" y="3516545"/>
            <a:ext cx="1709886" cy="1179629"/>
          </a:xfrm>
          <a:prstGeom prst="rect">
            <a:avLst/>
          </a:prstGeom>
        </p:spPr>
      </p:pic>
      <p:pic>
        <p:nvPicPr>
          <p:cNvPr id="4" name="Picture 3" descr="PPT THREADS 6.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6136" y="0"/>
            <a:ext cx="5007864" cy="6858000"/>
          </a:xfrm>
          <a:prstGeom prst="rect">
            <a:avLst/>
          </a:prstGeom>
        </p:spPr>
      </p:pic>
      <p:sp>
        <p:nvSpPr>
          <p:cNvPr id="9" name="Title 1"/>
          <p:cNvSpPr>
            <a:spLocks noGrp="1"/>
          </p:cNvSpPr>
          <p:nvPr>
            <p:ph type="title" hasCustomPrompt="1"/>
          </p:nvPr>
        </p:nvSpPr>
        <p:spPr>
          <a:xfrm>
            <a:off x="390667" y="4505706"/>
            <a:ext cx="6299378" cy="837582"/>
          </a:xfrm>
        </p:spPr>
        <p:txBody>
          <a:bodyPr tIns="0" bIns="0">
            <a:normAutofit/>
          </a:bodyPr>
          <a:lstStyle>
            <a:lvl1pPr>
              <a:defRPr sz="3200" cap="all">
                <a:latin typeface="RSA Sans Regular"/>
                <a:cs typeface="RSA Sans Regular"/>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5266768"/>
            <a:ext cx="2667000" cy="1125538"/>
          </a:xfrm>
          <a:prstGeom prst="rect">
            <a:avLst/>
          </a:prstGeom>
        </p:spPr>
        <p:txBody>
          <a:bodyPr vert="horz" lIns="0" tIns="0" rIns="0" bIns="0"/>
          <a:lstStyle>
            <a:lvl1pPr>
              <a:defRPr sz="1400" baseline="0">
                <a:solidFill>
                  <a:schemeClr val="tx2"/>
                </a:solidFill>
                <a:latin typeface="RSA Sans Light"/>
                <a:cs typeface="RSA Sans Light"/>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84"/>
            <a:ext cx="2424112" cy="398463"/>
          </a:xfrm>
          <a:prstGeom prst="rect">
            <a:avLst/>
          </a:prstGeom>
        </p:spPr>
        <p:txBody>
          <a:bodyPr vert="horz" lIns="0" tIns="0" rIns="0" bIns="0"/>
          <a:lstStyle>
            <a:lvl1pPr>
              <a:defRPr sz="1400" baseline="0">
                <a:solidFill>
                  <a:srgbClr val="660085"/>
                </a:solidFill>
                <a:latin typeface="RSA Sans Light"/>
                <a:cs typeface="RSA Sans Light"/>
              </a:defRPr>
            </a:lvl1pPr>
          </a:lstStyle>
          <a:p>
            <a:pPr lvl="0"/>
            <a:r>
              <a:rPr lang="en-GB" dirty="0" smtClean="0"/>
              <a:t>MONTH 2014</a:t>
            </a:r>
            <a:endParaRPr lang="en-US" dirty="0"/>
          </a:p>
        </p:txBody>
      </p:sp>
    </p:spTree>
    <p:extLst>
      <p:ext uri="{BB962C8B-B14F-4D97-AF65-F5344CB8AC3E}">
        <p14:creationId xmlns:p14="http://schemas.microsoft.com/office/powerpoint/2010/main" val="2794843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7">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677" y="3188183"/>
            <a:ext cx="1709886" cy="1179629"/>
          </a:xfrm>
          <a:prstGeom prst="rect">
            <a:avLst/>
          </a:prstGeom>
        </p:spPr>
      </p:pic>
      <p:pic>
        <p:nvPicPr>
          <p:cNvPr id="9" name="Picture 8" descr="PPT THREADS 3.png"/>
          <p:cNvPicPr>
            <a:picLocks noChangeAspect="1"/>
          </p:cNvPicPr>
          <p:nvPr userDrawn="1"/>
        </p:nvPicPr>
        <p:blipFill rotWithShape="1">
          <a:blip r:embed="rId3">
            <a:extLst>
              <a:ext uri="{28A0092B-C50C-407E-A947-70E740481C1C}">
                <a14:useLocalDpi xmlns:a14="http://schemas.microsoft.com/office/drawing/2010/main" val="0"/>
              </a:ext>
            </a:extLst>
          </a:blip>
          <a:srcRect l="-1" r="-901"/>
          <a:stretch/>
        </p:blipFill>
        <p:spPr>
          <a:xfrm>
            <a:off x="3865773" y="0"/>
            <a:ext cx="5332849" cy="6858000"/>
          </a:xfrm>
          <a:prstGeom prst="rect">
            <a:avLst/>
          </a:prstGeom>
        </p:spPr>
      </p:pic>
      <p:sp>
        <p:nvSpPr>
          <p:cNvPr id="10" name="Title 1"/>
          <p:cNvSpPr>
            <a:spLocks noGrp="1"/>
          </p:cNvSpPr>
          <p:nvPr>
            <p:ph type="title" hasCustomPrompt="1"/>
          </p:nvPr>
        </p:nvSpPr>
        <p:spPr>
          <a:xfrm>
            <a:off x="390667" y="4162463"/>
            <a:ext cx="6299378" cy="837582"/>
          </a:xfrm>
        </p:spPr>
        <p:txBody>
          <a:bodyPr tIns="0" bIns="0">
            <a:normAutofit/>
          </a:bodyPr>
          <a:lstStyle>
            <a:lvl1pPr>
              <a:defRPr sz="3200" cap="all">
                <a:latin typeface="RSA Sans Regular"/>
                <a:cs typeface="RSA Sans Regular"/>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4923525"/>
            <a:ext cx="2667000" cy="1125538"/>
          </a:xfrm>
          <a:prstGeom prst="rect">
            <a:avLst/>
          </a:prstGeom>
        </p:spPr>
        <p:txBody>
          <a:bodyPr vert="horz" lIns="0" tIns="0" rIns="0" bIns="0"/>
          <a:lstStyle>
            <a:lvl1pPr>
              <a:defRPr sz="1400" baseline="0">
                <a:solidFill>
                  <a:schemeClr val="tx2"/>
                </a:solidFill>
                <a:latin typeface="RSA Sans Light"/>
                <a:cs typeface="RSA Sans Light"/>
              </a:defRPr>
            </a:lvl1pPr>
          </a:lstStyle>
          <a:p>
            <a:pPr lvl="0"/>
            <a:r>
              <a:rPr lang="en-GB" dirty="0" smtClean="0"/>
              <a:t>SUB HEADING AND ANY FURTHER INFORMATION</a:t>
            </a:r>
            <a:endParaRPr lang="en-US" dirty="0"/>
          </a:p>
        </p:txBody>
      </p:sp>
      <p:sp>
        <p:nvSpPr>
          <p:cNvPr id="12" name="Text Placeholder 12"/>
          <p:cNvSpPr>
            <a:spLocks noGrp="1"/>
          </p:cNvSpPr>
          <p:nvPr>
            <p:ph type="body" sz="quarter" idx="11" hasCustomPrompt="1"/>
          </p:nvPr>
        </p:nvSpPr>
        <p:spPr>
          <a:xfrm>
            <a:off x="483419" y="6219784"/>
            <a:ext cx="2424112" cy="398463"/>
          </a:xfrm>
          <a:prstGeom prst="rect">
            <a:avLst/>
          </a:prstGeom>
        </p:spPr>
        <p:txBody>
          <a:bodyPr vert="horz" lIns="0" tIns="0" rIns="0" bIns="0"/>
          <a:lstStyle>
            <a:lvl1pPr>
              <a:defRPr sz="1400" baseline="0">
                <a:solidFill>
                  <a:srgbClr val="660085"/>
                </a:solidFill>
                <a:latin typeface="RSA Sans Light"/>
                <a:cs typeface="RSA Sans Light"/>
              </a:defRPr>
            </a:lvl1pPr>
          </a:lstStyle>
          <a:p>
            <a:pPr lvl="0"/>
            <a:r>
              <a:rPr lang="en-GB" dirty="0" smtClean="0"/>
              <a:t>MONTH 2014</a:t>
            </a:r>
            <a:endParaRPr lang="en-US" dirty="0"/>
          </a:p>
        </p:txBody>
      </p:sp>
    </p:spTree>
    <p:extLst>
      <p:ext uri="{BB962C8B-B14F-4D97-AF65-F5344CB8AC3E}">
        <p14:creationId xmlns:p14="http://schemas.microsoft.com/office/powerpoint/2010/main" val="2105659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83419" y="1694621"/>
            <a:ext cx="6299378" cy="837582"/>
          </a:xfrm>
        </p:spPr>
        <p:txBody>
          <a:bodyPr>
            <a:normAutofit/>
          </a:bodyPr>
          <a:lstStyle>
            <a:lvl1pPr>
              <a:defRPr sz="3200">
                <a:latin typeface="RSA Sans Light"/>
                <a:cs typeface="RSA Sans Light"/>
              </a:defRPr>
            </a:lvl1pPr>
          </a:lstStyle>
          <a:p>
            <a:pPr>
              <a:lnSpc>
                <a:spcPct val="90000"/>
              </a:lnSpc>
            </a:pPr>
            <a:r>
              <a:rPr lang="en-US" dirty="0" smtClean="0">
                <a:solidFill>
                  <a:schemeClr val="tx2"/>
                </a:solidFill>
              </a:rPr>
              <a:t>DIVIDER SLIDE TITLE</a:t>
            </a:r>
            <a:endParaRPr lang="en-US" dirty="0">
              <a:solidFill>
                <a:schemeClr val="tx2"/>
              </a:solidFill>
            </a:endParaRPr>
          </a:p>
        </p:txBody>
      </p:sp>
    </p:spTree>
    <p:extLst>
      <p:ext uri="{BB962C8B-B14F-4D97-AF65-F5344CB8AC3E}">
        <p14:creationId xmlns:p14="http://schemas.microsoft.com/office/powerpoint/2010/main" val="3761643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p:cNvSpPr/>
          <p:nvPr userDrawn="1"/>
        </p:nvSpPr>
        <p:spPr>
          <a:xfrm>
            <a:off x="129725" y="116087"/>
            <a:ext cx="8896496" cy="6616455"/>
          </a:xfrm>
          <a:prstGeom prst="rect">
            <a:avLst/>
          </a:prstGeom>
          <a:gradFill flip="none" rotWithShape="1">
            <a:gsLst>
              <a:gs pos="0">
                <a:schemeClr val="tx2"/>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RSA Sans Light"/>
                <a:cs typeface="RSA Sans Light"/>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247345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6" name="Rectangle 5"/>
          <p:cNvSpPr/>
          <p:nvPr userDrawn="1"/>
        </p:nvSpPr>
        <p:spPr>
          <a:xfrm>
            <a:off x="129725" y="116087"/>
            <a:ext cx="8896496" cy="6616455"/>
          </a:xfrm>
          <a:prstGeom prst="rect">
            <a:avLst/>
          </a:prstGeom>
          <a:gradFill flip="none" rotWithShape="1">
            <a:gsLst>
              <a:gs pos="58000">
                <a:schemeClr val="tx2"/>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RSA Sans Light"/>
                <a:cs typeface="RSA Sans Light"/>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3652621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Rectangle 5"/>
          <p:cNvSpPr/>
          <p:nvPr userDrawn="1"/>
        </p:nvSpPr>
        <p:spPr>
          <a:xfrm>
            <a:off x="129725" y="116087"/>
            <a:ext cx="8896496" cy="6616455"/>
          </a:xfrm>
          <a:prstGeom prst="rect">
            <a:avLst/>
          </a:prstGeom>
          <a:gradFill flip="none" rotWithShape="1">
            <a:gsLst>
              <a:gs pos="58000">
                <a:schemeClr val="tx2"/>
              </a:gs>
              <a:gs pos="100000">
                <a:schemeClr val="accent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RSA Sans Light"/>
                <a:cs typeface="RSA Sans Light"/>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404429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SLIDE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4"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Picture Placeholder 4"/>
          <p:cNvSpPr>
            <a:spLocks noGrp="1"/>
          </p:cNvSpPr>
          <p:nvPr>
            <p:ph type="pic" sz="quarter" idx="11"/>
          </p:nvPr>
        </p:nvSpPr>
        <p:spPr>
          <a:xfrm>
            <a:off x="5262328" y="1454152"/>
            <a:ext cx="3402677" cy="4835525"/>
          </a:xfrm>
          <a:prstGeom prst="rect">
            <a:avLst/>
          </a:prstGeom>
        </p:spPr>
        <p:txBody>
          <a:bodyPr vert="horz"/>
          <a:lstStyle/>
          <a:p>
            <a:endParaRPr lang="en-US" dirty="0"/>
          </a:p>
        </p:txBody>
      </p:sp>
    </p:spTree>
    <p:extLst>
      <p:ext uri="{BB962C8B-B14F-4D97-AF65-F5344CB8AC3E}">
        <p14:creationId xmlns:p14="http://schemas.microsoft.com/office/powerpoint/2010/main" val="33618841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SLIDE 3">
    <p:spTree>
      <p:nvGrpSpPr>
        <p:cNvPr id="1" name=""/>
        <p:cNvGrpSpPr/>
        <p:nvPr/>
      </p:nvGrpSpPr>
      <p:grpSpPr>
        <a:xfrm>
          <a:off x="0" y="0"/>
          <a:ext cx="0" cy="0"/>
          <a:chOff x="0" y="0"/>
          <a:chExt cx="0" cy="0"/>
        </a:xfrm>
      </p:grpSpPr>
      <p:sp>
        <p:nvSpPr>
          <p:cNvPr id="6" name="Rectangle 5"/>
          <p:cNvSpPr/>
          <p:nvPr userDrawn="1"/>
        </p:nvSpPr>
        <p:spPr>
          <a:xfrm>
            <a:off x="129725" y="116087"/>
            <a:ext cx="8896496" cy="6616455"/>
          </a:xfrm>
          <a:prstGeom prst="rect">
            <a:avLst/>
          </a:prstGeom>
          <a:gradFill flip="none" rotWithShape="1">
            <a:gsLst>
              <a:gs pos="58000">
                <a:schemeClr val="tx2"/>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RSA Sans Light"/>
                <a:cs typeface="RSA Sans Light"/>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428243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IVIDER SLIDE 3">
    <p:spTree>
      <p:nvGrpSpPr>
        <p:cNvPr id="1" name=""/>
        <p:cNvGrpSpPr/>
        <p:nvPr/>
      </p:nvGrpSpPr>
      <p:grpSpPr>
        <a:xfrm>
          <a:off x="0" y="0"/>
          <a:ext cx="0" cy="0"/>
          <a:chOff x="0" y="0"/>
          <a:chExt cx="0" cy="0"/>
        </a:xfrm>
      </p:grpSpPr>
      <p:sp>
        <p:nvSpPr>
          <p:cNvPr id="6" name="Rectangle 5"/>
          <p:cNvSpPr/>
          <p:nvPr userDrawn="1"/>
        </p:nvSpPr>
        <p:spPr>
          <a:xfrm>
            <a:off x="129725" y="116087"/>
            <a:ext cx="8896496" cy="6616455"/>
          </a:xfrm>
          <a:prstGeom prst="rect">
            <a:avLst/>
          </a:prstGeom>
          <a:gradFill flip="none" rotWithShape="1">
            <a:gsLst>
              <a:gs pos="58000">
                <a:schemeClr val="tx2"/>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RSA Sans Light"/>
                <a:cs typeface="RSA Sans Light"/>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095660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2"/>
            <a:ext cx="2133600" cy="365125"/>
          </a:xfrm>
          <a:prstGeom prst="rect">
            <a:avLst/>
          </a:prstGeom>
        </p:spPr>
        <p:txBody>
          <a:bodyPr/>
          <a:lstStyle/>
          <a:p>
            <a:fld id="{6701995C-EF09-4812-972C-1AF0D4CF0B10}" type="datetime1">
              <a:rPr lang="en-US" smtClean="0"/>
              <a:pPr/>
              <a:t>5/15/2017</a:t>
            </a:fld>
            <a:endParaRPr lang="en-GB" dirty="0"/>
          </a:p>
        </p:txBody>
      </p:sp>
      <p:sp>
        <p:nvSpPr>
          <p:cNvPr id="3" name="Footer Placeholder 2"/>
          <p:cNvSpPr>
            <a:spLocks noGrp="1"/>
          </p:cNvSpPr>
          <p:nvPr>
            <p:ph type="ftr" sz="quarter" idx="11"/>
          </p:nvPr>
        </p:nvSpPr>
        <p:spPr>
          <a:xfrm>
            <a:off x="3124200" y="6356362"/>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p:txBody>
          <a:bodyPr/>
          <a:lstStyle/>
          <a:p>
            <a:fld id="{C5CE5BE1-5A48-4342-9A19-19D9EB397A1B}" type="slidenum">
              <a:rPr lang="en-GB" smtClean="0"/>
              <a:pPr/>
              <a:t>‹#›</a:t>
            </a:fld>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62"/>
            <a:ext cx="2133600" cy="365125"/>
          </a:xfrm>
          <a:prstGeom prst="rect">
            <a:avLst/>
          </a:prstGeom>
        </p:spPr>
        <p:txBody>
          <a:bodyPr/>
          <a:lstStyle/>
          <a:p>
            <a:fld id="{4B39B408-C9B0-4F93-93EE-91D47D5EBE53}" type="datetime1">
              <a:rPr lang="en-US" smtClean="0"/>
              <a:pPr/>
              <a:t>5/15/2017</a:t>
            </a:fld>
            <a:endParaRPr lang="en-GB" dirty="0"/>
          </a:p>
        </p:txBody>
      </p:sp>
      <p:sp>
        <p:nvSpPr>
          <p:cNvPr id="5" name="Footer Placeholder 4"/>
          <p:cNvSpPr>
            <a:spLocks noGrp="1"/>
          </p:cNvSpPr>
          <p:nvPr>
            <p:ph type="ftr" sz="quarter" idx="11"/>
          </p:nvPr>
        </p:nvSpPr>
        <p:spPr>
          <a:xfrm>
            <a:off x="3124200" y="6356362"/>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5CE5BE1-5A48-4342-9A19-19D9EB397A1B}" type="slidenum">
              <a:rPr lang="en-GB" smtClean="0"/>
              <a:pPr/>
              <a:t>‹#›</a:t>
            </a:fld>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720311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SLIDE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Picture Placeholder 4"/>
          <p:cNvSpPr>
            <a:spLocks noGrp="1"/>
          </p:cNvSpPr>
          <p:nvPr>
            <p:ph type="pic" sz="quarter" idx="11"/>
          </p:nvPr>
        </p:nvSpPr>
        <p:spPr>
          <a:xfrm>
            <a:off x="5262325" y="1454152"/>
            <a:ext cx="3402677" cy="4835525"/>
          </a:xfrm>
          <a:prstGeom prst="rect">
            <a:avLst/>
          </a:prstGeom>
        </p:spPr>
        <p:txBody>
          <a:bodyPr vert="horz"/>
          <a:lstStyle/>
          <a:p>
            <a:endParaRPr lang="en-US" dirty="0"/>
          </a:p>
        </p:txBody>
      </p:sp>
    </p:spTree>
    <p:extLst>
      <p:ext uri="{BB962C8B-B14F-4D97-AF65-F5344CB8AC3E}">
        <p14:creationId xmlns:p14="http://schemas.microsoft.com/office/powerpoint/2010/main" val="4102224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STER SLIDE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5"/>
          <p:cNvSpPr>
            <a:spLocks noGrp="1"/>
          </p:cNvSpPr>
          <p:nvPr>
            <p:ph type="body" sz="quarter" idx="11" hasCustomPrompt="1"/>
          </p:nvPr>
        </p:nvSpPr>
        <p:spPr>
          <a:xfrm>
            <a:off x="5872434" y="1454385"/>
            <a:ext cx="2590800" cy="1921965"/>
          </a:xfrm>
          <a:prstGeom prst="rect">
            <a:avLst/>
          </a:prstGeom>
        </p:spPr>
        <p:txBody>
          <a:bodyPr vert="horz"/>
          <a:lstStyle>
            <a:lvl1pPr>
              <a:defRPr sz="1400" baseline="0">
                <a:gradFill flip="none" rotWithShape="1">
                  <a:gsLst>
                    <a:gs pos="53000">
                      <a:schemeClr val="accent1"/>
                    </a:gs>
                    <a:gs pos="100000">
                      <a:schemeClr val="accent5"/>
                    </a:gs>
                  </a:gsLst>
                  <a:lin ang="0" scaled="1"/>
                  <a:tileRect/>
                </a:gradFill>
                <a:latin typeface="Arial"/>
                <a:cs typeface="Arial"/>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Tree>
    <p:extLst>
      <p:ext uri="{BB962C8B-B14F-4D97-AF65-F5344CB8AC3E}">
        <p14:creationId xmlns:p14="http://schemas.microsoft.com/office/powerpoint/2010/main" val="610052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STER SLIDE 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1067782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STER SLIDE TWO COLUMN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6" name="Text Placeholder 5"/>
          <p:cNvSpPr>
            <a:spLocks noGrp="1"/>
          </p:cNvSpPr>
          <p:nvPr>
            <p:ph type="body" sz="quarter" idx="11" hasCustomPrompt="1"/>
          </p:nvPr>
        </p:nvSpPr>
        <p:spPr>
          <a:xfrm>
            <a:off x="5872434" y="1454385"/>
            <a:ext cx="2590800" cy="1921965"/>
          </a:xfrm>
          <a:prstGeom prst="rect">
            <a:avLst/>
          </a:prstGeom>
        </p:spPr>
        <p:txBody>
          <a:bodyPr vert="horz"/>
          <a:lstStyle>
            <a:lvl1pPr>
              <a:defRPr sz="1400" baseline="0">
                <a:gradFill flip="none" rotWithShape="1">
                  <a:gsLst>
                    <a:gs pos="48000">
                      <a:schemeClr val="accent1"/>
                    </a:gs>
                    <a:gs pos="100000">
                      <a:schemeClr val="accent5"/>
                    </a:gs>
                  </a:gsLst>
                  <a:lin ang="0" scaled="1"/>
                  <a:tileRect/>
                </a:gradFill>
                <a:latin typeface="Arial"/>
                <a:cs typeface="Arial"/>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2627371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STER SLIDE TWO COLUMN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7" name="Picture Placeholder 4"/>
          <p:cNvSpPr>
            <a:spLocks noGrp="1"/>
          </p:cNvSpPr>
          <p:nvPr>
            <p:ph type="pic" sz="quarter" idx="11"/>
          </p:nvPr>
        </p:nvSpPr>
        <p:spPr>
          <a:xfrm>
            <a:off x="5776872" y="1454152"/>
            <a:ext cx="2888126" cy="4835525"/>
          </a:xfrm>
          <a:prstGeom prst="rect">
            <a:avLst/>
          </a:prstGeom>
        </p:spPr>
        <p:txBody>
          <a:bodyPr vert="horz"/>
          <a:lstStyle/>
          <a:p>
            <a:endParaRPr lang="en-US" dirty="0"/>
          </a:p>
        </p:txBody>
      </p:sp>
    </p:spTree>
    <p:extLst>
      <p:ext uri="{BB962C8B-B14F-4D97-AF65-F5344CB8AC3E}">
        <p14:creationId xmlns:p14="http://schemas.microsoft.com/office/powerpoint/2010/main" val="70277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SLIDE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4"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5"/>
          <p:cNvSpPr>
            <a:spLocks noGrp="1"/>
          </p:cNvSpPr>
          <p:nvPr>
            <p:ph type="body" sz="quarter" idx="11" hasCustomPrompt="1"/>
          </p:nvPr>
        </p:nvSpPr>
        <p:spPr>
          <a:xfrm>
            <a:off x="5872434" y="1454389"/>
            <a:ext cx="2590800" cy="1921965"/>
          </a:xfrm>
          <a:prstGeom prst="rect">
            <a:avLst/>
          </a:prstGeom>
        </p:spPr>
        <p:txBody>
          <a:bodyPr vert="horz"/>
          <a:lstStyle>
            <a:lvl1pPr>
              <a:defRPr sz="1400" baseline="0">
                <a:gradFill flip="none" rotWithShape="1">
                  <a:gsLst>
                    <a:gs pos="53000">
                      <a:schemeClr val="accent1"/>
                    </a:gs>
                    <a:gs pos="100000">
                      <a:schemeClr val="accent5"/>
                    </a:gs>
                  </a:gsLst>
                  <a:lin ang="0" scaled="1"/>
                  <a:tileRect/>
                </a:gradFill>
                <a:latin typeface="RSA Sans Light"/>
                <a:cs typeface="RSA Sans Light"/>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Tree>
    <p:extLst>
      <p:ext uri="{BB962C8B-B14F-4D97-AF65-F5344CB8AC3E}">
        <p14:creationId xmlns:p14="http://schemas.microsoft.com/office/powerpoint/2010/main" val="62448054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STER SLIDE WITH THREAD">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5" name="Picture 4" descr="PPT THREADS 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5772" y="1885247"/>
            <a:ext cx="3408231" cy="4972752"/>
          </a:xfrm>
          <a:prstGeom prst="rect">
            <a:avLst/>
          </a:prstGeom>
        </p:spPr>
      </p:pic>
    </p:spTree>
    <p:extLst>
      <p:ext uri="{BB962C8B-B14F-4D97-AF65-F5344CB8AC3E}">
        <p14:creationId xmlns:p14="http://schemas.microsoft.com/office/powerpoint/2010/main" val="3987213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spTree>
    <p:extLst>
      <p:ext uri="{BB962C8B-B14F-4D97-AF65-F5344CB8AC3E}">
        <p14:creationId xmlns:p14="http://schemas.microsoft.com/office/powerpoint/2010/main" val="65328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5" name="Picture 4" descr="PPT THREADS 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8457" y="0"/>
            <a:ext cx="3410712" cy="6858000"/>
          </a:xfrm>
          <a:prstGeom prst="rect">
            <a:avLst/>
          </a:prstGeom>
        </p:spPr>
      </p:pic>
      <p:pic>
        <p:nvPicPr>
          <p:cNvPr id="6" name="Picture 5" descr="rsa_rgb_pos.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sp>
        <p:nvSpPr>
          <p:cNvPr id="2"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3"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702406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pic>
        <p:nvPicPr>
          <p:cNvPr id="2" name="Picture 1" descr="PPT THREADS 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5750" y="4502064"/>
            <a:ext cx="7628250" cy="2355943"/>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2980098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pic>
        <p:nvPicPr>
          <p:cNvPr id="8" name="Picture 7" descr="PPT THREADS 8.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9087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pic>
        <p:nvPicPr>
          <p:cNvPr id="4" name="Picture 3" descr="PPT THREADS 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9888" y="1103376"/>
            <a:ext cx="3944112" cy="5754624"/>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2923978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pic>
        <p:nvPicPr>
          <p:cNvPr id="5" name="Picture 4" descr="PPT THREADS 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13306"/>
            <a:ext cx="9144000" cy="3355848"/>
          </a:xfrm>
          <a:prstGeom prst="rect">
            <a:avLst/>
          </a:prstGeom>
        </p:spPr>
      </p:pic>
      <p:sp>
        <p:nvSpPr>
          <p:cNvPr id="9" name="Title 1"/>
          <p:cNvSpPr>
            <a:spLocks noGrp="1"/>
          </p:cNvSpPr>
          <p:nvPr>
            <p:ph type="title" hasCustomPrompt="1"/>
          </p:nvPr>
        </p:nvSpPr>
        <p:spPr>
          <a:xfrm>
            <a:off x="390667" y="1916475"/>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2876550"/>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3412047"/>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4066474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505" y="3516545"/>
            <a:ext cx="1709886" cy="1179629"/>
          </a:xfrm>
          <a:prstGeom prst="rect">
            <a:avLst/>
          </a:prstGeom>
        </p:spPr>
      </p:pic>
      <p:pic>
        <p:nvPicPr>
          <p:cNvPr id="4" name="Picture 3" descr="PPT THREADS 6.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6136" y="0"/>
            <a:ext cx="5007864" cy="6858000"/>
          </a:xfrm>
          <a:prstGeom prst="rect">
            <a:avLst/>
          </a:prstGeom>
        </p:spPr>
      </p:pic>
      <p:sp>
        <p:nvSpPr>
          <p:cNvPr id="9" name="Title 1"/>
          <p:cNvSpPr>
            <a:spLocks noGrp="1"/>
          </p:cNvSpPr>
          <p:nvPr>
            <p:ph type="title" hasCustomPrompt="1"/>
          </p:nvPr>
        </p:nvSpPr>
        <p:spPr>
          <a:xfrm>
            <a:off x="390667" y="4505706"/>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526676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2932950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7">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677" y="3188183"/>
            <a:ext cx="1709886" cy="1179629"/>
          </a:xfrm>
          <a:prstGeom prst="rect">
            <a:avLst/>
          </a:prstGeom>
        </p:spPr>
      </p:pic>
      <p:pic>
        <p:nvPicPr>
          <p:cNvPr id="9" name="Picture 8" descr="PPT THREADS 3.png"/>
          <p:cNvPicPr>
            <a:picLocks noChangeAspect="1"/>
          </p:cNvPicPr>
          <p:nvPr userDrawn="1"/>
        </p:nvPicPr>
        <p:blipFill rotWithShape="1">
          <a:blip r:embed="rId3">
            <a:extLst>
              <a:ext uri="{28A0092B-C50C-407E-A947-70E740481C1C}">
                <a14:useLocalDpi xmlns:a14="http://schemas.microsoft.com/office/drawing/2010/main" val="0"/>
              </a:ext>
            </a:extLst>
          </a:blip>
          <a:srcRect l="-1" r="-901"/>
          <a:stretch/>
        </p:blipFill>
        <p:spPr>
          <a:xfrm>
            <a:off x="3865773" y="0"/>
            <a:ext cx="5332849" cy="6858000"/>
          </a:xfrm>
          <a:prstGeom prst="rect">
            <a:avLst/>
          </a:prstGeom>
        </p:spPr>
      </p:pic>
      <p:sp>
        <p:nvSpPr>
          <p:cNvPr id="10" name="Title 1"/>
          <p:cNvSpPr>
            <a:spLocks noGrp="1"/>
          </p:cNvSpPr>
          <p:nvPr>
            <p:ph type="title" hasCustomPrompt="1"/>
          </p:nvPr>
        </p:nvSpPr>
        <p:spPr>
          <a:xfrm>
            <a:off x="390667" y="416246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4923525"/>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2"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4230574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83419" y="1694621"/>
            <a:ext cx="6299378" cy="837582"/>
          </a:xfrm>
        </p:spPr>
        <p:txBody>
          <a:bodyPr>
            <a:normAutofit/>
          </a:bodyPr>
          <a:lstStyle>
            <a:lvl1pPr>
              <a:defRPr sz="3200">
                <a:latin typeface="Arial"/>
                <a:cs typeface="Arial"/>
              </a:defRPr>
            </a:lvl1pPr>
          </a:lstStyle>
          <a:p>
            <a:pPr>
              <a:lnSpc>
                <a:spcPct val="90000"/>
              </a:lnSpc>
            </a:pPr>
            <a:r>
              <a:rPr lang="en-US" dirty="0" smtClean="0">
                <a:solidFill>
                  <a:schemeClr val="tx2"/>
                </a:solidFill>
              </a:rPr>
              <a:t>DIVIDER SLIDE TITLE</a:t>
            </a:r>
            <a:endParaRPr lang="en-US" dirty="0">
              <a:solidFill>
                <a:schemeClr val="tx2"/>
              </a:solidFill>
            </a:endParaRPr>
          </a:p>
        </p:txBody>
      </p:sp>
    </p:spTree>
    <p:extLst>
      <p:ext uri="{BB962C8B-B14F-4D97-AF65-F5344CB8AC3E}">
        <p14:creationId xmlns:p14="http://schemas.microsoft.com/office/powerpoint/2010/main" val="178604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SLIDE 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4"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2880551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0">
                <a:schemeClr val="tx2"/>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527166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3909129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chemeClr val="accent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694764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VIDER SLIDE 3">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737449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VIDER SLIDE 3">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567736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184151" y="1128713"/>
            <a:ext cx="8783638" cy="47767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ftr" sz="quarter" idx="10"/>
          </p:nvPr>
        </p:nvSpPr>
        <p:spPr>
          <a:xfrm>
            <a:off x="184150" y="6621463"/>
            <a:ext cx="6097588" cy="138112"/>
          </a:xfrm>
          <a:prstGeom prst="rect">
            <a:avLst/>
          </a:prstGeom>
          <a:ln/>
        </p:spPr>
        <p:txBody>
          <a:bodyPr/>
          <a:lstStyle>
            <a:lvl1pPr>
              <a:defRPr/>
            </a:lvl1pPr>
          </a:lstStyle>
          <a:p>
            <a:pPr>
              <a:defRPr/>
            </a:pPr>
            <a:fld id="{490F9257-149F-4972-A572-0DF071FA1824}" type="slidenum">
              <a:rPr lang="en-US">
                <a:solidFill>
                  <a:prstClr val="black"/>
                </a:solidFill>
              </a:rPr>
              <a:pPr>
                <a:defRPr/>
              </a:pPr>
              <a:t>‹#›</a:t>
            </a:fld>
            <a:r>
              <a:rPr lang="en-US" dirty="0">
                <a:solidFill>
                  <a:prstClr val="black"/>
                </a:solidFill>
              </a:rPr>
              <a:t> </a:t>
            </a:r>
          </a:p>
        </p:txBody>
      </p:sp>
    </p:spTree>
    <p:extLst>
      <p:ext uri="{BB962C8B-B14F-4D97-AF65-F5344CB8AC3E}">
        <p14:creationId xmlns:p14="http://schemas.microsoft.com/office/powerpoint/2010/main" val="3117981661"/>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365566"/>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STER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89319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STER SLIDE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Picture Placeholder 4"/>
          <p:cNvSpPr>
            <a:spLocks noGrp="1"/>
          </p:cNvSpPr>
          <p:nvPr>
            <p:ph type="pic" sz="quarter" idx="11"/>
          </p:nvPr>
        </p:nvSpPr>
        <p:spPr>
          <a:xfrm>
            <a:off x="5262325" y="1454152"/>
            <a:ext cx="3402677" cy="4835525"/>
          </a:xfrm>
          <a:prstGeom prst="rect">
            <a:avLst/>
          </a:prstGeom>
        </p:spPr>
        <p:txBody>
          <a:bodyPr vert="horz"/>
          <a:lstStyle/>
          <a:p>
            <a:endParaRPr lang="en-US" dirty="0"/>
          </a:p>
        </p:txBody>
      </p:sp>
    </p:spTree>
    <p:extLst>
      <p:ext uri="{BB962C8B-B14F-4D97-AF65-F5344CB8AC3E}">
        <p14:creationId xmlns:p14="http://schemas.microsoft.com/office/powerpoint/2010/main" val="1996539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STER SLIDE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5"/>
          <p:cNvSpPr>
            <a:spLocks noGrp="1"/>
          </p:cNvSpPr>
          <p:nvPr>
            <p:ph type="body" sz="quarter" idx="11" hasCustomPrompt="1"/>
          </p:nvPr>
        </p:nvSpPr>
        <p:spPr>
          <a:xfrm>
            <a:off x="5872434" y="1454385"/>
            <a:ext cx="2590800" cy="1921965"/>
          </a:xfrm>
          <a:prstGeom prst="rect">
            <a:avLst/>
          </a:prstGeom>
        </p:spPr>
        <p:txBody>
          <a:bodyPr vert="horz"/>
          <a:lstStyle>
            <a:lvl1pPr>
              <a:defRPr sz="1400" baseline="0">
                <a:gradFill flip="none" rotWithShape="1">
                  <a:gsLst>
                    <a:gs pos="53000">
                      <a:schemeClr val="accent1"/>
                    </a:gs>
                    <a:gs pos="100000">
                      <a:schemeClr val="accent5"/>
                    </a:gs>
                  </a:gsLst>
                  <a:lin ang="0" scaled="1"/>
                  <a:tileRect/>
                </a:gradFill>
                <a:latin typeface="Arial"/>
                <a:cs typeface="Arial"/>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Tree>
    <p:extLst>
      <p:ext uri="{BB962C8B-B14F-4D97-AF65-F5344CB8AC3E}">
        <p14:creationId xmlns:p14="http://schemas.microsoft.com/office/powerpoint/2010/main" val="94608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SLIDE TWO COLUMN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4"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6" name="Text Placeholder 5"/>
          <p:cNvSpPr>
            <a:spLocks noGrp="1"/>
          </p:cNvSpPr>
          <p:nvPr>
            <p:ph type="body" sz="quarter" idx="11" hasCustomPrompt="1"/>
          </p:nvPr>
        </p:nvSpPr>
        <p:spPr>
          <a:xfrm>
            <a:off x="5872434" y="1454389"/>
            <a:ext cx="2590800" cy="1921965"/>
          </a:xfrm>
          <a:prstGeom prst="rect">
            <a:avLst/>
          </a:prstGeom>
        </p:spPr>
        <p:txBody>
          <a:bodyPr vert="horz"/>
          <a:lstStyle>
            <a:lvl1pPr>
              <a:defRPr sz="1400" baseline="0">
                <a:gradFill flip="none" rotWithShape="1">
                  <a:gsLst>
                    <a:gs pos="48000">
                      <a:schemeClr val="accent1"/>
                    </a:gs>
                    <a:gs pos="100000">
                      <a:schemeClr val="accent5"/>
                    </a:gs>
                  </a:gsLst>
                  <a:lin ang="0" scaled="1"/>
                  <a:tileRect/>
                </a:gradFill>
                <a:latin typeface="RSA Sans Light"/>
                <a:cs typeface="RSA Sans Light"/>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72732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STER SLIDE 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365425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STER SLIDE TWO COLUMN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6" name="Text Placeholder 5"/>
          <p:cNvSpPr>
            <a:spLocks noGrp="1"/>
          </p:cNvSpPr>
          <p:nvPr>
            <p:ph type="body" sz="quarter" idx="11" hasCustomPrompt="1"/>
          </p:nvPr>
        </p:nvSpPr>
        <p:spPr>
          <a:xfrm>
            <a:off x="5872434" y="1454385"/>
            <a:ext cx="2590800" cy="1921965"/>
          </a:xfrm>
          <a:prstGeom prst="rect">
            <a:avLst/>
          </a:prstGeom>
        </p:spPr>
        <p:txBody>
          <a:bodyPr vert="horz"/>
          <a:lstStyle>
            <a:lvl1pPr>
              <a:defRPr sz="1400" baseline="0">
                <a:gradFill flip="none" rotWithShape="1">
                  <a:gsLst>
                    <a:gs pos="48000">
                      <a:schemeClr val="accent1"/>
                    </a:gs>
                    <a:gs pos="100000">
                      <a:schemeClr val="accent5"/>
                    </a:gs>
                  </a:gsLst>
                  <a:lin ang="0" scaled="1"/>
                  <a:tileRect/>
                </a:gradFill>
                <a:latin typeface="Arial"/>
                <a:cs typeface="Arial"/>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4136332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STER SLIDE TWO COLUMN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7" name="Picture Placeholder 4"/>
          <p:cNvSpPr>
            <a:spLocks noGrp="1"/>
          </p:cNvSpPr>
          <p:nvPr>
            <p:ph type="pic" sz="quarter" idx="11"/>
          </p:nvPr>
        </p:nvSpPr>
        <p:spPr>
          <a:xfrm>
            <a:off x="5776872" y="1454152"/>
            <a:ext cx="2888126" cy="4835525"/>
          </a:xfrm>
          <a:prstGeom prst="rect">
            <a:avLst/>
          </a:prstGeom>
        </p:spPr>
        <p:txBody>
          <a:bodyPr vert="horz"/>
          <a:lstStyle/>
          <a:p>
            <a:endParaRPr lang="en-US" dirty="0"/>
          </a:p>
        </p:txBody>
      </p:sp>
    </p:spTree>
    <p:extLst>
      <p:ext uri="{BB962C8B-B14F-4D97-AF65-F5344CB8AC3E}">
        <p14:creationId xmlns:p14="http://schemas.microsoft.com/office/powerpoint/2010/main" val="3081955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STER SLIDE WITH THREAD">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5" name="Picture 4" descr="PPT THREADS 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5772" y="1885247"/>
            <a:ext cx="3408231" cy="4972752"/>
          </a:xfrm>
          <a:prstGeom prst="rect">
            <a:avLst/>
          </a:prstGeom>
        </p:spPr>
      </p:pic>
    </p:spTree>
    <p:extLst>
      <p:ext uri="{BB962C8B-B14F-4D97-AF65-F5344CB8AC3E}">
        <p14:creationId xmlns:p14="http://schemas.microsoft.com/office/powerpoint/2010/main" val="2207939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spTree>
    <p:extLst>
      <p:ext uri="{BB962C8B-B14F-4D97-AF65-F5344CB8AC3E}">
        <p14:creationId xmlns:p14="http://schemas.microsoft.com/office/powerpoint/2010/main" val="3857726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5" name="Picture 4" descr="PPT THREADS 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8457" y="0"/>
            <a:ext cx="3410712" cy="6858000"/>
          </a:xfrm>
          <a:prstGeom prst="rect">
            <a:avLst/>
          </a:prstGeom>
        </p:spPr>
      </p:pic>
      <p:pic>
        <p:nvPicPr>
          <p:cNvPr id="6" name="Picture 5" descr="rsa_rgb_pos.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sp>
        <p:nvSpPr>
          <p:cNvPr id="2"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3"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3690245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pic>
        <p:nvPicPr>
          <p:cNvPr id="2" name="Picture 1" descr="PPT THREADS 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5750" y="4502064"/>
            <a:ext cx="7628250" cy="2355943"/>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4031595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pic>
        <p:nvPicPr>
          <p:cNvPr id="8" name="Picture 7" descr="PPT THREADS 8.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4754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pic>
        <p:nvPicPr>
          <p:cNvPr id="4" name="Picture 3" descr="PPT THREADS 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9888" y="1103376"/>
            <a:ext cx="3944112" cy="5754624"/>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3239056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5"/>
            <a:ext cx="1709886" cy="1179629"/>
          </a:xfrm>
          <a:prstGeom prst="rect">
            <a:avLst/>
          </a:prstGeom>
        </p:spPr>
      </p:pic>
      <p:pic>
        <p:nvPicPr>
          <p:cNvPr id="5" name="Picture 4" descr="PPT THREADS 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13306"/>
            <a:ext cx="9144000" cy="3355848"/>
          </a:xfrm>
          <a:prstGeom prst="rect">
            <a:avLst/>
          </a:prstGeom>
        </p:spPr>
      </p:pic>
      <p:sp>
        <p:nvSpPr>
          <p:cNvPr id="9" name="Title 1"/>
          <p:cNvSpPr>
            <a:spLocks noGrp="1"/>
          </p:cNvSpPr>
          <p:nvPr>
            <p:ph type="title" hasCustomPrompt="1"/>
          </p:nvPr>
        </p:nvSpPr>
        <p:spPr>
          <a:xfrm>
            <a:off x="390667" y="1916475"/>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2876550"/>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3412047"/>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152301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SLIDE TWO COLUMN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4"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7" name="Picture Placeholder 4"/>
          <p:cNvSpPr>
            <a:spLocks noGrp="1"/>
          </p:cNvSpPr>
          <p:nvPr>
            <p:ph type="pic" sz="quarter" idx="11"/>
          </p:nvPr>
        </p:nvSpPr>
        <p:spPr>
          <a:xfrm>
            <a:off x="5776872" y="1454152"/>
            <a:ext cx="2888126" cy="4835525"/>
          </a:xfrm>
          <a:prstGeom prst="rect">
            <a:avLst/>
          </a:prstGeom>
        </p:spPr>
        <p:txBody>
          <a:bodyPr vert="horz"/>
          <a:lstStyle/>
          <a:p>
            <a:endParaRPr lang="en-US" dirty="0"/>
          </a:p>
        </p:txBody>
      </p:sp>
    </p:spTree>
    <p:extLst>
      <p:ext uri="{BB962C8B-B14F-4D97-AF65-F5344CB8AC3E}">
        <p14:creationId xmlns:p14="http://schemas.microsoft.com/office/powerpoint/2010/main" val="3569958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505" y="3516545"/>
            <a:ext cx="1709886" cy="1179629"/>
          </a:xfrm>
          <a:prstGeom prst="rect">
            <a:avLst/>
          </a:prstGeom>
        </p:spPr>
      </p:pic>
      <p:pic>
        <p:nvPicPr>
          <p:cNvPr id="4" name="Picture 3" descr="PPT THREADS 6.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6136" y="0"/>
            <a:ext cx="5007864" cy="6858000"/>
          </a:xfrm>
          <a:prstGeom prst="rect">
            <a:avLst/>
          </a:prstGeom>
        </p:spPr>
      </p:pic>
      <p:sp>
        <p:nvSpPr>
          <p:cNvPr id="9" name="Title 1"/>
          <p:cNvSpPr>
            <a:spLocks noGrp="1"/>
          </p:cNvSpPr>
          <p:nvPr>
            <p:ph type="title" hasCustomPrompt="1"/>
          </p:nvPr>
        </p:nvSpPr>
        <p:spPr>
          <a:xfrm>
            <a:off x="390667" y="4505706"/>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526676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3142996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7">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677" y="3188183"/>
            <a:ext cx="1709886" cy="1179629"/>
          </a:xfrm>
          <a:prstGeom prst="rect">
            <a:avLst/>
          </a:prstGeom>
        </p:spPr>
      </p:pic>
      <p:pic>
        <p:nvPicPr>
          <p:cNvPr id="9" name="Picture 8" descr="PPT THREADS 3.png"/>
          <p:cNvPicPr>
            <a:picLocks noChangeAspect="1"/>
          </p:cNvPicPr>
          <p:nvPr userDrawn="1"/>
        </p:nvPicPr>
        <p:blipFill rotWithShape="1">
          <a:blip r:embed="rId3">
            <a:extLst>
              <a:ext uri="{28A0092B-C50C-407E-A947-70E740481C1C}">
                <a14:useLocalDpi xmlns:a14="http://schemas.microsoft.com/office/drawing/2010/main" val="0"/>
              </a:ext>
            </a:extLst>
          </a:blip>
          <a:srcRect l="-1" r="-901"/>
          <a:stretch/>
        </p:blipFill>
        <p:spPr>
          <a:xfrm>
            <a:off x="3865773" y="0"/>
            <a:ext cx="5332849" cy="6858000"/>
          </a:xfrm>
          <a:prstGeom prst="rect">
            <a:avLst/>
          </a:prstGeom>
        </p:spPr>
      </p:pic>
      <p:sp>
        <p:nvSpPr>
          <p:cNvPr id="10" name="Title 1"/>
          <p:cNvSpPr>
            <a:spLocks noGrp="1"/>
          </p:cNvSpPr>
          <p:nvPr>
            <p:ph type="title" hasCustomPrompt="1"/>
          </p:nvPr>
        </p:nvSpPr>
        <p:spPr>
          <a:xfrm>
            <a:off x="390667" y="416246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4923525"/>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2" name="Text Placeholder 12"/>
          <p:cNvSpPr>
            <a:spLocks noGrp="1"/>
          </p:cNvSpPr>
          <p:nvPr>
            <p:ph type="body" sz="quarter" idx="11" hasCustomPrompt="1"/>
          </p:nvPr>
        </p:nvSpPr>
        <p:spPr>
          <a:xfrm>
            <a:off x="483419" y="621977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1109008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83419" y="1694621"/>
            <a:ext cx="6299378" cy="837582"/>
          </a:xfrm>
        </p:spPr>
        <p:txBody>
          <a:bodyPr>
            <a:normAutofit/>
          </a:bodyPr>
          <a:lstStyle>
            <a:lvl1pPr>
              <a:defRPr sz="3200">
                <a:latin typeface="Arial"/>
                <a:cs typeface="Arial"/>
              </a:defRPr>
            </a:lvl1pPr>
          </a:lstStyle>
          <a:p>
            <a:pPr>
              <a:lnSpc>
                <a:spcPct val="90000"/>
              </a:lnSpc>
            </a:pPr>
            <a:r>
              <a:rPr lang="en-US" dirty="0" smtClean="0">
                <a:solidFill>
                  <a:schemeClr val="tx2"/>
                </a:solidFill>
              </a:rPr>
              <a:t>DIVIDER SLIDE TITLE</a:t>
            </a:r>
            <a:endParaRPr lang="en-US" dirty="0">
              <a:solidFill>
                <a:schemeClr val="tx2"/>
              </a:solidFill>
            </a:endParaRPr>
          </a:p>
        </p:txBody>
      </p:sp>
    </p:spTree>
    <p:extLst>
      <p:ext uri="{BB962C8B-B14F-4D97-AF65-F5344CB8AC3E}">
        <p14:creationId xmlns:p14="http://schemas.microsoft.com/office/powerpoint/2010/main" val="4276105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0">
                <a:schemeClr val="tx2"/>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2595228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777701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chemeClr val="accent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2452724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VIDER SLIDE 3">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379858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VIDER SLIDE 3">
    <p:spTree>
      <p:nvGrpSpPr>
        <p:cNvPr id="1" name=""/>
        <p:cNvGrpSpPr/>
        <p:nvPr/>
      </p:nvGrpSpPr>
      <p:grpSpPr>
        <a:xfrm>
          <a:off x="0" y="0"/>
          <a:ext cx="0" cy="0"/>
          <a:chOff x="0" y="0"/>
          <a:chExt cx="0" cy="0"/>
        </a:xfrm>
      </p:grpSpPr>
      <p:sp>
        <p:nvSpPr>
          <p:cNvPr id="6" name="Rectangle 5"/>
          <p:cNvSpPr/>
          <p:nvPr userDrawn="1"/>
        </p:nvSpPr>
        <p:spPr>
          <a:xfrm>
            <a:off x="129725" y="116085"/>
            <a:ext cx="8896496" cy="6616455"/>
          </a:xfrm>
          <a:prstGeom prst="rect">
            <a:avLst/>
          </a:prstGeom>
          <a:gradFill flip="none" rotWithShape="1">
            <a:gsLst>
              <a:gs pos="58000">
                <a:schemeClr val="tx2"/>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630518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184151" y="1128713"/>
            <a:ext cx="8783638" cy="47767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ftr" sz="quarter" idx="10"/>
          </p:nvPr>
        </p:nvSpPr>
        <p:spPr>
          <a:xfrm>
            <a:off x="184150" y="6621463"/>
            <a:ext cx="6097588" cy="138112"/>
          </a:xfrm>
          <a:prstGeom prst="rect">
            <a:avLst/>
          </a:prstGeom>
          <a:ln/>
        </p:spPr>
        <p:txBody>
          <a:bodyPr/>
          <a:lstStyle>
            <a:lvl1pPr>
              <a:defRPr/>
            </a:lvl1pPr>
          </a:lstStyle>
          <a:p>
            <a:pPr>
              <a:defRPr/>
            </a:pPr>
            <a:fld id="{490F9257-149F-4972-A572-0DF071FA1824}" type="slidenum">
              <a:rPr lang="en-US">
                <a:solidFill>
                  <a:prstClr val="black"/>
                </a:solidFill>
              </a:rPr>
              <a:pPr>
                <a:defRPr/>
              </a:pPr>
              <a:t>‹#›</a:t>
            </a:fld>
            <a:r>
              <a:rPr lang="en-US" dirty="0">
                <a:solidFill>
                  <a:prstClr val="black"/>
                </a:solidFill>
              </a:rPr>
              <a:t> </a:t>
            </a:r>
          </a:p>
        </p:txBody>
      </p:sp>
    </p:spTree>
    <p:extLst>
      <p:ext uri="{BB962C8B-B14F-4D97-AF65-F5344CB8AC3E}">
        <p14:creationId xmlns:p14="http://schemas.microsoft.com/office/powerpoint/2010/main" val="2910649466"/>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21850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SLIDE WITH THREAD">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794"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RSA Sans Light"/>
                <a:cs typeface="RSA Sans Light"/>
              </a:defRPr>
            </a:lvl1pPr>
            <a:lvl2pPr>
              <a:defRPr sz="1100">
                <a:latin typeface="RSA Sans Light"/>
                <a:cs typeface="RSA Sans Light"/>
              </a:defRPr>
            </a:lvl2pPr>
            <a:lvl3pPr>
              <a:defRPr sz="1100">
                <a:latin typeface="RSA Sans Light"/>
                <a:cs typeface="RSA Sans Light"/>
              </a:defRPr>
            </a:lvl3pPr>
            <a:lvl4pPr>
              <a:defRPr sz="1100">
                <a:latin typeface="RSA Sans Light"/>
                <a:cs typeface="RSA Sans Light"/>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5" name="Picture 4" descr="PPT THREADS 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5775" y="1885247"/>
            <a:ext cx="3408231" cy="4972752"/>
          </a:xfrm>
          <a:prstGeom prst="rect">
            <a:avLst/>
          </a:prstGeom>
        </p:spPr>
      </p:pic>
    </p:spTree>
    <p:extLst>
      <p:ext uri="{BB962C8B-B14F-4D97-AF65-F5344CB8AC3E}">
        <p14:creationId xmlns:p14="http://schemas.microsoft.com/office/powerpoint/2010/main" val="10515188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STER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80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821596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STER SLIDE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80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Picture Placeholder 4"/>
          <p:cNvSpPr>
            <a:spLocks noGrp="1"/>
          </p:cNvSpPr>
          <p:nvPr>
            <p:ph type="pic" sz="quarter" idx="11"/>
          </p:nvPr>
        </p:nvSpPr>
        <p:spPr>
          <a:xfrm>
            <a:off x="5262335" y="1454152"/>
            <a:ext cx="3402677" cy="4835525"/>
          </a:xfrm>
          <a:prstGeom prst="rect">
            <a:avLst/>
          </a:prstGeom>
        </p:spPr>
        <p:txBody>
          <a:bodyPr vert="horz"/>
          <a:lstStyle/>
          <a:p>
            <a:endParaRPr lang="en-US" dirty="0"/>
          </a:p>
        </p:txBody>
      </p:sp>
    </p:spTree>
    <p:extLst>
      <p:ext uri="{BB962C8B-B14F-4D97-AF65-F5344CB8AC3E}">
        <p14:creationId xmlns:p14="http://schemas.microsoft.com/office/powerpoint/2010/main" val="3689327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STER SLIDE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80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5"/>
          <p:cNvSpPr>
            <a:spLocks noGrp="1"/>
          </p:cNvSpPr>
          <p:nvPr>
            <p:ph type="body" sz="quarter" idx="11" hasCustomPrompt="1"/>
          </p:nvPr>
        </p:nvSpPr>
        <p:spPr>
          <a:xfrm>
            <a:off x="5872434" y="1454405"/>
            <a:ext cx="2590800" cy="1921965"/>
          </a:xfrm>
          <a:prstGeom prst="rect">
            <a:avLst/>
          </a:prstGeom>
        </p:spPr>
        <p:txBody>
          <a:bodyPr vert="horz"/>
          <a:lstStyle>
            <a:lvl1pPr>
              <a:defRPr sz="1400" baseline="0">
                <a:gradFill flip="none" rotWithShape="1">
                  <a:gsLst>
                    <a:gs pos="53000">
                      <a:schemeClr val="accent1"/>
                    </a:gs>
                    <a:gs pos="100000">
                      <a:schemeClr val="accent5"/>
                    </a:gs>
                  </a:gsLst>
                  <a:lin ang="0" scaled="1"/>
                  <a:tileRect/>
                </a:gradFill>
                <a:latin typeface="Arial"/>
                <a:cs typeface="Arial"/>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Tree>
    <p:extLst>
      <p:ext uri="{BB962C8B-B14F-4D97-AF65-F5344CB8AC3E}">
        <p14:creationId xmlns:p14="http://schemas.microsoft.com/office/powerpoint/2010/main" val="24578232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STER SLIDE 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80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3151748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STER SLIDE TWO COLUMN WITH CALL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80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6" name="Text Placeholder 5"/>
          <p:cNvSpPr>
            <a:spLocks noGrp="1"/>
          </p:cNvSpPr>
          <p:nvPr>
            <p:ph type="body" sz="quarter" idx="11" hasCustomPrompt="1"/>
          </p:nvPr>
        </p:nvSpPr>
        <p:spPr>
          <a:xfrm>
            <a:off x="5872434" y="1454405"/>
            <a:ext cx="2590800" cy="1921965"/>
          </a:xfrm>
          <a:prstGeom prst="rect">
            <a:avLst/>
          </a:prstGeom>
        </p:spPr>
        <p:txBody>
          <a:bodyPr vert="horz"/>
          <a:lstStyle>
            <a:lvl1pPr>
              <a:defRPr sz="1400" baseline="0">
                <a:gradFill flip="none" rotWithShape="1">
                  <a:gsLst>
                    <a:gs pos="48000">
                      <a:schemeClr val="accent1"/>
                    </a:gs>
                    <a:gs pos="100000">
                      <a:schemeClr val="accent5"/>
                    </a:gs>
                  </a:gsLst>
                  <a:lin ang="0" scaled="1"/>
                  <a:tileRect/>
                </a:gradFill>
                <a:latin typeface="Arial"/>
                <a:cs typeface="Arial"/>
              </a:defRPr>
            </a:lvl1pPr>
            <a:lvl2pPr>
              <a:defRPr sz="1200">
                <a:solidFill>
                  <a:srgbClr val="660085"/>
                </a:solidFill>
                <a:latin typeface="RSA Sans Light"/>
                <a:cs typeface="RSA Sans Light"/>
              </a:defRPr>
            </a:lvl2pPr>
            <a:lvl3pPr>
              <a:defRPr sz="1200">
                <a:solidFill>
                  <a:srgbClr val="660085"/>
                </a:solidFill>
                <a:latin typeface="RSA Sans Light"/>
                <a:cs typeface="RSA Sans Light"/>
              </a:defRPr>
            </a:lvl3pPr>
            <a:lvl4pPr>
              <a:defRPr sz="1200">
                <a:solidFill>
                  <a:srgbClr val="660085"/>
                </a:solidFill>
                <a:latin typeface="RSA Sans Light"/>
                <a:cs typeface="RSA Sans Light"/>
              </a:defRPr>
            </a:lvl4pPr>
            <a:lvl5pPr>
              <a:defRPr sz="1200">
                <a:solidFill>
                  <a:srgbClr val="660085"/>
                </a:solidFill>
                <a:latin typeface="RSA Sans Light"/>
                <a:cs typeface="RSA Sans Light"/>
              </a:defRPr>
            </a:lvl5pPr>
          </a:lstStyle>
          <a:p>
            <a:pPr lvl="0"/>
            <a:r>
              <a:rPr lang="en-GB" dirty="0" smtClean="0"/>
              <a:t>Call out text area</a:t>
            </a:r>
            <a:endParaRPr lang="en-US" dirty="0"/>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2754133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STER SLIDE TWO COLUMN WITH IMAG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80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2515810"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5" name="Text Placeholder 4"/>
          <p:cNvSpPr>
            <a:spLocks noGrp="1"/>
          </p:cNvSpPr>
          <p:nvPr>
            <p:ph type="body" sz="quarter" idx="12"/>
          </p:nvPr>
        </p:nvSpPr>
        <p:spPr>
          <a:xfrm>
            <a:off x="2934586" y="1454377"/>
            <a:ext cx="2516448" cy="4076700"/>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200">
                <a:latin typeface="RSA Sans Light"/>
                <a:cs typeface="RSA Sans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7" name="Picture Placeholder 4"/>
          <p:cNvSpPr>
            <a:spLocks noGrp="1"/>
          </p:cNvSpPr>
          <p:nvPr>
            <p:ph type="pic" sz="quarter" idx="11"/>
          </p:nvPr>
        </p:nvSpPr>
        <p:spPr>
          <a:xfrm>
            <a:off x="5776872" y="1454152"/>
            <a:ext cx="2888126" cy="4835525"/>
          </a:xfrm>
          <a:prstGeom prst="rect">
            <a:avLst/>
          </a:prstGeom>
        </p:spPr>
        <p:txBody>
          <a:bodyPr vert="horz"/>
          <a:lstStyle/>
          <a:p>
            <a:endParaRPr lang="en-US" dirty="0"/>
          </a:p>
        </p:txBody>
      </p:sp>
    </p:spTree>
    <p:extLst>
      <p:ext uri="{BB962C8B-B14F-4D97-AF65-F5344CB8AC3E}">
        <p14:creationId xmlns:p14="http://schemas.microsoft.com/office/powerpoint/2010/main" val="2355061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STER SLIDE WITH THREAD">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24801" y="274638"/>
            <a:ext cx="6183171"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4"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p:cNvSpPr>
            <a:spLocks noGrp="1"/>
          </p:cNvSpPr>
          <p:nvPr>
            <p:ph sz="quarter" idx="10"/>
          </p:nvPr>
        </p:nvSpPr>
        <p:spPr>
          <a:xfrm>
            <a:off x="225425" y="1454382"/>
            <a:ext cx="4560166" cy="4075895"/>
          </a:xfrm>
          <a:prstGeom prst="rect">
            <a:avLst/>
          </a:prstGeom>
        </p:spPr>
        <p:txBody>
          <a:bodyPr vert="horz"/>
          <a:lstStyle>
            <a:lvl1pPr>
              <a:defRPr sz="1100">
                <a:latin typeface="Arial"/>
                <a:cs typeface="Arial"/>
              </a:defRPr>
            </a:lvl1pPr>
            <a:lvl2pPr>
              <a:defRPr sz="1100">
                <a:latin typeface="Arial"/>
                <a:cs typeface="Arial"/>
              </a:defRPr>
            </a:lvl2pPr>
            <a:lvl3pPr>
              <a:defRPr sz="1100">
                <a:latin typeface="Arial"/>
                <a:cs typeface="Arial"/>
              </a:defRPr>
            </a:lvl3pPr>
            <a:lvl4pPr>
              <a:defRPr sz="1100">
                <a:latin typeface="Arial"/>
                <a:cs typeface="Arial"/>
              </a:defRPr>
            </a:lvl4pPr>
            <a:lvl5pPr>
              <a:defRPr sz="110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5" name="Picture 4" descr="PPT THREADS 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5782" y="1885247"/>
            <a:ext cx="3408231" cy="4972752"/>
          </a:xfrm>
          <a:prstGeom prst="rect">
            <a:avLst/>
          </a:prstGeom>
        </p:spPr>
      </p:pic>
    </p:spTree>
    <p:extLst>
      <p:ext uri="{BB962C8B-B14F-4D97-AF65-F5344CB8AC3E}">
        <p14:creationId xmlns:p14="http://schemas.microsoft.com/office/powerpoint/2010/main" val="2534850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105"/>
            <a:ext cx="1709886" cy="1179629"/>
          </a:xfrm>
          <a:prstGeom prst="rect">
            <a:avLst/>
          </a:prstGeom>
        </p:spPr>
      </p:pic>
    </p:spTree>
    <p:extLst>
      <p:ext uri="{BB962C8B-B14F-4D97-AF65-F5344CB8AC3E}">
        <p14:creationId xmlns:p14="http://schemas.microsoft.com/office/powerpoint/2010/main" val="3141382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5" name="Picture 4" descr="PPT THREADS 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8457" y="0"/>
            <a:ext cx="3410712" cy="6858000"/>
          </a:xfrm>
          <a:prstGeom prst="rect">
            <a:avLst/>
          </a:prstGeom>
        </p:spPr>
      </p:pic>
      <p:pic>
        <p:nvPicPr>
          <p:cNvPr id="6" name="Picture 5" descr="rsa_rgb_pos.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6335" y="116105"/>
            <a:ext cx="1709886" cy="1179629"/>
          </a:xfrm>
          <a:prstGeom prst="rect">
            <a:avLst/>
          </a:prstGeom>
        </p:spPr>
      </p:pic>
      <p:sp>
        <p:nvSpPr>
          <p:cNvPr id="2"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3" name="Text Placeholder 12"/>
          <p:cNvSpPr>
            <a:spLocks noGrp="1"/>
          </p:cNvSpPr>
          <p:nvPr>
            <p:ph type="body" sz="quarter" idx="11" hasCustomPrompt="1"/>
          </p:nvPr>
        </p:nvSpPr>
        <p:spPr>
          <a:xfrm>
            <a:off x="483419" y="621979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3803044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105"/>
            <a:ext cx="1709886" cy="1179629"/>
          </a:xfrm>
          <a:prstGeom prst="rect">
            <a:avLst/>
          </a:prstGeom>
        </p:spPr>
      </p:pic>
      <p:pic>
        <p:nvPicPr>
          <p:cNvPr id="2" name="Picture 1" descr="PPT THREADS 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5750" y="4502084"/>
            <a:ext cx="7628250" cy="2355943"/>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9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201072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2457B79-0310-8A40-B359-B8A66DAB93A1}" type="slidenum">
              <a:rPr lang="en-US" smtClean="0"/>
              <a:pPr/>
              <a:t>‹#›</a:t>
            </a:fld>
            <a:endParaRPr lang="en-US" dirty="0"/>
          </a:p>
        </p:txBody>
      </p:sp>
      <p:pic>
        <p:nvPicPr>
          <p:cNvPr id="4" name="Picture 3"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086"/>
            <a:ext cx="1709886" cy="1179629"/>
          </a:xfrm>
          <a:prstGeom prst="rect">
            <a:avLst/>
          </a:prstGeom>
        </p:spPr>
      </p:pic>
    </p:spTree>
    <p:extLst>
      <p:ext uri="{BB962C8B-B14F-4D97-AF65-F5344CB8AC3E}">
        <p14:creationId xmlns:p14="http://schemas.microsoft.com/office/powerpoint/2010/main" val="3144563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105"/>
            <a:ext cx="1709886" cy="1179629"/>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9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pic>
        <p:nvPicPr>
          <p:cNvPr id="8" name="Picture 7" descr="PPT THREADS 8.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7523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105"/>
            <a:ext cx="1709886" cy="1179629"/>
          </a:xfrm>
          <a:prstGeom prst="rect">
            <a:avLst/>
          </a:prstGeom>
        </p:spPr>
      </p:pic>
      <p:pic>
        <p:nvPicPr>
          <p:cNvPr id="4" name="Picture 3" descr="PPT THREADS 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9888" y="1103376"/>
            <a:ext cx="3944112" cy="5754624"/>
          </a:xfrm>
          <a:prstGeom prst="rect">
            <a:avLst/>
          </a:prstGeom>
        </p:spPr>
      </p:pic>
      <p:sp>
        <p:nvSpPr>
          <p:cNvPr id="9" name="Title 1"/>
          <p:cNvSpPr>
            <a:spLocks noGrp="1"/>
          </p:cNvSpPr>
          <p:nvPr>
            <p:ph type="title" hasCustomPrompt="1"/>
          </p:nvPr>
        </p:nvSpPr>
        <p:spPr>
          <a:xfrm>
            <a:off x="390667" y="226658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9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1058752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6335" y="116105"/>
            <a:ext cx="1709886" cy="1179629"/>
          </a:xfrm>
          <a:prstGeom prst="rect">
            <a:avLst/>
          </a:prstGeom>
        </p:spPr>
      </p:pic>
      <p:pic>
        <p:nvPicPr>
          <p:cNvPr id="5" name="Picture 4" descr="PPT THREADS 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13306"/>
            <a:ext cx="9144000" cy="3355848"/>
          </a:xfrm>
          <a:prstGeom prst="rect">
            <a:avLst/>
          </a:prstGeom>
        </p:spPr>
      </p:pic>
      <p:sp>
        <p:nvSpPr>
          <p:cNvPr id="9" name="Title 1"/>
          <p:cNvSpPr>
            <a:spLocks noGrp="1"/>
          </p:cNvSpPr>
          <p:nvPr>
            <p:ph type="title" hasCustomPrompt="1"/>
          </p:nvPr>
        </p:nvSpPr>
        <p:spPr>
          <a:xfrm>
            <a:off x="390667" y="1916475"/>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2876550"/>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3412047"/>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17851715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505" y="3516545"/>
            <a:ext cx="1709886" cy="1179629"/>
          </a:xfrm>
          <a:prstGeom prst="rect">
            <a:avLst/>
          </a:prstGeom>
        </p:spPr>
      </p:pic>
      <p:pic>
        <p:nvPicPr>
          <p:cNvPr id="4" name="Picture 3" descr="PPT THREADS 6.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6136" y="0"/>
            <a:ext cx="5007864" cy="6858000"/>
          </a:xfrm>
          <a:prstGeom prst="rect">
            <a:avLst/>
          </a:prstGeom>
        </p:spPr>
      </p:pic>
      <p:sp>
        <p:nvSpPr>
          <p:cNvPr id="9" name="Title 1"/>
          <p:cNvSpPr>
            <a:spLocks noGrp="1"/>
          </p:cNvSpPr>
          <p:nvPr>
            <p:ph type="title" hasCustomPrompt="1"/>
          </p:nvPr>
        </p:nvSpPr>
        <p:spPr>
          <a:xfrm>
            <a:off x="390667" y="4505706"/>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0" name="Text Placeholder 10"/>
          <p:cNvSpPr>
            <a:spLocks noGrp="1"/>
          </p:cNvSpPr>
          <p:nvPr>
            <p:ph type="body" sz="quarter" idx="10" hasCustomPrompt="1"/>
          </p:nvPr>
        </p:nvSpPr>
        <p:spPr>
          <a:xfrm>
            <a:off x="484188" y="5266768"/>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1" name="Text Placeholder 12"/>
          <p:cNvSpPr>
            <a:spLocks noGrp="1"/>
          </p:cNvSpPr>
          <p:nvPr>
            <p:ph type="body" sz="quarter" idx="11" hasCustomPrompt="1"/>
          </p:nvPr>
        </p:nvSpPr>
        <p:spPr>
          <a:xfrm>
            <a:off x="483419" y="621979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29504129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SLIDE 7">
    <p:spTree>
      <p:nvGrpSpPr>
        <p:cNvPr id="1" name=""/>
        <p:cNvGrpSpPr/>
        <p:nvPr/>
      </p:nvGrpSpPr>
      <p:grpSpPr>
        <a:xfrm>
          <a:off x="0" y="0"/>
          <a:ext cx="0" cy="0"/>
          <a:chOff x="0" y="0"/>
          <a:chExt cx="0" cy="0"/>
        </a:xfrm>
      </p:grpSpPr>
      <p:pic>
        <p:nvPicPr>
          <p:cNvPr id="6" name="Picture 5" descr="rsa_rgb_pos.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677" y="3188183"/>
            <a:ext cx="1709886" cy="1179629"/>
          </a:xfrm>
          <a:prstGeom prst="rect">
            <a:avLst/>
          </a:prstGeom>
        </p:spPr>
      </p:pic>
      <p:pic>
        <p:nvPicPr>
          <p:cNvPr id="9" name="Picture 8" descr="PPT THREADS 3.png"/>
          <p:cNvPicPr>
            <a:picLocks noChangeAspect="1"/>
          </p:cNvPicPr>
          <p:nvPr userDrawn="1"/>
        </p:nvPicPr>
        <p:blipFill rotWithShape="1">
          <a:blip r:embed="rId3">
            <a:extLst>
              <a:ext uri="{28A0092B-C50C-407E-A947-70E740481C1C}">
                <a14:useLocalDpi xmlns:a14="http://schemas.microsoft.com/office/drawing/2010/main" val="0"/>
              </a:ext>
            </a:extLst>
          </a:blip>
          <a:srcRect l="-1" r="-901"/>
          <a:stretch/>
        </p:blipFill>
        <p:spPr>
          <a:xfrm>
            <a:off x="3865773" y="0"/>
            <a:ext cx="5332849" cy="6858000"/>
          </a:xfrm>
          <a:prstGeom prst="rect">
            <a:avLst/>
          </a:prstGeom>
        </p:spPr>
      </p:pic>
      <p:sp>
        <p:nvSpPr>
          <p:cNvPr id="10" name="Title 1"/>
          <p:cNvSpPr>
            <a:spLocks noGrp="1"/>
          </p:cNvSpPr>
          <p:nvPr>
            <p:ph type="title" hasCustomPrompt="1"/>
          </p:nvPr>
        </p:nvSpPr>
        <p:spPr>
          <a:xfrm>
            <a:off x="390667" y="4162463"/>
            <a:ext cx="6299378" cy="837582"/>
          </a:xfrm>
        </p:spPr>
        <p:txBody>
          <a:bodyPr tIns="0" bIns="0">
            <a:normAutofit/>
          </a:bodyPr>
          <a:lstStyle>
            <a:lvl1pPr>
              <a:defRPr sz="3200" cap="all">
                <a:latin typeface="Arial"/>
                <a:cs typeface="Arial"/>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4923525"/>
            <a:ext cx="2667000" cy="1125538"/>
          </a:xfrm>
          <a:prstGeom prst="rect">
            <a:avLst/>
          </a:prstGeom>
        </p:spPr>
        <p:txBody>
          <a:bodyPr vert="horz" lIns="0" tIns="0" rIns="0" bIns="0"/>
          <a:lstStyle>
            <a:lvl1pPr>
              <a:defRPr sz="1400" baseline="0">
                <a:solidFill>
                  <a:schemeClr val="tx2"/>
                </a:solidFill>
                <a:latin typeface="Arial"/>
                <a:cs typeface="Arial"/>
              </a:defRPr>
            </a:lvl1pPr>
          </a:lstStyle>
          <a:p>
            <a:pPr lvl="0"/>
            <a:r>
              <a:rPr lang="en-GB" dirty="0" smtClean="0"/>
              <a:t>SUB HEADING AND ANY FURTHER INFORMATION</a:t>
            </a:r>
            <a:endParaRPr lang="en-US" dirty="0"/>
          </a:p>
        </p:txBody>
      </p:sp>
      <p:sp>
        <p:nvSpPr>
          <p:cNvPr id="12" name="Text Placeholder 12"/>
          <p:cNvSpPr>
            <a:spLocks noGrp="1"/>
          </p:cNvSpPr>
          <p:nvPr>
            <p:ph type="body" sz="quarter" idx="11" hasCustomPrompt="1"/>
          </p:nvPr>
        </p:nvSpPr>
        <p:spPr>
          <a:xfrm>
            <a:off x="483419" y="6219798"/>
            <a:ext cx="2424112" cy="398463"/>
          </a:xfrm>
          <a:prstGeom prst="rect">
            <a:avLst/>
          </a:prstGeom>
        </p:spPr>
        <p:txBody>
          <a:bodyPr vert="horz" lIns="0" tIns="0" rIns="0" bIns="0"/>
          <a:lstStyle>
            <a:lvl1pPr>
              <a:defRPr sz="1400" baseline="0">
                <a:solidFill>
                  <a:srgbClr val="660085"/>
                </a:solidFill>
                <a:latin typeface="Arial"/>
                <a:cs typeface="Arial"/>
              </a:defRPr>
            </a:lvl1pPr>
          </a:lstStyle>
          <a:p>
            <a:pPr lvl="0"/>
            <a:r>
              <a:rPr lang="en-GB" dirty="0" smtClean="0"/>
              <a:t>MONTH 2014</a:t>
            </a:r>
            <a:endParaRPr lang="en-US" dirty="0"/>
          </a:p>
        </p:txBody>
      </p:sp>
    </p:spTree>
    <p:extLst>
      <p:ext uri="{BB962C8B-B14F-4D97-AF65-F5344CB8AC3E}">
        <p14:creationId xmlns:p14="http://schemas.microsoft.com/office/powerpoint/2010/main" val="1644837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83419" y="1694621"/>
            <a:ext cx="6299378" cy="837582"/>
          </a:xfrm>
        </p:spPr>
        <p:txBody>
          <a:bodyPr>
            <a:normAutofit/>
          </a:bodyPr>
          <a:lstStyle>
            <a:lvl1pPr>
              <a:defRPr sz="3200">
                <a:latin typeface="Arial"/>
                <a:cs typeface="Arial"/>
              </a:defRPr>
            </a:lvl1pPr>
          </a:lstStyle>
          <a:p>
            <a:pPr>
              <a:lnSpc>
                <a:spcPct val="90000"/>
              </a:lnSpc>
            </a:pPr>
            <a:r>
              <a:rPr lang="en-US" dirty="0" smtClean="0">
                <a:solidFill>
                  <a:schemeClr val="tx2"/>
                </a:solidFill>
              </a:rPr>
              <a:t>DIVIDER SLIDE TITLE</a:t>
            </a:r>
            <a:endParaRPr lang="en-US" dirty="0">
              <a:solidFill>
                <a:schemeClr val="tx2"/>
              </a:solidFill>
            </a:endParaRPr>
          </a:p>
        </p:txBody>
      </p:sp>
    </p:spTree>
    <p:extLst>
      <p:ext uri="{BB962C8B-B14F-4D97-AF65-F5344CB8AC3E}">
        <p14:creationId xmlns:p14="http://schemas.microsoft.com/office/powerpoint/2010/main" val="2463608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p:cNvSpPr/>
          <p:nvPr userDrawn="1"/>
        </p:nvSpPr>
        <p:spPr>
          <a:xfrm>
            <a:off x="129725" y="116105"/>
            <a:ext cx="8896496" cy="6616455"/>
          </a:xfrm>
          <a:prstGeom prst="rect">
            <a:avLst/>
          </a:prstGeom>
          <a:gradFill flip="none" rotWithShape="1">
            <a:gsLst>
              <a:gs pos="0">
                <a:schemeClr val="tx2"/>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634782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6" name="Rectangle 5"/>
          <p:cNvSpPr/>
          <p:nvPr userDrawn="1"/>
        </p:nvSpPr>
        <p:spPr>
          <a:xfrm>
            <a:off x="129725" y="116105"/>
            <a:ext cx="8896496" cy="6616455"/>
          </a:xfrm>
          <a:prstGeom prst="rect">
            <a:avLst/>
          </a:prstGeom>
          <a:gradFill flip="none" rotWithShape="1">
            <a:gsLst>
              <a:gs pos="58000">
                <a:schemeClr val="tx2"/>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281483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Rectangle 5"/>
          <p:cNvSpPr/>
          <p:nvPr userDrawn="1"/>
        </p:nvSpPr>
        <p:spPr>
          <a:xfrm>
            <a:off x="129725" y="116105"/>
            <a:ext cx="8896496" cy="6616455"/>
          </a:xfrm>
          <a:prstGeom prst="rect">
            <a:avLst/>
          </a:prstGeom>
          <a:gradFill flip="none" rotWithShape="1">
            <a:gsLst>
              <a:gs pos="58000">
                <a:schemeClr val="tx2"/>
              </a:gs>
              <a:gs pos="100000">
                <a:schemeClr val="accent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32972878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VIDER SLIDE 3">
    <p:spTree>
      <p:nvGrpSpPr>
        <p:cNvPr id="1" name=""/>
        <p:cNvGrpSpPr/>
        <p:nvPr/>
      </p:nvGrpSpPr>
      <p:grpSpPr>
        <a:xfrm>
          <a:off x="0" y="0"/>
          <a:ext cx="0" cy="0"/>
          <a:chOff x="0" y="0"/>
          <a:chExt cx="0" cy="0"/>
        </a:xfrm>
      </p:grpSpPr>
      <p:sp>
        <p:nvSpPr>
          <p:cNvPr id="6" name="Rectangle 5"/>
          <p:cNvSpPr/>
          <p:nvPr userDrawn="1"/>
        </p:nvSpPr>
        <p:spPr>
          <a:xfrm>
            <a:off x="129725" y="116105"/>
            <a:ext cx="8896496" cy="6616455"/>
          </a:xfrm>
          <a:prstGeom prst="rect">
            <a:avLst/>
          </a:prstGeom>
          <a:gradFill flip="none" rotWithShape="1">
            <a:gsLst>
              <a:gs pos="58000">
                <a:schemeClr val="tx2"/>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114095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5" name="Picture 4" descr="PPT THREADS 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8457" y="0"/>
            <a:ext cx="3410712" cy="6858000"/>
          </a:xfrm>
          <a:prstGeom prst="rect">
            <a:avLst/>
          </a:prstGeom>
        </p:spPr>
      </p:pic>
      <p:pic>
        <p:nvPicPr>
          <p:cNvPr id="6" name="Picture 5" descr="rsa_rgb_pos.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6335" y="116086"/>
            <a:ext cx="1709886" cy="1179629"/>
          </a:xfrm>
          <a:prstGeom prst="rect">
            <a:avLst/>
          </a:prstGeom>
        </p:spPr>
      </p:pic>
      <p:sp>
        <p:nvSpPr>
          <p:cNvPr id="2" name="Title 1"/>
          <p:cNvSpPr>
            <a:spLocks noGrp="1"/>
          </p:cNvSpPr>
          <p:nvPr>
            <p:ph type="title" hasCustomPrompt="1"/>
          </p:nvPr>
        </p:nvSpPr>
        <p:spPr>
          <a:xfrm>
            <a:off x="390667" y="2266583"/>
            <a:ext cx="6299378" cy="837582"/>
          </a:xfrm>
        </p:spPr>
        <p:txBody>
          <a:bodyPr tIns="0" bIns="0">
            <a:normAutofit/>
          </a:bodyPr>
          <a:lstStyle>
            <a:lvl1pPr>
              <a:defRPr sz="3200" cap="all">
                <a:latin typeface="RSA Sans Regular"/>
                <a:cs typeface="RSA Sans Regular"/>
              </a:defRPr>
            </a:lvl1pPr>
          </a:lstStyle>
          <a:p>
            <a:r>
              <a:rPr lang="en-GB" dirty="0" smtClean="0"/>
              <a:t>PRESENTATION TITLE</a:t>
            </a:r>
            <a:endParaRPr lang="en-US" dirty="0"/>
          </a:p>
        </p:txBody>
      </p:sp>
      <p:sp>
        <p:nvSpPr>
          <p:cNvPr id="11" name="Text Placeholder 10"/>
          <p:cNvSpPr>
            <a:spLocks noGrp="1"/>
          </p:cNvSpPr>
          <p:nvPr>
            <p:ph type="body" sz="quarter" idx="10" hasCustomPrompt="1"/>
          </p:nvPr>
        </p:nvSpPr>
        <p:spPr>
          <a:xfrm>
            <a:off x="484188" y="3226658"/>
            <a:ext cx="2667000" cy="1125538"/>
          </a:xfrm>
          <a:prstGeom prst="rect">
            <a:avLst/>
          </a:prstGeom>
        </p:spPr>
        <p:txBody>
          <a:bodyPr vert="horz" lIns="0" tIns="0" rIns="0" bIns="0"/>
          <a:lstStyle>
            <a:lvl1pPr>
              <a:defRPr sz="1400" baseline="0">
                <a:solidFill>
                  <a:schemeClr val="tx2"/>
                </a:solidFill>
                <a:latin typeface="RSA Sans Light"/>
                <a:cs typeface="RSA Sans Light"/>
              </a:defRPr>
            </a:lvl1pPr>
          </a:lstStyle>
          <a:p>
            <a:pPr lvl="0"/>
            <a:r>
              <a:rPr lang="en-GB" dirty="0" smtClean="0"/>
              <a:t>SUB HEADING AND ANY FURTHER INFORMATION</a:t>
            </a:r>
            <a:endParaRPr lang="en-US" dirty="0"/>
          </a:p>
        </p:txBody>
      </p:sp>
      <p:sp>
        <p:nvSpPr>
          <p:cNvPr id="13" name="Text Placeholder 12"/>
          <p:cNvSpPr>
            <a:spLocks noGrp="1"/>
          </p:cNvSpPr>
          <p:nvPr>
            <p:ph type="body" sz="quarter" idx="11" hasCustomPrompt="1"/>
          </p:nvPr>
        </p:nvSpPr>
        <p:spPr>
          <a:xfrm>
            <a:off x="483419" y="6219784"/>
            <a:ext cx="2424112" cy="398463"/>
          </a:xfrm>
          <a:prstGeom prst="rect">
            <a:avLst/>
          </a:prstGeom>
        </p:spPr>
        <p:txBody>
          <a:bodyPr vert="horz" lIns="0" tIns="0" rIns="0" bIns="0"/>
          <a:lstStyle>
            <a:lvl1pPr>
              <a:defRPr sz="1400" baseline="0">
                <a:solidFill>
                  <a:srgbClr val="660085"/>
                </a:solidFill>
                <a:latin typeface="RSA Sans Light"/>
                <a:cs typeface="RSA Sans Light"/>
              </a:defRPr>
            </a:lvl1pPr>
          </a:lstStyle>
          <a:p>
            <a:pPr lvl="0"/>
            <a:r>
              <a:rPr lang="en-GB" dirty="0" smtClean="0"/>
              <a:t>MONTH 2014</a:t>
            </a:r>
            <a:endParaRPr lang="en-US" dirty="0"/>
          </a:p>
        </p:txBody>
      </p:sp>
    </p:spTree>
    <p:extLst>
      <p:ext uri="{BB962C8B-B14F-4D97-AF65-F5344CB8AC3E}">
        <p14:creationId xmlns:p14="http://schemas.microsoft.com/office/powerpoint/2010/main" val="15984111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DIVIDER SLIDE 3">
    <p:spTree>
      <p:nvGrpSpPr>
        <p:cNvPr id="1" name=""/>
        <p:cNvGrpSpPr/>
        <p:nvPr/>
      </p:nvGrpSpPr>
      <p:grpSpPr>
        <a:xfrm>
          <a:off x="0" y="0"/>
          <a:ext cx="0" cy="0"/>
          <a:chOff x="0" y="0"/>
          <a:chExt cx="0" cy="0"/>
        </a:xfrm>
      </p:grpSpPr>
      <p:sp>
        <p:nvSpPr>
          <p:cNvPr id="6" name="Rectangle 5"/>
          <p:cNvSpPr/>
          <p:nvPr userDrawn="1"/>
        </p:nvSpPr>
        <p:spPr>
          <a:xfrm>
            <a:off x="129725" y="116105"/>
            <a:ext cx="8896496" cy="6616455"/>
          </a:xfrm>
          <a:prstGeom prst="rect">
            <a:avLst/>
          </a:prstGeom>
          <a:gradFill flip="none" rotWithShape="1">
            <a:gsLst>
              <a:gs pos="58000">
                <a:schemeClr val="tx2"/>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itle 2"/>
          <p:cNvSpPr>
            <a:spLocks noGrp="1"/>
          </p:cNvSpPr>
          <p:nvPr>
            <p:ph type="title" hasCustomPrompt="1"/>
          </p:nvPr>
        </p:nvSpPr>
        <p:spPr>
          <a:xfrm>
            <a:off x="483419" y="1695245"/>
            <a:ext cx="6299378" cy="837582"/>
          </a:xfrm>
        </p:spPr>
        <p:txBody>
          <a:bodyPr>
            <a:normAutofit/>
          </a:bodyPr>
          <a:lstStyle>
            <a:lvl1pPr>
              <a:defRPr sz="3200" cap="all">
                <a:solidFill>
                  <a:schemeClr val="bg1"/>
                </a:solidFill>
                <a:latin typeface="Arial"/>
                <a:cs typeface="Arial"/>
              </a:defRPr>
            </a:lvl1pPr>
          </a:lstStyle>
          <a:p>
            <a:pPr>
              <a:lnSpc>
                <a:spcPct val="90000"/>
              </a:lnSpc>
            </a:pPr>
            <a:r>
              <a:rPr lang="en-US" sz="3200" dirty="0" smtClean="0">
                <a:solidFill>
                  <a:schemeClr val="bg1"/>
                </a:solidFill>
                <a:latin typeface="RSA Sans Light"/>
                <a:cs typeface="RSA Sans Light"/>
              </a:rPr>
              <a:t>DIVIDER SLIDE TITLE</a:t>
            </a:r>
            <a:endParaRPr lang="en-US" sz="3200" dirty="0">
              <a:solidFill>
                <a:schemeClr val="bg1"/>
              </a:solidFill>
              <a:latin typeface="RSA Sans Light"/>
              <a:cs typeface="RSA Sans Light"/>
            </a:endParaRPr>
          </a:p>
        </p:txBody>
      </p:sp>
    </p:spTree>
    <p:extLst>
      <p:ext uri="{BB962C8B-B14F-4D97-AF65-F5344CB8AC3E}">
        <p14:creationId xmlns:p14="http://schemas.microsoft.com/office/powerpoint/2010/main" val="42483186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567754"/>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74"/>
            <a:ext cx="2133600" cy="365125"/>
          </a:xfrm>
          <a:prstGeom prst="rect">
            <a:avLst/>
          </a:prstGeom>
        </p:spPr>
        <p:txBody>
          <a:bodyPr/>
          <a:lstStyle/>
          <a:p>
            <a:fld id="{4B39B408-C9B0-4F93-93EE-91D47D5EBE53}" type="datetime1">
              <a:rPr lang="en-US" smtClean="0">
                <a:solidFill>
                  <a:prstClr val="black"/>
                </a:solidFill>
              </a:rPr>
              <a:pPr/>
              <a:t>5/15/2017</a:t>
            </a:fld>
            <a:endParaRPr lang="en-GB" dirty="0">
              <a:solidFill>
                <a:prstClr val="black"/>
              </a:solidFill>
            </a:endParaRPr>
          </a:p>
        </p:txBody>
      </p:sp>
      <p:sp>
        <p:nvSpPr>
          <p:cNvPr id="5" name="Footer Placeholder 4"/>
          <p:cNvSpPr>
            <a:spLocks noGrp="1"/>
          </p:cNvSpPr>
          <p:nvPr>
            <p:ph type="ftr" sz="quarter" idx="11"/>
          </p:nvPr>
        </p:nvSpPr>
        <p:spPr>
          <a:xfrm>
            <a:off x="3124200" y="6356374"/>
            <a:ext cx="28956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C5CE5BE1-5A48-4342-9A19-19D9EB397A1B}"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51575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theme" Target="../theme/theme4.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788" y="274638"/>
            <a:ext cx="6299378"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Slide Number Placeholder 2"/>
          <p:cNvSpPr>
            <a:spLocks noGrp="1"/>
          </p:cNvSpPr>
          <p:nvPr>
            <p:ph type="sldNum" sz="quarter" idx="4"/>
          </p:nvPr>
        </p:nvSpPr>
        <p:spPr>
          <a:xfrm>
            <a:off x="6892239" y="6356364"/>
            <a:ext cx="2133600" cy="365125"/>
          </a:xfrm>
          <a:prstGeom prst="rect">
            <a:avLst/>
          </a:prstGeom>
        </p:spPr>
        <p:txBody>
          <a:bodyPr vert="horz" lIns="91440" tIns="45720" rIns="91440" bIns="45720" rtlCol="0" anchor="ctr"/>
          <a:lstStyle>
            <a:lvl1pPr algn="r">
              <a:defRPr sz="1000">
                <a:solidFill>
                  <a:schemeClr val="tx1">
                    <a:tint val="75000"/>
                  </a:schemeClr>
                </a:solidFill>
                <a:latin typeface="RSA Sans Light"/>
                <a:cs typeface="RSA Sans Light"/>
              </a:defRPr>
            </a:lvl1pPr>
          </a:lstStyle>
          <a:p>
            <a:fld id="{12457B79-0310-8A40-B359-B8A66DAB93A1}" type="slidenum">
              <a:rPr lang="en-US" smtClean="0"/>
              <a:pPr/>
              <a:t>‹#›</a:t>
            </a:fld>
            <a:endParaRPr lang="en-US" dirty="0"/>
          </a:p>
        </p:txBody>
      </p:sp>
    </p:spTree>
    <p:extLst>
      <p:ext uri="{BB962C8B-B14F-4D97-AF65-F5344CB8AC3E}">
        <p14:creationId xmlns:p14="http://schemas.microsoft.com/office/powerpoint/2010/main" val="8596873"/>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78" r:id="rId3"/>
    <p:sldLayoutId id="2147483681" r:id="rId4"/>
    <p:sldLayoutId id="2147483679" r:id="rId5"/>
    <p:sldLayoutId id="2147483682" r:id="rId6"/>
    <p:sldLayoutId id="2147483677" r:id="rId7"/>
    <p:sldLayoutId id="2147483676" r:id="rId8"/>
    <p:sldLayoutId id="2147483664" r:id="rId9"/>
    <p:sldLayoutId id="2147483665" r:id="rId10"/>
    <p:sldLayoutId id="2147483666" r:id="rId11"/>
    <p:sldLayoutId id="2147483667" r:id="rId12"/>
    <p:sldLayoutId id="2147483668" r:id="rId13"/>
    <p:sldLayoutId id="2147483669" r:id="rId14"/>
    <p:sldLayoutId id="2147483670" r:id="rId15"/>
    <p:sldLayoutId id="2147483651" r:id="rId16"/>
    <p:sldLayoutId id="2147483671" r:id="rId17"/>
    <p:sldLayoutId id="2147483672" r:id="rId18"/>
    <p:sldLayoutId id="2147483673" r:id="rId19"/>
    <p:sldLayoutId id="2147483674" r:id="rId20"/>
    <p:sldLayoutId id="2147483675" r:id="rId21"/>
    <p:sldLayoutId id="2147483683" r:id="rId22"/>
    <p:sldLayoutId id="2147483684" r:id="rId23"/>
  </p:sldLayoutIdLst>
  <p:hf hdr="0" ftr="0" dt="0"/>
  <p:txStyles>
    <p:titleStyle>
      <a:lvl1pPr algn="l" defTabSz="457200" rtl="0" eaLnBrk="1" latinLnBrk="0" hangingPunct="1">
        <a:lnSpc>
          <a:spcPct val="80000"/>
        </a:lnSpc>
        <a:spcBef>
          <a:spcPct val="0"/>
        </a:spcBef>
        <a:buNone/>
        <a:defRPr sz="2400" b="0" i="0" kern="1200">
          <a:solidFill>
            <a:schemeClr val="accent1"/>
          </a:solidFill>
          <a:latin typeface="RSA Sans Medium"/>
          <a:ea typeface="+mj-ea"/>
          <a:cs typeface="RSA Sans Medium"/>
        </a:defRPr>
      </a:lvl1pPr>
    </p:titleStyle>
    <p:body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788" y="274638"/>
            <a:ext cx="6299378"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06558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Lst>
  <p:hf hdr="0" ftr="0" dt="0"/>
  <p:txStyles>
    <p:titleStyle>
      <a:lvl1pPr algn="l" defTabSz="457200" rtl="0" eaLnBrk="1" latinLnBrk="0" hangingPunct="1">
        <a:lnSpc>
          <a:spcPct val="80000"/>
        </a:lnSpc>
        <a:spcBef>
          <a:spcPct val="0"/>
        </a:spcBef>
        <a:buNone/>
        <a:defRPr sz="2400" b="1" i="0" kern="1200">
          <a:solidFill>
            <a:schemeClr val="accent1"/>
          </a:solidFill>
          <a:latin typeface="Arial"/>
          <a:ea typeface="+mj-ea"/>
          <a:cs typeface="Arial"/>
        </a:defRPr>
      </a:lvl1pPr>
    </p:titleStyle>
    <p:body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788" y="274638"/>
            <a:ext cx="6299378"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Slide Number Placeholder 2"/>
          <p:cNvSpPr>
            <a:spLocks noGrp="1"/>
          </p:cNvSpPr>
          <p:nvPr>
            <p:ph type="sldNum" sz="quarter" idx="4"/>
          </p:nvPr>
        </p:nvSpPr>
        <p:spPr>
          <a:xfrm>
            <a:off x="6892239" y="635635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403865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p:hf hdr="0" ftr="0" dt="0"/>
  <p:txStyles>
    <p:titleStyle>
      <a:lvl1pPr algn="l" defTabSz="457200" rtl="0" eaLnBrk="1" latinLnBrk="0" hangingPunct="1">
        <a:lnSpc>
          <a:spcPct val="80000"/>
        </a:lnSpc>
        <a:spcBef>
          <a:spcPct val="0"/>
        </a:spcBef>
        <a:buNone/>
        <a:defRPr sz="2400" b="1" i="0" kern="1200">
          <a:solidFill>
            <a:schemeClr val="accent1"/>
          </a:solidFill>
          <a:latin typeface="Arial"/>
          <a:ea typeface="+mj-ea"/>
          <a:cs typeface="Arial"/>
        </a:defRPr>
      </a:lvl1pPr>
    </p:titleStyle>
    <p:body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788" y="274638"/>
            <a:ext cx="6299378" cy="837582"/>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Slide Number Placeholder 2"/>
          <p:cNvSpPr>
            <a:spLocks noGrp="1"/>
          </p:cNvSpPr>
          <p:nvPr>
            <p:ph type="sldNum" sz="quarter" idx="4"/>
          </p:nvPr>
        </p:nvSpPr>
        <p:spPr>
          <a:xfrm>
            <a:off x="6892239" y="6356378"/>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12457B79-0310-8A40-B359-B8A66DAB9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733189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Lst>
  <p:hf hdr="0" ftr="0" dt="0"/>
  <p:txStyles>
    <p:titleStyle>
      <a:lvl1pPr algn="l" defTabSz="457200" rtl="0" eaLnBrk="1" latinLnBrk="0" hangingPunct="1">
        <a:lnSpc>
          <a:spcPct val="80000"/>
        </a:lnSpc>
        <a:spcBef>
          <a:spcPct val="0"/>
        </a:spcBef>
        <a:buNone/>
        <a:defRPr sz="2400" b="1" i="0" kern="1200">
          <a:solidFill>
            <a:schemeClr val="accent1"/>
          </a:solidFill>
          <a:latin typeface="Arial"/>
          <a:ea typeface="+mj-ea"/>
          <a:cs typeface="Arial"/>
        </a:defRPr>
      </a:lvl1pPr>
    </p:titleStyle>
    <p:body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jpeg"/><Relationship Id="rId1" Type="http://schemas.openxmlformats.org/officeDocument/2006/relationships/slideLayout" Target="../slideLayouts/slideLayout49.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smtClean="0">
                <a:latin typeface="RSA Sans Medium" panose="02000000000000000000" pitchFamily="2" charset="0"/>
              </a:rPr>
              <a:t>Why now? Sunday Times Sept 2016</a:t>
            </a:r>
            <a:endParaRPr lang="en-GB" b="0" dirty="0">
              <a:latin typeface="RSA Sans Medium" panose="02000000000000000000" pitchFamily="2" charset="0"/>
            </a:endParaRPr>
          </a:p>
        </p:txBody>
      </p:sp>
      <p:sp>
        <p:nvSpPr>
          <p:cNvPr id="4" name="Slide Number Placeholder 3"/>
          <p:cNvSpPr>
            <a:spLocks noGrp="1"/>
          </p:cNvSpPr>
          <p:nvPr>
            <p:ph type="sldNum" sz="quarter" idx="4294967295"/>
          </p:nvPr>
        </p:nvSpPr>
        <p:spPr>
          <a:xfrm>
            <a:off x="6892239" y="6356364"/>
            <a:ext cx="2133600" cy="365125"/>
          </a:xfrm>
          <a:prstGeom prst="rect">
            <a:avLst/>
          </a:prstGeom>
        </p:spPr>
        <p:txBody>
          <a:bodyPr/>
          <a:lstStyle/>
          <a:p>
            <a:fld id="{C5CE5BE1-5A48-4342-9A19-19D9EB397A1B}" type="slidenum">
              <a:rPr lang="en-GB" smtClean="0"/>
              <a:pPr/>
              <a:t>1</a:t>
            </a:fld>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2225" y="1600206"/>
            <a:ext cx="6059553" cy="4525963"/>
          </a:xfrm>
        </p:spPr>
      </p:pic>
    </p:spTree>
    <p:extLst>
      <p:ext uri="{BB962C8B-B14F-4D97-AF65-F5344CB8AC3E}">
        <p14:creationId xmlns:p14="http://schemas.microsoft.com/office/powerpoint/2010/main" val="35506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RANSOMWARE – this is happening</a:t>
            </a:r>
            <a:endParaRPr lang="en-GB" dirty="0"/>
          </a:p>
        </p:txBody>
      </p:sp>
      <p:sp>
        <p:nvSpPr>
          <p:cNvPr id="4" name="Slide Number Placeholder 3"/>
          <p:cNvSpPr>
            <a:spLocks noGrp="1"/>
          </p:cNvSpPr>
          <p:nvPr>
            <p:ph type="sldNum" sz="quarter" idx="12"/>
          </p:nvPr>
        </p:nvSpPr>
        <p:spPr/>
        <p:txBody>
          <a:bodyPr/>
          <a:lstStyle/>
          <a:p>
            <a:fld id="{C5CE5BE1-5A48-4342-9A19-19D9EB397A1B}" type="slidenum">
              <a:rPr lang="en-GB" smtClean="0"/>
              <a:pPr/>
              <a:t>10</a:t>
            </a:fld>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8173" y="1328676"/>
            <a:ext cx="6930680" cy="502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056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CE5BE1-5A48-4342-9A19-19D9EB397A1B}" type="slidenum">
              <a:rPr lang="en-GB" smtClean="0">
                <a:solidFill>
                  <a:prstClr val="black">
                    <a:tint val="75000"/>
                  </a:prstClr>
                </a:solidFill>
              </a:rPr>
              <a:pPr/>
              <a:t>11</a:t>
            </a:fld>
            <a:endParaRPr lang="en-GB" dirty="0">
              <a:solidFill>
                <a:prstClr val="black">
                  <a:tint val="75000"/>
                </a:prstClr>
              </a:solidFill>
            </a:endParaRPr>
          </a:p>
        </p:txBody>
      </p:sp>
      <p:sp>
        <p:nvSpPr>
          <p:cNvPr id="6" name="Title 1"/>
          <p:cNvSpPr txBox="1">
            <a:spLocks/>
          </p:cNvSpPr>
          <p:nvPr/>
        </p:nvSpPr>
        <p:spPr>
          <a:xfrm>
            <a:off x="500035" y="76189"/>
            <a:ext cx="7488238" cy="638175"/>
          </a:xfrm>
          <a:prstGeom prst="rect">
            <a:avLst/>
          </a:prstGeom>
        </p:spPr>
        <p:txBody>
          <a:bodyPr lIns="0" tIns="0" rIns="0" bIns="0" anchor="b"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5A2D7F"/>
                </a:solidFill>
                <a:latin typeface="RSA Sans Medium" panose="02000000000000000000" pitchFamily="2" charset="0"/>
                <a:cs typeface="Arial" panose="020B0604020202020204" pitchFamily="34" charset="0"/>
              </a:rPr>
              <a:t>OUR BOOKING SYSTEM HAS BEEN CORRUPTED</a:t>
            </a:r>
            <a:endParaRPr lang="en-US" sz="1500" dirty="0">
              <a:solidFill>
                <a:srgbClr val="5A2D7F"/>
              </a:solidFill>
              <a:latin typeface="RSA Sans Medium" panose="02000000000000000000" pitchFamily="2" charset="0"/>
              <a:cs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11" y="1555054"/>
            <a:ext cx="7097162" cy="3548581"/>
          </a:xfrm>
          <a:prstGeom prst="rect">
            <a:avLst/>
          </a:prstGeom>
        </p:spPr>
      </p:pic>
    </p:spTree>
    <p:extLst>
      <p:ext uri="{BB962C8B-B14F-4D97-AF65-F5344CB8AC3E}">
        <p14:creationId xmlns:p14="http://schemas.microsoft.com/office/powerpoint/2010/main" val="3976419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48403" y="3655851"/>
            <a:ext cx="4032745" cy="2213329"/>
          </a:xfrm>
          <a:prstGeom prst="roundRect">
            <a:avLst>
              <a:gd name="adj" fmla="val 6818"/>
            </a:avLst>
          </a:prstGeom>
          <a:noFill/>
          <a:ln>
            <a:solidFill>
              <a:schemeClr val="accent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ounded Rectangle 32"/>
          <p:cNvSpPr/>
          <p:nvPr/>
        </p:nvSpPr>
        <p:spPr>
          <a:xfrm>
            <a:off x="4808113" y="3655850"/>
            <a:ext cx="3960000" cy="2213329"/>
          </a:xfrm>
          <a:prstGeom prst="roundRect">
            <a:avLst>
              <a:gd name="adj" fmla="val 6818"/>
            </a:avLst>
          </a:prstGeom>
          <a:noFill/>
          <a:ln>
            <a:solidFill>
              <a:schemeClr val="accent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4"/>
          </p:nvPr>
        </p:nvSpPr>
        <p:spPr/>
        <p:txBody>
          <a:bodyPr/>
          <a:lstStyle/>
          <a:p>
            <a:fld id="{12457B79-0310-8A40-B359-B8A66DAB93A1}" type="slidenum">
              <a:rPr lang="en-US" smtClean="0"/>
              <a:pPr/>
              <a:t>12</a:t>
            </a:fld>
            <a:endParaRPr lang="en-US" dirty="0"/>
          </a:p>
        </p:txBody>
      </p:sp>
      <p:sp>
        <p:nvSpPr>
          <p:cNvPr id="7" name="TextBox 6"/>
          <p:cNvSpPr txBox="1"/>
          <p:nvPr/>
        </p:nvSpPr>
        <p:spPr>
          <a:xfrm>
            <a:off x="548262" y="3785323"/>
            <a:ext cx="3633023" cy="1954381"/>
          </a:xfrm>
          <a:prstGeom prst="rect">
            <a:avLst/>
          </a:prstGeom>
          <a:noFill/>
        </p:spPr>
        <p:txBody>
          <a:bodyPr wrap="square" rtlCol="0" anchor="t">
            <a:spAutoFit/>
          </a:bodyPr>
          <a:lstStyle/>
          <a:p>
            <a:r>
              <a:rPr lang="en-GB" sz="1100" b="1" dirty="0" smtClean="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rPr>
              <a:t>Data Liability Event</a:t>
            </a:r>
            <a:endParaRPr lang="en-GB" sz="1100" b="1" dirty="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endParaRPr>
          </a:p>
          <a:p>
            <a:endParaRPr lang="en-GB" sz="1100" dirty="0" smtClean="0">
              <a:solidFill>
                <a:schemeClr val="accent1"/>
              </a:solidFill>
              <a:latin typeface="RSA Sans Regular" panose="02000000000000000000" pitchFamily="2" charset="0"/>
            </a:endParaRPr>
          </a:p>
          <a:p>
            <a:r>
              <a:rPr lang="en-GB" sz="1100" dirty="0" smtClean="0">
                <a:solidFill>
                  <a:schemeClr val="accent1"/>
                </a:solidFill>
                <a:latin typeface="RSA Sans Regular" panose="02000000000000000000" pitchFamily="2" charset="0"/>
              </a:rPr>
              <a:t>Loss or suspected loss of third party data for which the client is legally responsible</a:t>
            </a:r>
          </a:p>
          <a:p>
            <a:endParaRPr lang="en-GB" sz="1100" dirty="0">
              <a:solidFill>
                <a:schemeClr val="accent1"/>
              </a:solidFill>
              <a:latin typeface="RSA Sans Regular" panose="02000000000000000000" pitchFamily="2" charset="0"/>
            </a:endParaRPr>
          </a:p>
          <a:p>
            <a:r>
              <a:rPr lang="en-GB" sz="1100" dirty="0" smtClean="0">
                <a:solidFill>
                  <a:schemeClr val="accent1"/>
                </a:solidFill>
                <a:latin typeface="RSA Sans Regular" panose="02000000000000000000" pitchFamily="2" charset="0"/>
              </a:rPr>
              <a:t>Breach of worldwide privacy legislation</a:t>
            </a:r>
          </a:p>
          <a:p>
            <a:endParaRPr lang="en-GB" sz="1100" dirty="0">
              <a:solidFill>
                <a:schemeClr val="accent1"/>
              </a:solidFill>
              <a:latin typeface="RSA Sans Regular" panose="02000000000000000000" pitchFamily="2" charset="0"/>
            </a:endParaRPr>
          </a:p>
          <a:p>
            <a:r>
              <a:rPr lang="en-GB" sz="1100" b="1" dirty="0" smtClean="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rPr>
              <a:t>E.g.</a:t>
            </a:r>
            <a:endParaRPr lang="en-GB" sz="1100" b="1" dirty="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endParaRPr>
          </a:p>
          <a:p>
            <a:r>
              <a:rPr lang="en-GB" sz="1100" dirty="0" smtClean="0">
                <a:solidFill>
                  <a:schemeClr val="accent1"/>
                </a:solidFill>
                <a:latin typeface="RSA Sans Regular" panose="02000000000000000000" pitchFamily="2" charset="0"/>
              </a:rPr>
              <a:t>Lost laptop</a:t>
            </a:r>
          </a:p>
          <a:p>
            <a:r>
              <a:rPr lang="en-GB" sz="1100" dirty="0" smtClean="0">
                <a:solidFill>
                  <a:schemeClr val="accent1"/>
                </a:solidFill>
                <a:latin typeface="RSA Sans Regular" panose="02000000000000000000" pitchFamily="2" charset="0"/>
              </a:rPr>
              <a:t>Stolen storage device</a:t>
            </a:r>
          </a:p>
          <a:p>
            <a:r>
              <a:rPr lang="en-GB" sz="1100" dirty="0" smtClean="0">
                <a:solidFill>
                  <a:schemeClr val="accent1"/>
                </a:solidFill>
                <a:latin typeface="RSA Sans Regular" panose="02000000000000000000" pitchFamily="2" charset="0"/>
              </a:rPr>
              <a:t>Rogue employee</a:t>
            </a:r>
            <a:endParaRPr lang="en-GB" sz="1100" dirty="0">
              <a:solidFill>
                <a:schemeClr val="accent1"/>
              </a:solidFill>
              <a:latin typeface="RSA Sans Regular" panose="02000000000000000000" pitchFamily="2" charset="0"/>
            </a:endParaRPr>
          </a:p>
        </p:txBody>
      </p:sp>
      <p:sp>
        <p:nvSpPr>
          <p:cNvPr id="34" name="TextBox 33"/>
          <p:cNvSpPr txBox="1"/>
          <p:nvPr/>
        </p:nvSpPr>
        <p:spPr>
          <a:xfrm>
            <a:off x="4935503" y="3560892"/>
            <a:ext cx="3705225" cy="2585323"/>
          </a:xfrm>
          <a:prstGeom prst="rect">
            <a:avLst/>
          </a:prstGeom>
          <a:noFill/>
        </p:spPr>
        <p:txBody>
          <a:bodyPr wrap="square" rtlCol="0" anchor="t">
            <a:spAutoFit/>
          </a:bodyPr>
          <a:lstStyle/>
          <a:p>
            <a:endParaRPr lang="en-GB" sz="1200" b="1" dirty="0" smtClean="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endParaRPr>
          </a:p>
          <a:p>
            <a:r>
              <a:rPr lang="en-GB" sz="1100" b="1" dirty="0" smtClean="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rPr>
              <a:t>Network Security Event</a:t>
            </a:r>
            <a:endParaRPr lang="en-GB" sz="1100" b="1" dirty="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endParaRPr>
          </a:p>
          <a:p>
            <a:endParaRPr lang="en-GB" sz="1100" dirty="0">
              <a:solidFill>
                <a:schemeClr val="accent1"/>
              </a:solidFill>
              <a:latin typeface="RSA Sans Regular" panose="02000000000000000000" pitchFamily="2" charset="0"/>
            </a:endParaRPr>
          </a:p>
          <a:p>
            <a:r>
              <a:rPr lang="en-GB" sz="1100" dirty="0" smtClean="0">
                <a:solidFill>
                  <a:schemeClr val="accent1"/>
                </a:solidFill>
                <a:latin typeface="RSA Sans Regular" panose="02000000000000000000" pitchFamily="2" charset="0"/>
              </a:rPr>
              <a:t>Negligent or inadvertent transmission of malware to a third party</a:t>
            </a:r>
          </a:p>
          <a:p>
            <a:endParaRPr lang="en-GB" sz="1100" dirty="0">
              <a:solidFill>
                <a:schemeClr val="accent1"/>
              </a:solidFill>
              <a:latin typeface="RSA Sans Regular" panose="02000000000000000000" pitchFamily="2" charset="0"/>
            </a:endParaRPr>
          </a:p>
          <a:p>
            <a:r>
              <a:rPr lang="en-GB" sz="1100" dirty="0" smtClean="0">
                <a:solidFill>
                  <a:schemeClr val="accent1"/>
                </a:solidFill>
                <a:latin typeface="RSA Sans Regular" panose="02000000000000000000" pitchFamily="2" charset="0"/>
              </a:rPr>
              <a:t>Negligent failure to secure the network or computer system which results in unauthorised access</a:t>
            </a:r>
          </a:p>
          <a:p>
            <a:endParaRPr lang="en-GB" sz="1100" dirty="0" smtClean="0">
              <a:solidFill>
                <a:schemeClr val="accent1"/>
              </a:solidFill>
              <a:latin typeface="RSA Sans Regular" panose="02000000000000000000" pitchFamily="2" charset="0"/>
            </a:endParaRPr>
          </a:p>
          <a:p>
            <a:r>
              <a:rPr lang="en-GB" sz="1100" b="1" dirty="0" smtClean="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rPr>
              <a:t>E.g</a:t>
            </a:r>
            <a:r>
              <a:rPr lang="en-GB" sz="1100" b="1" dirty="0">
                <a:gradFill flip="none" rotWithShape="1">
                  <a:gsLst>
                    <a:gs pos="0">
                      <a:schemeClr val="accent1">
                        <a:shade val="30000"/>
                        <a:satMod val="115000"/>
                      </a:schemeClr>
                    </a:gs>
                    <a:gs pos="100000">
                      <a:schemeClr val="accent5"/>
                    </a:gs>
                  </a:gsLst>
                  <a:lin ang="5400000" scaled="1"/>
                  <a:tileRect/>
                </a:gradFill>
                <a:latin typeface="RSA Sans Regular" panose="02000000000000000000" pitchFamily="2" charset="0"/>
              </a:rPr>
              <a:t>.</a:t>
            </a:r>
          </a:p>
          <a:p>
            <a:r>
              <a:rPr lang="en-GB" sz="1100" dirty="0" smtClean="0">
                <a:solidFill>
                  <a:schemeClr val="accent1"/>
                </a:solidFill>
                <a:latin typeface="RSA Sans Regular" panose="02000000000000000000" pitchFamily="2" charset="0"/>
              </a:rPr>
              <a:t>Virus transmission</a:t>
            </a:r>
          </a:p>
          <a:p>
            <a:r>
              <a:rPr lang="en-GB" sz="1100" dirty="0" smtClean="0">
                <a:solidFill>
                  <a:schemeClr val="accent1"/>
                </a:solidFill>
                <a:latin typeface="RSA Sans Regular" panose="02000000000000000000" pitchFamily="2" charset="0"/>
              </a:rPr>
              <a:t>Hacker attack</a:t>
            </a:r>
          </a:p>
          <a:p>
            <a:r>
              <a:rPr lang="en-GB" sz="1100" dirty="0" smtClean="0">
                <a:solidFill>
                  <a:schemeClr val="accent1"/>
                </a:solidFill>
                <a:latin typeface="RSA Sans Regular" panose="02000000000000000000" pitchFamily="2" charset="0"/>
              </a:rPr>
              <a:t>Extortion</a:t>
            </a:r>
            <a:endParaRPr lang="en-GB" sz="1100" dirty="0">
              <a:solidFill>
                <a:schemeClr val="accent1"/>
              </a:solidFill>
              <a:latin typeface="RSA Sans Regular" panose="02000000000000000000" pitchFamily="2" charset="0"/>
            </a:endParaRPr>
          </a:p>
          <a:p>
            <a:endParaRPr lang="en-GB" dirty="0">
              <a:solidFill>
                <a:schemeClr val="accent1"/>
              </a:solidFill>
            </a:endParaRPr>
          </a:p>
        </p:txBody>
      </p:sp>
      <p:sp>
        <p:nvSpPr>
          <p:cNvPr id="15" name="TextBox 14"/>
          <p:cNvSpPr txBox="1"/>
          <p:nvPr/>
        </p:nvSpPr>
        <p:spPr>
          <a:xfrm>
            <a:off x="427727" y="6118732"/>
            <a:ext cx="8212998" cy="369332"/>
          </a:xfrm>
          <a:prstGeom prst="rect">
            <a:avLst/>
          </a:prstGeom>
          <a:noFill/>
        </p:spPr>
        <p:txBody>
          <a:bodyPr wrap="square" rtlCol="0" anchor="t">
            <a:spAutoFit/>
          </a:bodyPr>
          <a:lstStyle/>
          <a:p>
            <a:pPr algn="ctr"/>
            <a:r>
              <a:rPr lang="en-GB" b="1" u="sng" dirty="0" smtClean="0">
                <a:gradFill flip="none" rotWithShape="1">
                  <a:gsLst>
                    <a:gs pos="0">
                      <a:schemeClr val="accent1">
                        <a:shade val="30000"/>
                        <a:satMod val="115000"/>
                      </a:schemeClr>
                    </a:gs>
                    <a:gs pos="100000">
                      <a:schemeClr val="accent5"/>
                    </a:gs>
                  </a:gsLst>
                  <a:lin ang="5400000" scaled="1"/>
                  <a:tileRect/>
                </a:gradFill>
                <a:latin typeface="RSA Sans Light" panose="02000000000000000000" pitchFamily="2" charset="0"/>
              </a:rPr>
              <a:t>UNDERPINNED BY BUSINESS INTERRUPTION COVER</a:t>
            </a:r>
          </a:p>
        </p:txBody>
      </p:sp>
      <p:sp>
        <p:nvSpPr>
          <p:cNvPr id="3" name="Rectangle 2"/>
          <p:cNvSpPr/>
          <p:nvPr/>
        </p:nvSpPr>
        <p:spPr>
          <a:xfrm>
            <a:off x="348400" y="492761"/>
            <a:ext cx="8065490" cy="1384995"/>
          </a:xfrm>
          <a:prstGeom prst="rect">
            <a:avLst/>
          </a:prstGeom>
        </p:spPr>
        <p:txBody>
          <a:bodyPr wrap="square">
            <a:spAutoFit/>
          </a:bodyPr>
          <a:lstStyle/>
          <a:p>
            <a:r>
              <a:rPr lang="en-GB" sz="1400" b="1" dirty="0">
                <a:solidFill>
                  <a:schemeClr val="accent2"/>
                </a:solidFill>
                <a:latin typeface="RSA Sans Regular" panose="02000000000000000000" pitchFamily="2" charset="0"/>
              </a:rPr>
              <a:t>IN OUR MARKET</a:t>
            </a:r>
          </a:p>
          <a:p>
            <a:endParaRPr lang="en-GB" sz="1400" b="1" dirty="0">
              <a:solidFill>
                <a:schemeClr val="accent2"/>
              </a:solidFill>
              <a:latin typeface="RSA Sans Regular" panose="02000000000000000000" pitchFamily="2" charset="0"/>
            </a:endParaRPr>
          </a:p>
          <a:p>
            <a:pPr marL="171450" indent="-171450">
              <a:buFont typeface="Arial" panose="020B0604020202020204" pitchFamily="34" charset="0"/>
              <a:buChar char="•"/>
            </a:pPr>
            <a:r>
              <a:rPr lang="en-GB" sz="1400" dirty="0">
                <a:solidFill>
                  <a:schemeClr val="accent2"/>
                </a:solidFill>
                <a:latin typeface="RSA Sans Regular" panose="02000000000000000000" pitchFamily="2" charset="0"/>
              </a:rPr>
              <a:t>Cyber Liability is market news, but there is no market standard</a:t>
            </a:r>
          </a:p>
          <a:p>
            <a:pPr marL="171450" indent="-171450">
              <a:buFont typeface="Arial" panose="020B0604020202020204" pitchFamily="34" charset="0"/>
              <a:buChar char="•"/>
            </a:pPr>
            <a:endParaRPr lang="en-GB" sz="1400" dirty="0">
              <a:solidFill>
                <a:schemeClr val="accent2"/>
              </a:solidFill>
              <a:latin typeface="RSA Sans Regular" panose="02000000000000000000" pitchFamily="2" charset="0"/>
            </a:endParaRPr>
          </a:p>
          <a:p>
            <a:pPr marL="171450" indent="-171450">
              <a:buFont typeface="Arial" panose="020B0604020202020204" pitchFamily="34" charset="0"/>
              <a:buChar char="•"/>
            </a:pPr>
            <a:r>
              <a:rPr lang="en-GB" sz="1400" dirty="0">
                <a:solidFill>
                  <a:schemeClr val="accent2"/>
                </a:solidFill>
                <a:latin typeface="RSA Sans Regular" panose="02000000000000000000" pitchFamily="2" charset="0"/>
              </a:rPr>
              <a:t>While there is widespread acceptance that a vulnerability exists, there is often little understanding of what that vulnerability is</a:t>
            </a:r>
          </a:p>
        </p:txBody>
      </p:sp>
      <p:sp>
        <p:nvSpPr>
          <p:cNvPr id="5" name="Rectangle 4"/>
          <p:cNvSpPr/>
          <p:nvPr/>
        </p:nvSpPr>
        <p:spPr>
          <a:xfrm>
            <a:off x="427727" y="1877748"/>
            <a:ext cx="8419714" cy="1569660"/>
          </a:xfrm>
          <a:prstGeom prst="rect">
            <a:avLst/>
          </a:prstGeom>
        </p:spPr>
        <p:txBody>
          <a:bodyPr wrap="square">
            <a:spAutoFit/>
          </a:bodyPr>
          <a:lstStyle/>
          <a:p>
            <a:endParaRPr lang="en-GB" sz="1200" dirty="0">
              <a:latin typeface="RSA Sans Regular" panose="02000000000000000000" pitchFamily="2" charset="0"/>
            </a:endParaRPr>
          </a:p>
          <a:p>
            <a:r>
              <a:rPr lang="en-GB" sz="1400" b="1" dirty="0">
                <a:solidFill>
                  <a:schemeClr val="accent2"/>
                </a:solidFill>
                <a:latin typeface="RSA Sans Regular" panose="02000000000000000000" pitchFamily="2" charset="0"/>
              </a:rPr>
              <a:t>TWO WAYS TO LOOK AT CYBER</a:t>
            </a:r>
          </a:p>
          <a:p>
            <a:endParaRPr lang="en-GB" sz="1400" dirty="0">
              <a:solidFill>
                <a:schemeClr val="accent2"/>
              </a:solidFill>
              <a:latin typeface="RSA Sans Regular" panose="02000000000000000000" pitchFamily="2" charset="0"/>
            </a:endParaRPr>
          </a:p>
          <a:p>
            <a:r>
              <a:rPr lang="en-US" sz="1400" dirty="0">
                <a:solidFill>
                  <a:schemeClr val="accent2"/>
                </a:solidFill>
                <a:latin typeface="RSA Sans Regular" panose="02000000000000000000" pitchFamily="2" charset="0"/>
              </a:rPr>
              <a:t>Cyber Risk can be split into two main sections:</a:t>
            </a:r>
          </a:p>
          <a:p>
            <a:endParaRPr lang="en-US" sz="1400" dirty="0">
              <a:solidFill>
                <a:schemeClr val="accent2"/>
              </a:solidFill>
              <a:latin typeface="RSA Sans Regular" panose="02000000000000000000" pitchFamily="2" charset="0"/>
            </a:endParaRPr>
          </a:p>
          <a:p>
            <a:pPr marL="171450" indent="-171450">
              <a:buFont typeface="Arial" panose="020B0604020202020204" pitchFamily="34" charset="0"/>
              <a:buChar char="•"/>
            </a:pPr>
            <a:r>
              <a:rPr lang="en-US" sz="1400" dirty="0">
                <a:solidFill>
                  <a:schemeClr val="accent2"/>
                </a:solidFill>
                <a:latin typeface="RSA Sans Regular" panose="02000000000000000000" pitchFamily="2" charset="0"/>
              </a:rPr>
              <a:t>Network Security Events</a:t>
            </a:r>
          </a:p>
          <a:p>
            <a:pPr marL="171450" indent="-171450">
              <a:buFont typeface="Arial" panose="020B0604020202020204" pitchFamily="34" charset="0"/>
              <a:buChar char="•"/>
            </a:pPr>
            <a:r>
              <a:rPr lang="en-US" sz="1400" dirty="0">
                <a:solidFill>
                  <a:schemeClr val="accent2"/>
                </a:solidFill>
                <a:latin typeface="RSA Sans Regular" panose="02000000000000000000" pitchFamily="2" charset="0"/>
              </a:rPr>
              <a:t>Privacy Related Events</a:t>
            </a:r>
          </a:p>
        </p:txBody>
      </p:sp>
    </p:spTree>
    <p:extLst>
      <p:ext uri="{BB962C8B-B14F-4D97-AF65-F5344CB8AC3E}">
        <p14:creationId xmlns:p14="http://schemas.microsoft.com/office/powerpoint/2010/main" val="3214617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dirty="0" smtClean="0">
                <a:latin typeface="RSA Sans Medium" panose="02000000000000000000" pitchFamily="2" charset="0"/>
                <a:cs typeface="Arial" panose="020B0604020202020204" pitchFamily="34" charset="0"/>
              </a:rPr>
              <a:t>Cyber First Party Covers </a:t>
            </a:r>
          </a:p>
        </p:txBody>
      </p:sp>
      <p:sp>
        <p:nvSpPr>
          <p:cNvPr id="13315" name="Footer Placeholder 3"/>
          <p:cNvSpPr>
            <a:spLocks noGrp="1"/>
          </p:cNvSpPr>
          <p:nvPr>
            <p:ph type="ftr" sz="quarter" idx="10"/>
          </p:nvPr>
        </p:nvSpPr>
        <p:spPr>
          <a:noFill/>
        </p:spPr>
        <p:txBody>
          <a:bodyPr/>
          <a:lstStyle/>
          <a:p>
            <a:pPr fontAlgn="base"/>
            <a:r>
              <a:rPr lang="en-US" dirty="0" smtClean="0">
                <a:solidFill>
                  <a:prstClr val="black"/>
                </a:solidFill>
                <a:cs typeface="Arial" pitchFamily="34" charset="0"/>
              </a:rPr>
              <a:t> </a:t>
            </a:r>
          </a:p>
        </p:txBody>
      </p:sp>
      <p:sp>
        <p:nvSpPr>
          <p:cNvPr id="8" name="TextBox 7"/>
          <p:cNvSpPr txBox="1"/>
          <p:nvPr/>
        </p:nvSpPr>
        <p:spPr>
          <a:xfrm>
            <a:off x="1435104" y="5300671"/>
            <a:ext cx="7072313" cy="369887"/>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GB" dirty="0" smtClean="0">
                <a:solidFill>
                  <a:srgbClr val="5A2D7F"/>
                </a:solidFill>
                <a:latin typeface="RSA Sans Light" panose="02000000000000000000" pitchFamily="2" charset="0"/>
                <a:cs typeface="Arial" panose="020B0604020202020204" pitchFamily="34" charset="0"/>
              </a:rPr>
              <a:t>Business Interruption </a:t>
            </a:r>
            <a:endParaRPr lang="en-GB" dirty="0">
              <a:solidFill>
                <a:srgbClr val="5A2D7F"/>
              </a:solidFill>
              <a:latin typeface="RSA Sans Light" panose="02000000000000000000" pitchFamily="2" charset="0"/>
              <a:cs typeface="Arial" panose="020B0604020202020204" pitchFamily="34" charset="0"/>
            </a:endParaRPr>
          </a:p>
        </p:txBody>
      </p:sp>
      <p:sp>
        <p:nvSpPr>
          <p:cNvPr id="9" name="TextBox 8"/>
          <p:cNvSpPr txBox="1"/>
          <p:nvPr/>
        </p:nvSpPr>
        <p:spPr>
          <a:xfrm>
            <a:off x="357188" y="1143000"/>
            <a:ext cx="8001000" cy="369888"/>
          </a:xfrm>
          <a:prstGeom prst="rect">
            <a:avLst/>
          </a:prstGeom>
          <a:noFill/>
          <a:ln>
            <a:noFill/>
          </a:ln>
          <a:effectLst>
            <a:outerShdw blurRad="50800" dist="50800" dir="5400000" algn="ctr" rotWithShape="0">
              <a:srgbClr val="F8F8F8"/>
            </a:outerShdw>
          </a:effectLst>
        </p:spPr>
        <p:txBody>
          <a:bodyPr>
            <a:spAutoFit/>
          </a:bodyPr>
          <a:lstStyle/>
          <a:p>
            <a:pPr>
              <a:defRPr/>
            </a:pPr>
            <a:r>
              <a:rPr lang="en-US" dirty="0" smtClean="0">
                <a:solidFill>
                  <a:srgbClr val="5A2D7F"/>
                </a:solidFill>
                <a:latin typeface="RSA Sans Light" panose="02000000000000000000" pitchFamily="2" charset="0"/>
                <a:cs typeface="Arial" panose="020B0604020202020204" pitchFamily="34" charset="0"/>
              </a:rPr>
              <a:t>What issues should you and your clients consider</a:t>
            </a:r>
            <a:r>
              <a:rPr lang="en-US" dirty="0" smtClean="0">
                <a:solidFill>
                  <a:srgbClr val="5A2D7F"/>
                </a:solidFill>
                <a:latin typeface="RSA Sans Light" panose="02000000000000000000" pitchFamily="2" charset="0"/>
              </a:rPr>
              <a:t>:</a:t>
            </a:r>
            <a:endParaRPr lang="en-GB" dirty="0">
              <a:solidFill>
                <a:srgbClr val="5A2D7F"/>
              </a:solidFill>
              <a:latin typeface="RSA Sans Light" panose="02000000000000000000" pitchFamily="2" charset="0"/>
            </a:endParaRPr>
          </a:p>
        </p:txBody>
      </p:sp>
      <p:sp>
        <p:nvSpPr>
          <p:cNvPr id="5" name="TextBox 4"/>
          <p:cNvSpPr txBox="1"/>
          <p:nvPr/>
        </p:nvSpPr>
        <p:spPr>
          <a:xfrm>
            <a:off x="1435104" y="1731963"/>
            <a:ext cx="7072313" cy="369332"/>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5A2D7F"/>
                </a:solidFill>
                <a:latin typeface="RSA Sans Light" panose="02000000000000000000" pitchFamily="2" charset="0"/>
                <a:cs typeface="Arial" panose="020B0604020202020204" pitchFamily="34" charset="0"/>
              </a:rPr>
              <a:t>Forensics – what has happened – investigate </a:t>
            </a:r>
            <a:endParaRPr lang="en-GB" dirty="0">
              <a:solidFill>
                <a:srgbClr val="5A2D7F"/>
              </a:solidFill>
              <a:latin typeface="RSA Sans Light" panose="02000000000000000000" pitchFamily="2" charset="0"/>
              <a:cs typeface="Arial" panose="020B0604020202020204" pitchFamily="34" charset="0"/>
            </a:endParaRPr>
          </a:p>
        </p:txBody>
      </p:sp>
      <p:sp>
        <p:nvSpPr>
          <p:cNvPr id="6" name="TextBox 5"/>
          <p:cNvSpPr txBox="1"/>
          <p:nvPr/>
        </p:nvSpPr>
        <p:spPr>
          <a:xfrm>
            <a:off x="1435104" y="2595567"/>
            <a:ext cx="7072313" cy="646331"/>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5A2D7F"/>
                </a:solidFill>
                <a:latin typeface="RSA Sans Light" panose="02000000000000000000" pitchFamily="2" charset="0"/>
                <a:cs typeface="Arial" panose="020B0604020202020204" pitchFamily="34" charset="0"/>
              </a:rPr>
              <a:t>Legal Counselling and PR costs – do you need help – what are next steps</a:t>
            </a:r>
            <a:endParaRPr lang="en-GB" dirty="0">
              <a:solidFill>
                <a:srgbClr val="5A2D7F"/>
              </a:solidFill>
              <a:latin typeface="RSA Sans Light" panose="02000000000000000000" pitchFamily="2" charset="0"/>
              <a:cs typeface="Arial" panose="020B0604020202020204" pitchFamily="34" charset="0"/>
            </a:endParaRPr>
          </a:p>
        </p:txBody>
      </p:sp>
      <p:sp>
        <p:nvSpPr>
          <p:cNvPr id="7" name="TextBox 6"/>
          <p:cNvSpPr txBox="1"/>
          <p:nvPr/>
        </p:nvSpPr>
        <p:spPr>
          <a:xfrm>
            <a:off x="1435104" y="3532188"/>
            <a:ext cx="7072313" cy="369332"/>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660085"/>
                </a:solidFill>
                <a:latin typeface="RSA Sans Light" panose="02000000000000000000" pitchFamily="2" charset="0"/>
                <a:cs typeface="Arial" panose="020B0604020202020204" pitchFamily="34" charset="0"/>
              </a:rPr>
              <a:t>Voluntary notification costs</a:t>
            </a:r>
            <a:endParaRPr lang="en-GB" dirty="0">
              <a:solidFill>
                <a:srgbClr val="660085"/>
              </a:solidFill>
              <a:latin typeface="RSA Sans Light" panose="02000000000000000000" pitchFamily="2" charset="0"/>
              <a:cs typeface="Arial" panose="020B0604020202020204" pitchFamily="34" charset="0"/>
            </a:endParaRPr>
          </a:p>
        </p:txBody>
      </p:sp>
      <p:sp>
        <p:nvSpPr>
          <p:cNvPr id="24" name="TextBox 23"/>
          <p:cNvSpPr txBox="1"/>
          <p:nvPr/>
        </p:nvSpPr>
        <p:spPr>
          <a:xfrm>
            <a:off x="1435104" y="4395796"/>
            <a:ext cx="7072313" cy="369887"/>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660085"/>
                </a:solidFill>
                <a:latin typeface="RSA Sans Light" panose="02000000000000000000" pitchFamily="2" charset="0"/>
                <a:cs typeface="Arial" panose="020B0604020202020204" pitchFamily="34" charset="0"/>
              </a:rPr>
              <a:t>Data Restoration costs </a:t>
            </a:r>
            <a:endParaRPr lang="en-GB" dirty="0">
              <a:solidFill>
                <a:srgbClr val="660085"/>
              </a:solidFill>
              <a:latin typeface="RSA Sans Light" panose="02000000000000000000" pitchFamily="2" charset="0"/>
              <a:cs typeface="Arial" panose="020B0604020202020204" pitchFamily="34" charset="0"/>
            </a:endParaRPr>
          </a:p>
        </p:txBody>
      </p:sp>
      <p:pic>
        <p:nvPicPr>
          <p:cNvPr id="13322" name="Picture 17" descr="Money with stethescope.PNG"/>
          <p:cNvPicPr>
            <a:picLocks noChangeAspect="1"/>
          </p:cNvPicPr>
          <p:nvPr/>
        </p:nvPicPr>
        <p:blipFill>
          <a:blip r:embed="rId3"/>
          <a:srcRect/>
          <a:stretch>
            <a:fillRect/>
          </a:stretch>
        </p:blipFill>
        <p:spPr bwMode="auto">
          <a:xfrm>
            <a:off x="276226" y="1700213"/>
            <a:ext cx="766763" cy="576262"/>
          </a:xfrm>
          <a:prstGeom prst="rect">
            <a:avLst/>
          </a:prstGeom>
          <a:noFill/>
          <a:ln w="9525">
            <a:noFill/>
            <a:miter lim="800000"/>
            <a:headEnd/>
            <a:tailEnd/>
          </a:ln>
        </p:spPr>
      </p:pic>
      <p:pic>
        <p:nvPicPr>
          <p:cNvPr id="13323" name="Picture 18" descr="Money with stethescope.PNG"/>
          <p:cNvPicPr>
            <a:picLocks noChangeAspect="1"/>
          </p:cNvPicPr>
          <p:nvPr/>
        </p:nvPicPr>
        <p:blipFill>
          <a:blip r:embed="rId3"/>
          <a:srcRect/>
          <a:stretch>
            <a:fillRect/>
          </a:stretch>
        </p:blipFill>
        <p:spPr bwMode="auto">
          <a:xfrm>
            <a:off x="250825" y="2565408"/>
            <a:ext cx="768350" cy="576263"/>
          </a:xfrm>
          <a:prstGeom prst="rect">
            <a:avLst/>
          </a:prstGeom>
          <a:noFill/>
          <a:ln w="9525">
            <a:noFill/>
            <a:miter lim="800000"/>
            <a:headEnd/>
            <a:tailEnd/>
          </a:ln>
        </p:spPr>
      </p:pic>
      <p:pic>
        <p:nvPicPr>
          <p:cNvPr id="13324" name="Picture 19" descr="Money with stethescope.PNG"/>
          <p:cNvPicPr>
            <a:picLocks noChangeAspect="1"/>
          </p:cNvPicPr>
          <p:nvPr/>
        </p:nvPicPr>
        <p:blipFill>
          <a:blip r:embed="rId3"/>
          <a:srcRect/>
          <a:stretch>
            <a:fillRect/>
          </a:stretch>
        </p:blipFill>
        <p:spPr bwMode="auto">
          <a:xfrm>
            <a:off x="250825" y="3500438"/>
            <a:ext cx="768350" cy="576262"/>
          </a:xfrm>
          <a:prstGeom prst="rect">
            <a:avLst/>
          </a:prstGeom>
          <a:noFill/>
          <a:ln w="9525">
            <a:noFill/>
            <a:miter lim="800000"/>
            <a:headEnd/>
            <a:tailEnd/>
          </a:ln>
        </p:spPr>
      </p:pic>
      <p:pic>
        <p:nvPicPr>
          <p:cNvPr id="13325" name="Picture 20" descr="Money with stethescope.PNG"/>
          <p:cNvPicPr>
            <a:picLocks noChangeAspect="1"/>
          </p:cNvPicPr>
          <p:nvPr/>
        </p:nvPicPr>
        <p:blipFill>
          <a:blip r:embed="rId3"/>
          <a:srcRect/>
          <a:stretch>
            <a:fillRect/>
          </a:stretch>
        </p:blipFill>
        <p:spPr bwMode="auto">
          <a:xfrm>
            <a:off x="250825" y="4437063"/>
            <a:ext cx="768350" cy="576262"/>
          </a:xfrm>
          <a:prstGeom prst="rect">
            <a:avLst/>
          </a:prstGeom>
          <a:noFill/>
          <a:ln w="9525">
            <a:noFill/>
            <a:miter lim="800000"/>
            <a:headEnd/>
            <a:tailEnd/>
          </a:ln>
        </p:spPr>
      </p:pic>
      <p:pic>
        <p:nvPicPr>
          <p:cNvPr id="13326" name="Picture 21" descr="Money with stethescope.PNG"/>
          <p:cNvPicPr>
            <a:picLocks noChangeAspect="1"/>
          </p:cNvPicPr>
          <p:nvPr/>
        </p:nvPicPr>
        <p:blipFill>
          <a:blip r:embed="rId3"/>
          <a:srcRect/>
          <a:stretch>
            <a:fillRect/>
          </a:stretch>
        </p:blipFill>
        <p:spPr bwMode="auto">
          <a:xfrm>
            <a:off x="250825" y="5300663"/>
            <a:ext cx="768350" cy="576262"/>
          </a:xfrm>
          <a:prstGeom prst="rect">
            <a:avLst/>
          </a:prstGeom>
          <a:noFill/>
          <a:ln w="9525">
            <a:noFill/>
            <a:miter lim="800000"/>
            <a:headEnd/>
            <a:tailEnd/>
          </a:ln>
        </p:spPr>
      </p:pic>
    </p:spTree>
    <p:extLst>
      <p:ext uri="{BB962C8B-B14F-4D97-AF65-F5344CB8AC3E}">
        <p14:creationId xmlns:p14="http://schemas.microsoft.com/office/powerpoint/2010/main" val="7689816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dirty="0" smtClean="0">
                <a:latin typeface="RSA Sans Medium" panose="02000000000000000000" pitchFamily="2" charset="0"/>
                <a:cs typeface="Arial" panose="020B0604020202020204" pitchFamily="34" charset="0"/>
              </a:rPr>
              <a:t>Cyber Third Party Covers </a:t>
            </a:r>
          </a:p>
        </p:txBody>
      </p:sp>
      <p:sp>
        <p:nvSpPr>
          <p:cNvPr id="8" name="TextBox 7"/>
          <p:cNvSpPr txBox="1"/>
          <p:nvPr/>
        </p:nvSpPr>
        <p:spPr>
          <a:xfrm>
            <a:off x="1435104" y="5300663"/>
            <a:ext cx="7072313" cy="369332"/>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GB" dirty="0" smtClean="0">
                <a:solidFill>
                  <a:srgbClr val="5A2D7F"/>
                </a:solidFill>
                <a:latin typeface="RSA Sans Light" panose="02000000000000000000" pitchFamily="2" charset="0"/>
                <a:cs typeface="Arial" panose="020B0604020202020204" pitchFamily="34" charset="0"/>
              </a:rPr>
              <a:t>EU GDPR May 2018 - this will ‘drive’ client interest </a:t>
            </a:r>
            <a:endParaRPr lang="en-GB" dirty="0">
              <a:solidFill>
                <a:srgbClr val="5A2D7F"/>
              </a:solidFill>
              <a:latin typeface="RSA Sans Light" panose="02000000000000000000" pitchFamily="2" charset="0"/>
              <a:cs typeface="Arial" panose="020B0604020202020204" pitchFamily="34" charset="0"/>
            </a:endParaRPr>
          </a:p>
        </p:txBody>
      </p:sp>
      <p:sp>
        <p:nvSpPr>
          <p:cNvPr id="9" name="TextBox 8"/>
          <p:cNvSpPr txBox="1"/>
          <p:nvPr/>
        </p:nvSpPr>
        <p:spPr>
          <a:xfrm>
            <a:off x="357188" y="1143000"/>
            <a:ext cx="8001000" cy="369888"/>
          </a:xfrm>
          <a:prstGeom prst="rect">
            <a:avLst/>
          </a:prstGeom>
          <a:noFill/>
          <a:ln>
            <a:noFill/>
          </a:ln>
          <a:effectLst>
            <a:outerShdw blurRad="50800" dist="50800" dir="5400000" algn="ctr" rotWithShape="0">
              <a:srgbClr val="F8F8F8"/>
            </a:outerShdw>
          </a:effectLst>
        </p:spPr>
        <p:txBody>
          <a:bodyPr>
            <a:spAutoFit/>
          </a:bodyPr>
          <a:lstStyle/>
          <a:p>
            <a:pPr>
              <a:defRPr/>
            </a:pPr>
            <a:r>
              <a:rPr lang="en-US" dirty="0" smtClean="0">
                <a:solidFill>
                  <a:srgbClr val="5A2D7F"/>
                </a:solidFill>
                <a:latin typeface="RSA Sans Light" panose="02000000000000000000" pitchFamily="2" charset="0"/>
                <a:cs typeface="Arial" panose="020B0604020202020204" pitchFamily="34" charset="0"/>
              </a:rPr>
              <a:t>What issues should you and your clients consider</a:t>
            </a:r>
            <a:r>
              <a:rPr lang="en-US" dirty="0" smtClean="0">
                <a:solidFill>
                  <a:srgbClr val="5A2D7F"/>
                </a:solidFill>
                <a:latin typeface="RSA Sans Light" panose="02000000000000000000" pitchFamily="2" charset="0"/>
              </a:rPr>
              <a:t>:</a:t>
            </a:r>
            <a:endParaRPr lang="en-GB" dirty="0">
              <a:solidFill>
                <a:srgbClr val="5A2D7F"/>
              </a:solidFill>
              <a:latin typeface="RSA Sans Light" panose="02000000000000000000" pitchFamily="2" charset="0"/>
            </a:endParaRPr>
          </a:p>
        </p:txBody>
      </p:sp>
      <p:sp>
        <p:nvSpPr>
          <p:cNvPr id="5" name="TextBox 4"/>
          <p:cNvSpPr txBox="1"/>
          <p:nvPr/>
        </p:nvSpPr>
        <p:spPr>
          <a:xfrm>
            <a:off x="1435104" y="1731963"/>
            <a:ext cx="7072313" cy="369332"/>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5A2D7F"/>
                </a:solidFill>
                <a:latin typeface="RSA Sans Light" panose="02000000000000000000" pitchFamily="2" charset="0"/>
                <a:cs typeface="Arial" panose="020B0604020202020204" pitchFamily="34" charset="0"/>
              </a:rPr>
              <a:t>Regulatory fines and penalties </a:t>
            </a:r>
            <a:endParaRPr lang="en-GB" dirty="0">
              <a:solidFill>
                <a:srgbClr val="5A2D7F"/>
              </a:solidFill>
              <a:latin typeface="RSA Sans Light" panose="02000000000000000000" pitchFamily="2" charset="0"/>
              <a:cs typeface="Arial" panose="020B0604020202020204" pitchFamily="34" charset="0"/>
            </a:endParaRPr>
          </a:p>
        </p:txBody>
      </p:sp>
      <p:sp>
        <p:nvSpPr>
          <p:cNvPr id="6" name="TextBox 5"/>
          <p:cNvSpPr txBox="1"/>
          <p:nvPr/>
        </p:nvSpPr>
        <p:spPr>
          <a:xfrm>
            <a:off x="1435104" y="2595563"/>
            <a:ext cx="7072313" cy="369332"/>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5A2D7F"/>
                </a:solidFill>
                <a:latin typeface="RSA Sans Light" panose="02000000000000000000" pitchFamily="2" charset="0"/>
                <a:cs typeface="Arial" panose="020B0604020202020204" pitchFamily="34" charset="0"/>
              </a:rPr>
              <a:t>Damages – claims from data subjects </a:t>
            </a:r>
            <a:endParaRPr lang="en-GB" dirty="0">
              <a:solidFill>
                <a:srgbClr val="5A2D7F"/>
              </a:solidFill>
              <a:latin typeface="RSA Sans Light" panose="02000000000000000000" pitchFamily="2" charset="0"/>
              <a:cs typeface="Arial" panose="020B0604020202020204" pitchFamily="34" charset="0"/>
            </a:endParaRPr>
          </a:p>
        </p:txBody>
      </p:sp>
      <p:sp>
        <p:nvSpPr>
          <p:cNvPr id="7" name="TextBox 6"/>
          <p:cNvSpPr txBox="1"/>
          <p:nvPr/>
        </p:nvSpPr>
        <p:spPr>
          <a:xfrm>
            <a:off x="1435104" y="3532188"/>
            <a:ext cx="7072313" cy="369332"/>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660085"/>
                </a:solidFill>
                <a:latin typeface="RSA Sans Light" panose="02000000000000000000" pitchFamily="2" charset="0"/>
                <a:cs typeface="Arial" panose="020B0604020202020204" pitchFamily="34" charset="0"/>
              </a:rPr>
              <a:t>Notification – mandatory notification costs</a:t>
            </a:r>
            <a:endParaRPr lang="en-GB" dirty="0">
              <a:solidFill>
                <a:srgbClr val="660085"/>
              </a:solidFill>
              <a:latin typeface="RSA Sans Light" panose="02000000000000000000" pitchFamily="2" charset="0"/>
              <a:cs typeface="Arial" panose="020B0604020202020204" pitchFamily="34" charset="0"/>
            </a:endParaRPr>
          </a:p>
        </p:txBody>
      </p:sp>
      <p:sp>
        <p:nvSpPr>
          <p:cNvPr id="24" name="TextBox 23"/>
          <p:cNvSpPr txBox="1"/>
          <p:nvPr/>
        </p:nvSpPr>
        <p:spPr>
          <a:xfrm>
            <a:off x="1435104" y="4395796"/>
            <a:ext cx="7072313" cy="369887"/>
          </a:xfrm>
          <a:prstGeom prst="rect">
            <a:avLst/>
          </a:prstGeom>
          <a:solidFill>
            <a:srgbClr val="F8F8F8"/>
          </a:solidFill>
          <a:ln>
            <a:solidFill>
              <a:srgbClr val="5A2D7F"/>
            </a:solidFill>
          </a:ln>
          <a:effectLst>
            <a:outerShdw blurRad="50800" dist="50800" dir="5400000" algn="ctr" rotWithShape="0">
              <a:srgbClr val="5A2D7F"/>
            </a:outerShdw>
          </a:effectLst>
        </p:spPr>
        <p:txBody>
          <a:bodyPr>
            <a:spAutoFit/>
          </a:bodyPr>
          <a:lstStyle/>
          <a:p>
            <a:pPr algn="ctr">
              <a:defRPr/>
            </a:pPr>
            <a:r>
              <a:rPr lang="en-US" dirty="0" smtClean="0">
                <a:solidFill>
                  <a:srgbClr val="660085"/>
                </a:solidFill>
                <a:latin typeface="RSA Sans Light" panose="02000000000000000000" pitchFamily="2" charset="0"/>
                <a:cs typeface="Arial" panose="020B0604020202020204" pitchFamily="34" charset="0"/>
              </a:rPr>
              <a:t>Legal Costs </a:t>
            </a:r>
            <a:endParaRPr lang="en-GB" dirty="0">
              <a:solidFill>
                <a:srgbClr val="660085"/>
              </a:solidFill>
              <a:latin typeface="RSA Sans Light" panose="02000000000000000000" pitchFamily="2" charset="0"/>
              <a:cs typeface="Arial" panose="020B0604020202020204" pitchFamily="34" charset="0"/>
            </a:endParaRPr>
          </a:p>
        </p:txBody>
      </p:sp>
      <p:pic>
        <p:nvPicPr>
          <p:cNvPr id="13322" name="Picture 17" descr="Money with stethescope.PNG"/>
          <p:cNvPicPr>
            <a:picLocks noChangeAspect="1"/>
          </p:cNvPicPr>
          <p:nvPr/>
        </p:nvPicPr>
        <p:blipFill>
          <a:blip r:embed="rId2"/>
          <a:srcRect/>
          <a:stretch>
            <a:fillRect/>
          </a:stretch>
        </p:blipFill>
        <p:spPr bwMode="auto">
          <a:xfrm>
            <a:off x="276226" y="1700213"/>
            <a:ext cx="766763" cy="576262"/>
          </a:xfrm>
          <a:prstGeom prst="rect">
            <a:avLst/>
          </a:prstGeom>
          <a:noFill/>
          <a:ln w="9525">
            <a:noFill/>
            <a:miter lim="800000"/>
            <a:headEnd/>
            <a:tailEnd/>
          </a:ln>
        </p:spPr>
      </p:pic>
      <p:pic>
        <p:nvPicPr>
          <p:cNvPr id="13323" name="Picture 18" descr="Money with stethescope.PNG"/>
          <p:cNvPicPr>
            <a:picLocks noChangeAspect="1"/>
          </p:cNvPicPr>
          <p:nvPr/>
        </p:nvPicPr>
        <p:blipFill>
          <a:blip r:embed="rId2"/>
          <a:srcRect/>
          <a:stretch>
            <a:fillRect/>
          </a:stretch>
        </p:blipFill>
        <p:spPr bwMode="auto">
          <a:xfrm>
            <a:off x="250825" y="2565408"/>
            <a:ext cx="768350" cy="576263"/>
          </a:xfrm>
          <a:prstGeom prst="rect">
            <a:avLst/>
          </a:prstGeom>
          <a:noFill/>
          <a:ln w="9525">
            <a:noFill/>
            <a:miter lim="800000"/>
            <a:headEnd/>
            <a:tailEnd/>
          </a:ln>
        </p:spPr>
      </p:pic>
      <p:pic>
        <p:nvPicPr>
          <p:cNvPr id="13324" name="Picture 19" descr="Money with stethescope.PNG"/>
          <p:cNvPicPr>
            <a:picLocks noChangeAspect="1"/>
          </p:cNvPicPr>
          <p:nvPr/>
        </p:nvPicPr>
        <p:blipFill>
          <a:blip r:embed="rId2"/>
          <a:srcRect/>
          <a:stretch>
            <a:fillRect/>
          </a:stretch>
        </p:blipFill>
        <p:spPr bwMode="auto">
          <a:xfrm>
            <a:off x="250825" y="3500438"/>
            <a:ext cx="768350" cy="576262"/>
          </a:xfrm>
          <a:prstGeom prst="rect">
            <a:avLst/>
          </a:prstGeom>
          <a:noFill/>
          <a:ln w="9525">
            <a:noFill/>
            <a:miter lim="800000"/>
            <a:headEnd/>
            <a:tailEnd/>
          </a:ln>
        </p:spPr>
      </p:pic>
      <p:pic>
        <p:nvPicPr>
          <p:cNvPr id="13325" name="Picture 20" descr="Money with stethescope.PNG"/>
          <p:cNvPicPr>
            <a:picLocks noChangeAspect="1"/>
          </p:cNvPicPr>
          <p:nvPr/>
        </p:nvPicPr>
        <p:blipFill>
          <a:blip r:embed="rId2"/>
          <a:srcRect/>
          <a:stretch>
            <a:fillRect/>
          </a:stretch>
        </p:blipFill>
        <p:spPr bwMode="auto">
          <a:xfrm>
            <a:off x="250825" y="4437063"/>
            <a:ext cx="768350" cy="576262"/>
          </a:xfrm>
          <a:prstGeom prst="rect">
            <a:avLst/>
          </a:prstGeom>
          <a:noFill/>
          <a:ln w="9525">
            <a:noFill/>
            <a:miter lim="800000"/>
            <a:headEnd/>
            <a:tailEnd/>
          </a:ln>
        </p:spPr>
      </p:pic>
      <p:pic>
        <p:nvPicPr>
          <p:cNvPr id="13326" name="Picture 21" descr="Money with stethescope.PNG"/>
          <p:cNvPicPr>
            <a:picLocks noChangeAspect="1"/>
          </p:cNvPicPr>
          <p:nvPr/>
        </p:nvPicPr>
        <p:blipFill>
          <a:blip r:embed="rId2"/>
          <a:srcRect/>
          <a:stretch>
            <a:fillRect/>
          </a:stretch>
        </p:blipFill>
        <p:spPr bwMode="auto">
          <a:xfrm>
            <a:off x="250825" y="5300663"/>
            <a:ext cx="768350" cy="576262"/>
          </a:xfrm>
          <a:prstGeom prst="rect">
            <a:avLst/>
          </a:prstGeom>
          <a:noFill/>
          <a:ln w="9525">
            <a:noFill/>
            <a:miter lim="800000"/>
            <a:headEnd/>
            <a:tailEnd/>
          </a:ln>
        </p:spPr>
      </p:pic>
    </p:spTree>
    <p:extLst>
      <p:ext uri="{BB962C8B-B14F-4D97-AF65-F5344CB8AC3E}">
        <p14:creationId xmlns:p14="http://schemas.microsoft.com/office/powerpoint/2010/main" val="42910941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DOES A CLAIM LOOK LIKE?</a:t>
            </a:r>
            <a:endParaRPr lang="en-GB" dirty="0"/>
          </a:p>
        </p:txBody>
      </p:sp>
      <p:sp>
        <p:nvSpPr>
          <p:cNvPr id="3" name="Slide Number Placeholder 2"/>
          <p:cNvSpPr>
            <a:spLocks noGrp="1"/>
          </p:cNvSpPr>
          <p:nvPr>
            <p:ph type="sldNum" sz="quarter" idx="4"/>
          </p:nvPr>
        </p:nvSpPr>
        <p:spPr/>
        <p:txBody>
          <a:bodyPr/>
          <a:lstStyle/>
          <a:p>
            <a:fld id="{12457B79-0310-8A40-B359-B8A66DAB93A1}" type="slidenum">
              <a:rPr lang="en-US" smtClean="0"/>
              <a:pPr/>
              <a:t>15</a:t>
            </a:fld>
            <a:endParaRPr lang="en-US" dirty="0"/>
          </a:p>
        </p:txBody>
      </p:sp>
      <p:pic>
        <p:nvPicPr>
          <p:cNvPr id="8200" name="Picture 8" descr="http://www.gbhoses.co.uk/wp-content/uploads/2014/05/Electrical_24-7help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995" y="2211482"/>
            <a:ext cx="2014808" cy="20148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55129" y="4173265"/>
            <a:ext cx="1584088" cy="369332"/>
          </a:xfrm>
          <a:prstGeom prst="rect">
            <a:avLst/>
          </a:prstGeom>
          <a:noFill/>
        </p:spPr>
        <p:txBody>
          <a:bodyPr wrap="none" rtlCol="0">
            <a:spAutoFit/>
          </a:bodyPr>
          <a:lstStyle/>
          <a:p>
            <a:pPr algn="ctr"/>
            <a:r>
              <a:rPr lang="en-GB" dirty="0" smtClean="0">
                <a:solidFill>
                  <a:schemeClr val="accent2"/>
                </a:solidFill>
                <a:latin typeface="RSA Sans Light" panose="02000000000000000000" pitchFamily="2" charset="0"/>
              </a:rPr>
              <a:t>24/7 Helpline</a:t>
            </a:r>
          </a:p>
        </p:txBody>
      </p:sp>
      <p:sp>
        <p:nvSpPr>
          <p:cNvPr id="12" name="TextBox 11"/>
          <p:cNvSpPr txBox="1"/>
          <p:nvPr/>
        </p:nvSpPr>
        <p:spPr>
          <a:xfrm>
            <a:off x="602235" y="3171897"/>
            <a:ext cx="1366080" cy="346249"/>
          </a:xfrm>
          <a:prstGeom prst="rect">
            <a:avLst/>
          </a:prstGeom>
          <a:noFill/>
        </p:spPr>
        <p:txBody>
          <a:bodyPr wrap="none" rtlCol="0">
            <a:spAutoFit/>
          </a:bodyPr>
          <a:lstStyle/>
          <a:p>
            <a:pPr algn="ctr"/>
            <a:r>
              <a:rPr lang="en-GB" sz="1650" dirty="0" smtClean="0">
                <a:solidFill>
                  <a:schemeClr val="accent2"/>
                </a:solidFill>
                <a:latin typeface="RSA Sans Light" panose="02000000000000000000" pitchFamily="2" charset="0"/>
              </a:rPr>
              <a:t>IT Forensics</a:t>
            </a:r>
          </a:p>
        </p:txBody>
      </p:sp>
      <p:pic>
        <p:nvPicPr>
          <p:cNvPr id="8204" name="Picture 12" descr="http://thewindowsclub.thewindowsclubco.netdna-cdn.com/wp-content/uploads/2015/01/free-computer-forensics-tools-400x3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77" y="1965481"/>
            <a:ext cx="1276568" cy="100210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2.bp.blogspot.com/-FE5CRvuyHls/T9xTT8HfHvI/AAAAAAAAAEE/g836eNdM02Y/s1600/computer-lo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807" y="1023109"/>
            <a:ext cx="1300331" cy="9882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50126" y="2038366"/>
            <a:ext cx="1715534" cy="346249"/>
          </a:xfrm>
          <a:prstGeom prst="rect">
            <a:avLst/>
          </a:prstGeom>
          <a:noFill/>
        </p:spPr>
        <p:txBody>
          <a:bodyPr wrap="none" rtlCol="0">
            <a:spAutoFit/>
          </a:bodyPr>
          <a:lstStyle/>
          <a:p>
            <a:pPr algn="ctr"/>
            <a:r>
              <a:rPr lang="en-GB" sz="1650" dirty="0" smtClean="0">
                <a:solidFill>
                  <a:schemeClr val="accent2"/>
                </a:solidFill>
                <a:latin typeface="RSA Sans Light" panose="02000000000000000000" pitchFamily="2" charset="0"/>
              </a:rPr>
              <a:t>Cyber Extortion</a:t>
            </a:r>
          </a:p>
        </p:txBody>
      </p:sp>
      <p:pic>
        <p:nvPicPr>
          <p:cNvPr id="8208" name="Picture 16" descr="http://www.elviamarketing.co.uk/wp-content/uploads/PublicRelatio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5130" y="783125"/>
            <a:ext cx="1999756" cy="1182356"/>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http://www.thearticleshubonline.com/wp-content/uploads/2012/12/9805649_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5286" y="1585752"/>
            <a:ext cx="1427163" cy="9514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775261" y="2033512"/>
            <a:ext cx="1241045" cy="369332"/>
          </a:xfrm>
          <a:prstGeom prst="rect">
            <a:avLst/>
          </a:prstGeom>
          <a:noFill/>
        </p:spPr>
        <p:txBody>
          <a:bodyPr wrap="none" rtlCol="0">
            <a:spAutoFit/>
          </a:bodyPr>
          <a:lstStyle/>
          <a:p>
            <a:pPr algn="ctr"/>
            <a:r>
              <a:rPr lang="en-GB" dirty="0" smtClean="0">
                <a:solidFill>
                  <a:schemeClr val="accent2"/>
                </a:solidFill>
                <a:latin typeface="RSA Sans Light" panose="02000000000000000000" pitchFamily="2" charset="0"/>
              </a:rPr>
              <a:t>PR Advice</a:t>
            </a:r>
          </a:p>
        </p:txBody>
      </p:sp>
      <p:sp>
        <p:nvSpPr>
          <p:cNvPr id="19" name="TextBox 18"/>
          <p:cNvSpPr txBox="1"/>
          <p:nvPr/>
        </p:nvSpPr>
        <p:spPr>
          <a:xfrm>
            <a:off x="7095976" y="2645673"/>
            <a:ext cx="1621133" cy="600164"/>
          </a:xfrm>
          <a:prstGeom prst="rect">
            <a:avLst/>
          </a:prstGeom>
          <a:noFill/>
        </p:spPr>
        <p:txBody>
          <a:bodyPr wrap="square" rtlCol="0">
            <a:spAutoFit/>
          </a:bodyPr>
          <a:lstStyle/>
          <a:p>
            <a:pPr algn="ctr"/>
            <a:r>
              <a:rPr lang="en-GB" sz="1650" dirty="0" smtClean="0">
                <a:solidFill>
                  <a:schemeClr val="accent2"/>
                </a:solidFill>
                <a:latin typeface="RSA Sans Light" panose="02000000000000000000" pitchFamily="2" charset="0"/>
              </a:rPr>
              <a:t>Legal Advice &amp; Defence Costs</a:t>
            </a:r>
          </a:p>
        </p:txBody>
      </p:sp>
      <p:pic>
        <p:nvPicPr>
          <p:cNvPr id="8212" name="Picture 20" descr="http://www.pd4pic.com/images/email-letter-office-phone-communic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9769" y="4469638"/>
            <a:ext cx="1195238" cy="1235787"/>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http://stumbleforward.com/wp-content/uploads/2012/01/free_credit_monitoring_services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1675" y="3434281"/>
            <a:ext cx="1568450" cy="1550525"/>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http://www.britishpassportsuk.co.uk/img/book.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5904" y="4165675"/>
            <a:ext cx="1092305" cy="7538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469786" y="5727671"/>
            <a:ext cx="1621133" cy="600164"/>
          </a:xfrm>
          <a:prstGeom prst="rect">
            <a:avLst/>
          </a:prstGeom>
          <a:noFill/>
        </p:spPr>
        <p:txBody>
          <a:bodyPr wrap="square" rtlCol="0">
            <a:spAutoFit/>
          </a:bodyPr>
          <a:lstStyle/>
          <a:p>
            <a:pPr algn="ctr"/>
            <a:r>
              <a:rPr lang="en-GB" sz="1650" dirty="0" smtClean="0">
                <a:solidFill>
                  <a:schemeClr val="accent2"/>
                </a:solidFill>
                <a:latin typeface="RSA Sans Light" panose="02000000000000000000" pitchFamily="2" charset="0"/>
              </a:rPr>
              <a:t>Notification Costs</a:t>
            </a:r>
          </a:p>
        </p:txBody>
      </p:sp>
      <p:sp>
        <p:nvSpPr>
          <p:cNvPr id="25" name="TextBox 24"/>
          <p:cNvSpPr txBox="1"/>
          <p:nvPr/>
        </p:nvSpPr>
        <p:spPr>
          <a:xfrm>
            <a:off x="7051675" y="4919519"/>
            <a:ext cx="1974164" cy="600164"/>
          </a:xfrm>
          <a:prstGeom prst="rect">
            <a:avLst/>
          </a:prstGeom>
          <a:noFill/>
        </p:spPr>
        <p:txBody>
          <a:bodyPr wrap="square" rtlCol="0">
            <a:spAutoFit/>
          </a:bodyPr>
          <a:lstStyle/>
          <a:p>
            <a:pPr algn="ctr"/>
            <a:r>
              <a:rPr lang="en-GB" sz="1650" dirty="0" smtClean="0">
                <a:solidFill>
                  <a:schemeClr val="accent2"/>
                </a:solidFill>
                <a:latin typeface="RSA Sans Light" panose="02000000000000000000" pitchFamily="2" charset="0"/>
              </a:rPr>
              <a:t>Credit &amp; ID Monitoring Costs</a:t>
            </a:r>
          </a:p>
        </p:txBody>
      </p:sp>
      <p:pic>
        <p:nvPicPr>
          <p:cNvPr id="8220" name="Picture 28" descr="http://technosysint.com/wp-content/uploads/2010/10/IncreaseProfitibilit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992" y="3629827"/>
            <a:ext cx="1852345" cy="1159431"/>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http://diskdoctors.net/Content/images/unde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472" y="4594024"/>
            <a:ext cx="1319051" cy="13190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59805" y="4984798"/>
            <a:ext cx="1710566" cy="600164"/>
          </a:xfrm>
          <a:prstGeom prst="rect">
            <a:avLst/>
          </a:prstGeom>
          <a:noFill/>
        </p:spPr>
        <p:txBody>
          <a:bodyPr wrap="square" rtlCol="0">
            <a:spAutoFit/>
          </a:bodyPr>
          <a:lstStyle/>
          <a:p>
            <a:pPr algn="ctr"/>
            <a:r>
              <a:rPr lang="en-GB" sz="1650" dirty="0" smtClean="0">
                <a:solidFill>
                  <a:schemeClr val="accent2"/>
                </a:solidFill>
                <a:latin typeface="RSA Sans Light" panose="02000000000000000000" pitchFamily="2" charset="0"/>
              </a:rPr>
              <a:t>Cyber Business Interruption</a:t>
            </a:r>
          </a:p>
        </p:txBody>
      </p:sp>
      <p:sp>
        <p:nvSpPr>
          <p:cNvPr id="30" name="TextBox 29"/>
          <p:cNvSpPr txBox="1"/>
          <p:nvPr/>
        </p:nvSpPr>
        <p:spPr>
          <a:xfrm>
            <a:off x="2499336" y="5899157"/>
            <a:ext cx="2072664" cy="600164"/>
          </a:xfrm>
          <a:prstGeom prst="rect">
            <a:avLst/>
          </a:prstGeom>
          <a:noFill/>
        </p:spPr>
        <p:txBody>
          <a:bodyPr wrap="square" rtlCol="0">
            <a:spAutoFit/>
          </a:bodyPr>
          <a:lstStyle/>
          <a:p>
            <a:pPr algn="ctr"/>
            <a:r>
              <a:rPr lang="en-GB" sz="1650" dirty="0" smtClean="0">
                <a:solidFill>
                  <a:schemeClr val="accent2"/>
                </a:solidFill>
                <a:latin typeface="RSA Sans Light" panose="02000000000000000000" pitchFamily="2" charset="0"/>
              </a:rPr>
              <a:t>Data Restoration Costs</a:t>
            </a:r>
          </a:p>
        </p:txBody>
      </p:sp>
      <p:sp>
        <p:nvSpPr>
          <p:cNvPr id="11" name="TextBox 10"/>
          <p:cNvSpPr txBox="1"/>
          <p:nvPr/>
        </p:nvSpPr>
        <p:spPr>
          <a:xfrm>
            <a:off x="3755130" y="1740163"/>
            <a:ext cx="1800000" cy="461665"/>
          </a:xfrm>
          <a:prstGeom prst="rect">
            <a:avLst/>
          </a:prstGeom>
          <a:noFill/>
        </p:spPr>
        <p:txBody>
          <a:bodyPr wrap="square" rtlCol="0">
            <a:spAutoFit/>
          </a:bodyPr>
          <a:lstStyle/>
          <a:p>
            <a:pPr algn="ctr"/>
            <a:r>
              <a:rPr lang="en-GB" sz="2400" b="1" dirty="0" smtClean="0">
                <a:solidFill>
                  <a:schemeClr val="accent3"/>
                </a:solidFill>
                <a:latin typeface="RSA Sans Medium" panose="02000000000000000000" pitchFamily="2" charset="0"/>
              </a:rPr>
              <a:t>Rescue</a:t>
            </a:r>
            <a:endParaRPr lang="en-GB" sz="2400" b="1" dirty="0">
              <a:solidFill>
                <a:schemeClr val="accent3"/>
              </a:solidFill>
              <a:latin typeface="RSA Sans Medium" panose="02000000000000000000" pitchFamily="2" charset="0"/>
            </a:endParaRPr>
          </a:p>
        </p:txBody>
      </p:sp>
      <p:sp>
        <p:nvSpPr>
          <p:cNvPr id="41" name="TextBox 40"/>
          <p:cNvSpPr txBox="1"/>
          <p:nvPr/>
        </p:nvSpPr>
        <p:spPr>
          <a:xfrm>
            <a:off x="7005577" y="5727667"/>
            <a:ext cx="1800000" cy="370800"/>
          </a:xfrm>
          <a:prstGeom prst="rect">
            <a:avLst/>
          </a:prstGeom>
          <a:noFill/>
        </p:spPr>
        <p:txBody>
          <a:bodyPr wrap="square" rtlCol="0">
            <a:spAutoFit/>
          </a:bodyPr>
          <a:lstStyle/>
          <a:p>
            <a:pPr algn="ctr"/>
            <a:r>
              <a:rPr lang="en-GB" b="1" dirty="0" smtClean="0">
                <a:solidFill>
                  <a:schemeClr val="accent3"/>
                </a:solidFill>
                <a:latin typeface="Arial Black" panose="020B0A04020102020204" pitchFamily="34" charset="0"/>
              </a:rPr>
              <a:t>Response</a:t>
            </a:r>
            <a:endParaRPr lang="en-GB" b="1" dirty="0">
              <a:solidFill>
                <a:schemeClr val="accent3"/>
              </a:solidFill>
              <a:latin typeface="Arial Black" panose="020B0A04020102020204" pitchFamily="34" charset="0"/>
            </a:endParaRPr>
          </a:p>
        </p:txBody>
      </p:sp>
      <p:sp>
        <p:nvSpPr>
          <p:cNvPr id="42" name="TextBox 41"/>
          <p:cNvSpPr txBox="1"/>
          <p:nvPr/>
        </p:nvSpPr>
        <p:spPr>
          <a:xfrm>
            <a:off x="359803" y="5913067"/>
            <a:ext cx="1800000" cy="370800"/>
          </a:xfrm>
          <a:prstGeom prst="rect">
            <a:avLst/>
          </a:prstGeom>
          <a:noFill/>
        </p:spPr>
        <p:txBody>
          <a:bodyPr wrap="square" rtlCol="0">
            <a:spAutoFit/>
          </a:bodyPr>
          <a:lstStyle/>
          <a:p>
            <a:pPr algn="ctr"/>
            <a:r>
              <a:rPr lang="en-GB" b="1" dirty="0" smtClean="0">
                <a:solidFill>
                  <a:schemeClr val="accent3"/>
                </a:solidFill>
                <a:latin typeface="Arial Black" panose="020B0A04020102020204" pitchFamily="34" charset="0"/>
              </a:rPr>
              <a:t>Restoration</a:t>
            </a:r>
            <a:endParaRPr lang="en-GB" b="1" dirty="0">
              <a:solidFill>
                <a:schemeClr val="accent3"/>
              </a:solidFill>
              <a:latin typeface="Arial Black" panose="020B0A04020102020204" pitchFamily="34" charset="0"/>
            </a:endParaRPr>
          </a:p>
        </p:txBody>
      </p:sp>
    </p:spTree>
    <p:extLst>
      <p:ext uri="{BB962C8B-B14F-4D97-AF65-F5344CB8AC3E}">
        <p14:creationId xmlns:p14="http://schemas.microsoft.com/office/powerpoint/2010/main" val="49449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wheel(1)">
                                      <p:cBhvr>
                                        <p:cTn id="7" dur="2000"/>
                                        <p:tgtEl>
                                          <p:spTgt spid="820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2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20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20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2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21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21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21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821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822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8" grpId="0"/>
      <p:bldP spid="19" grpId="0"/>
      <p:bldP spid="24" grpId="0"/>
      <p:bldP spid="25" grpId="0"/>
      <p:bldP spid="29" grpId="0"/>
      <p:bldP spid="30" grpId="0"/>
      <p:bldP spid="11"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COST OF A CLAIM?</a:t>
            </a:r>
            <a:endParaRPr lang="en-US" dirty="0"/>
          </a:p>
        </p:txBody>
      </p:sp>
      <p:sp>
        <p:nvSpPr>
          <p:cNvPr id="4" name="Slide Number Placeholder 3"/>
          <p:cNvSpPr>
            <a:spLocks noGrp="1"/>
          </p:cNvSpPr>
          <p:nvPr>
            <p:ph type="sldNum" sz="quarter" idx="4"/>
          </p:nvPr>
        </p:nvSpPr>
        <p:spPr/>
        <p:txBody>
          <a:bodyPr/>
          <a:lstStyle/>
          <a:p>
            <a:fld id="{12457B79-0310-8A40-B359-B8A66DAB93A1}" type="slidenum">
              <a:rPr lang="en-US" smtClean="0"/>
              <a:pPr/>
              <a:t>16</a:t>
            </a:fld>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91" y="1686759"/>
            <a:ext cx="309562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http://20somethingfinance.com/wp-content/uploads/2012/01/credit_karma_credit_monitorin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670" y="1738258"/>
            <a:ext cx="994583" cy="12031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investmentandbusinessnews.co.uk/wp-content/uploads/2012/08/stack-of-pound-coin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400" y="2709791"/>
            <a:ext cx="1660714" cy="111171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1.bp.blogspot.com/-E30yxTWRED4/TfBc5biZGkI/AAAAAAAAAGI/fcv5QstEEf4/s1600/datacollec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8012" y="4517411"/>
            <a:ext cx="1406963" cy="10606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vacationrentalmarketingblog.com/wp-content/uploads/2012/06/openlett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8400" y="1836595"/>
            <a:ext cx="1025600" cy="10256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colmed.in/media/wysiwyg/khushali/dual-head-stethoscopes-78888-16389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603" y="2862203"/>
            <a:ext cx="943241" cy="948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3995" y="3954592"/>
            <a:ext cx="8212998" cy="400110"/>
          </a:xfrm>
          <a:prstGeom prst="rect">
            <a:avLst/>
          </a:prstGeom>
          <a:noFill/>
        </p:spPr>
        <p:txBody>
          <a:bodyPr wrap="square" rtlCol="0" anchor="t">
            <a:spAutoFit/>
          </a:bodyPr>
          <a:lstStyle/>
          <a:p>
            <a:pPr algn="ctr"/>
            <a:r>
              <a:rPr lang="en-GB" sz="2000" b="1" dirty="0" smtClean="0">
                <a:gradFill flip="none" rotWithShape="1">
                  <a:gsLst>
                    <a:gs pos="0">
                      <a:schemeClr val="accent1">
                        <a:shade val="30000"/>
                        <a:satMod val="115000"/>
                      </a:schemeClr>
                    </a:gs>
                    <a:gs pos="100000">
                      <a:schemeClr val="accent5"/>
                    </a:gs>
                  </a:gsLst>
                  <a:lin ang="5400000" scaled="1"/>
                  <a:tileRect/>
                </a:gradFill>
              </a:rPr>
              <a:t>And that’s just the cost of looking after data breach victims</a:t>
            </a:r>
          </a:p>
        </p:txBody>
      </p:sp>
      <p:pic>
        <p:nvPicPr>
          <p:cNvPr id="3086" name="Picture 14" descr="http://www.computerworld.in/sites/default/files/how-to/2012/10/Ways-IT-Can-Prepare-for-Mobile-Forensic-Investigatio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8255" y="4635301"/>
            <a:ext cx="984888" cy="73991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www.publicityworks.biz/wptpw/wp-content/uploads/AdrianFluxHomecanofferfreelegalcoveronl_AC66/Flux_policy_offers_free_legal_advice_for_landlord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727" y="4393414"/>
            <a:ext cx="873448" cy="130862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s3-eu-west-1.amazonaws.com/rbi-communities/wp-content/uploads/sites/2/2014/12/Journalist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91675" y="5351939"/>
            <a:ext cx="873448" cy="8734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http://www.publicityworks.biz/wptpw/wp-content/uploads/AdrianFluxHomecanofferfreelegalcoveronl_AC66/Flux_policy_offers_free_legal_advice_for_landlord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3770" y="5047729"/>
            <a:ext cx="873448" cy="1308629"/>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s://media.licdn.com/mpr/mpr/p/6/005/05b/0a7/1df66a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5679" y="5199291"/>
            <a:ext cx="1433080" cy="9515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325" y="6448433"/>
            <a:ext cx="4090800" cy="307777"/>
          </a:xfrm>
          <a:prstGeom prst="rect">
            <a:avLst/>
          </a:prstGeom>
          <a:noFill/>
        </p:spPr>
        <p:txBody>
          <a:bodyPr wrap="none" rtlCol="0">
            <a:spAutoFit/>
          </a:bodyPr>
          <a:lstStyle/>
          <a:p>
            <a:r>
              <a:rPr lang="en-GB" sz="1400" dirty="0" smtClean="0"/>
              <a:t>*Verizon Data Breach Investigations Report May 2015</a:t>
            </a:r>
            <a:endParaRPr lang="en-GB" sz="1400" dirty="0"/>
          </a:p>
        </p:txBody>
      </p:sp>
      <p:sp>
        <p:nvSpPr>
          <p:cNvPr id="17" name="TextBox 16"/>
          <p:cNvSpPr txBox="1"/>
          <p:nvPr/>
        </p:nvSpPr>
        <p:spPr>
          <a:xfrm>
            <a:off x="493995" y="1106532"/>
            <a:ext cx="8212998" cy="400110"/>
          </a:xfrm>
          <a:prstGeom prst="rect">
            <a:avLst/>
          </a:prstGeom>
          <a:noFill/>
        </p:spPr>
        <p:txBody>
          <a:bodyPr wrap="square" rtlCol="0" anchor="t">
            <a:spAutoFit/>
          </a:bodyPr>
          <a:lstStyle/>
          <a:p>
            <a:pPr algn="ctr"/>
            <a:r>
              <a:rPr lang="en-GB" sz="2000" b="1" dirty="0" smtClean="0">
                <a:gradFill flip="none" rotWithShape="1">
                  <a:gsLst>
                    <a:gs pos="0">
                      <a:schemeClr val="accent1">
                        <a:shade val="30000"/>
                        <a:satMod val="115000"/>
                      </a:schemeClr>
                    </a:gs>
                    <a:gs pos="100000">
                      <a:schemeClr val="accent5"/>
                    </a:gs>
                  </a:gsLst>
                  <a:lin ang="5400000" scaled="1"/>
                  <a:tileRect/>
                </a:gradFill>
              </a:rPr>
              <a:t>Do they even know what to do, who to call? Delay increases costs.</a:t>
            </a:r>
          </a:p>
        </p:txBody>
      </p:sp>
    </p:spTree>
    <p:extLst>
      <p:ext uri="{BB962C8B-B14F-4D97-AF65-F5344CB8AC3E}">
        <p14:creationId xmlns:p14="http://schemas.microsoft.com/office/powerpoint/2010/main" val="1795039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19" y="1695252"/>
            <a:ext cx="6299378" cy="1589739"/>
          </a:xfrm>
        </p:spPr>
        <p:txBody>
          <a:bodyPr>
            <a:normAutofit fontScale="90000"/>
          </a:bodyPr>
          <a:lstStyle/>
          <a:p>
            <a:pPr lvl="0"/>
            <a:r>
              <a:rPr lang="nl-NL" sz="2400" dirty="0" smtClean="0">
                <a:latin typeface="RSA Sans Medium" panose="02000000000000000000" pitchFamily="2" charset="0"/>
                <a:cs typeface="ＭＳ Ｐゴシック"/>
              </a:rPr>
              <a:t>CYBER THEFT</a:t>
            </a:r>
            <a:br>
              <a:rPr lang="nl-NL" sz="2400" dirty="0" smtClean="0">
                <a:latin typeface="RSA Sans Medium" panose="02000000000000000000" pitchFamily="2" charset="0"/>
                <a:cs typeface="ＭＳ Ｐゴシック"/>
              </a:rPr>
            </a:br>
            <a:r>
              <a:rPr lang="nl-NL" sz="2400" dirty="0">
                <a:latin typeface="RSA Sans Medium" panose="02000000000000000000" pitchFamily="2" charset="0"/>
                <a:cs typeface="ＭＳ Ｐゴシック"/>
              </a:rPr>
              <a:t/>
            </a:r>
            <a:br>
              <a:rPr lang="nl-NL" sz="2400" dirty="0">
                <a:latin typeface="RSA Sans Medium" panose="02000000000000000000" pitchFamily="2" charset="0"/>
                <a:cs typeface="ＭＳ Ｐゴシック"/>
              </a:rPr>
            </a:br>
            <a:r>
              <a:rPr lang="nl-NL" sz="2400" dirty="0" smtClean="0">
                <a:latin typeface="RSA Sans Medium" panose="02000000000000000000" pitchFamily="2" charset="0"/>
                <a:cs typeface="ＭＳ Ｐゴシック"/>
              </a:rPr>
              <a:t>COVERING YOUR CLIENTS OWN FINANCIAL LOSS</a:t>
            </a:r>
            <a:r>
              <a:rPr lang="en-GB" cap="none" dirty="0">
                <a:latin typeface="RSA Sans Medium"/>
                <a:cs typeface="ＭＳ Ｐゴシック"/>
              </a:rPr>
              <a:t/>
            </a:r>
            <a:br>
              <a:rPr lang="en-GB" cap="none" dirty="0">
                <a:latin typeface="RSA Sans Medium"/>
                <a:cs typeface="ＭＳ Ｐゴシック"/>
              </a:rPr>
            </a:br>
            <a:endParaRPr lang="en-GB" dirty="0"/>
          </a:p>
        </p:txBody>
      </p:sp>
    </p:spTree>
    <p:extLst>
      <p:ext uri="{BB962C8B-B14F-4D97-AF65-F5344CB8AC3E}">
        <p14:creationId xmlns:p14="http://schemas.microsoft.com/office/powerpoint/2010/main" val="192679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Then versus now……</a:t>
            </a:r>
            <a:endParaRPr lang="en-GB" sz="3200" dirty="0">
              <a:latin typeface="RSA Sans Medium" panose="02000000000000000000" pitchFamily="2"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68549">
            <a:off x="611560" y="1412784"/>
            <a:ext cx="3814220" cy="251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6104">
            <a:off x="4572000" y="3717032"/>
            <a:ext cx="3524622" cy="2672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772824"/>
            <a:ext cx="23717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581128"/>
            <a:ext cx="28194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027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25424" y="1254643"/>
            <a:ext cx="7663934" cy="4860408"/>
          </a:xfrm>
        </p:spPr>
        <p:txBody>
          <a:bodyPr/>
          <a:lstStyle/>
          <a:p>
            <a:r>
              <a:rPr lang="en-GB" sz="1650" b="1" dirty="0" smtClean="0">
                <a:solidFill>
                  <a:schemeClr val="accent2"/>
                </a:solidFill>
                <a:latin typeface="RSA Sans Light" panose="02000000000000000000" pitchFamily="2" charset="0"/>
                <a:cs typeface="Arial"/>
              </a:rPr>
              <a:t>Cyber Risks </a:t>
            </a:r>
            <a:r>
              <a:rPr lang="en-GB" sz="1650" dirty="0" smtClean="0">
                <a:solidFill>
                  <a:schemeClr val="accent2"/>
                </a:solidFill>
                <a:latin typeface="RSA Sans Light" panose="02000000000000000000" pitchFamily="2" charset="0"/>
                <a:cs typeface="Arial"/>
              </a:rPr>
              <a:t>covers your client’s intangible risks associated with a Data Liability or Network Security issue – and any resultant exposure and costs</a:t>
            </a:r>
          </a:p>
          <a:p>
            <a:pPr>
              <a:buFont typeface="Wingdings" pitchFamily="2" charset="2"/>
              <a:buChar char="§"/>
            </a:pPr>
            <a:endParaRPr lang="en-GB" sz="1650" dirty="0" smtClean="0">
              <a:solidFill>
                <a:schemeClr val="accent2"/>
              </a:solidFill>
              <a:latin typeface="RSA Sans Light" panose="02000000000000000000" pitchFamily="2" charset="0"/>
              <a:cs typeface="Arial"/>
            </a:endParaRPr>
          </a:p>
          <a:p>
            <a:r>
              <a:rPr lang="en-GB" sz="1650" b="1" dirty="0" smtClean="0">
                <a:solidFill>
                  <a:schemeClr val="accent2"/>
                </a:solidFill>
                <a:latin typeface="RSA Sans Light" panose="02000000000000000000" pitchFamily="2" charset="0"/>
                <a:cs typeface="Arial"/>
              </a:rPr>
              <a:t>Cyber Theft </a:t>
            </a:r>
            <a:r>
              <a:rPr lang="en-GB" sz="1650" dirty="0" smtClean="0">
                <a:solidFill>
                  <a:schemeClr val="accent2"/>
                </a:solidFill>
                <a:latin typeface="RSA Sans Light" panose="02000000000000000000" pitchFamily="2" charset="0"/>
                <a:cs typeface="Arial"/>
              </a:rPr>
              <a:t>already being covered under Commercial Crime products</a:t>
            </a:r>
          </a:p>
          <a:p>
            <a:endParaRPr lang="en-GB" sz="1650" dirty="0" smtClean="0">
              <a:solidFill>
                <a:schemeClr val="accent2"/>
              </a:solidFill>
              <a:latin typeface="RSA Sans Light" panose="02000000000000000000" pitchFamily="2" charset="0"/>
              <a:cs typeface="Arial"/>
            </a:endParaRPr>
          </a:p>
          <a:p>
            <a:r>
              <a:rPr lang="en-GB" sz="1650" b="1" dirty="0" smtClean="0">
                <a:solidFill>
                  <a:schemeClr val="accent2"/>
                </a:solidFill>
                <a:latin typeface="RSA Sans Light" panose="02000000000000000000" pitchFamily="2" charset="0"/>
                <a:cs typeface="Arial"/>
              </a:rPr>
              <a:t>Needs and demands critical </a:t>
            </a:r>
            <a:r>
              <a:rPr lang="en-GB" sz="1650" dirty="0" smtClean="0">
                <a:solidFill>
                  <a:schemeClr val="accent2"/>
                </a:solidFill>
                <a:latin typeface="RSA Sans Light" panose="02000000000000000000" pitchFamily="2" charset="0"/>
                <a:cs typeface="Arial"/>
              </a:rPr>
              <a:t>what is your client concerned about? Sell the appropriate product</a:t>
            </a:r>
          </a:p>
          <a:p>
            <a:endParaRPr lang="en-GB" sz="1650" dirty="0" smtClean="0">
              <a:solidFill>
                <a:schemeClr val="accent2"/>
              </a:solidFill>
              <a:latin typeface="RSA Sans Light" panose="02000000000000000000" pitchFamily="2" charset="0"/>
              <a:cs typeface="Arial"/>
            </a:endParaRPr>
          </a:p>
          <a:p>
            <a:r>
              <a:rPr lang="en-GB" sz="1650" b="1" dirty="0" smtClean="0">
                <a:solidFill>
                  <a:schemeClr val="accent2"/>
                </a:solidFill>
                <a:latin typeface="RSA Sans Light" panose="02000000000000000000" pitchFamily="2" charset="0"/>
                <a:cs typeface="Arial"/>
              </a:rPr>
              <a:t>A Combined Cyber and Cyber Theft Policy </a:t>
            </a:r>
            <a:r>
              <a:rPr lang="en-GB" sz="1650" dirty="0" smtClean="0">
                <a:solidFill>
                  <a:schemeClr val="accent2"/>
                </a:solidFill>
                <a:latin typeface="RSA Sans Light" panose="02000000000000000000" pitchFamily="2" charset="0"/>
                <a:cs typeface="Arial"/>
              </a:rPr>
              <a:t>is not a panacea to all ills. What about employee fraud, or fraud losses that do not have a Cyber mechanism as their proximate cause</a:t>
            </a:r>
          </a:p>
          <a:p>
            <a:pPr lvl="0"/>
            <a:endParaRPr lang="en-GB" sz="1650" b="1" dirty="0" smtClean="0">
              <a:solidFill>
                <a:srgbClr val="3C025F"/>
              </a:solidFill>
              <a:latin typeface="RSA Sans Light" panose="02000000000000000000" pitchFamily="2" charset="0"/>
              <a:cs typeface="Arial"/>
            </a:endParaRPr>
          </a:p>
          <a:p>
            <a:pPr lvl="0"/>
            <a:r>
              <a:rPr lang="en-GB" sz="1650" b="1" dirty="0" smtClean="0">
                <a:solidFill>
                  <a:srgbClr val="3C025F"/>
                </a:solidFill>
                <a:latin typeface="RSA Sans Light" panose="02000000000000000000" pitchFamily="2" charset="0"/>
                <a:cs typeface="Arial"/>
              </a:rPr>
              <a:t>The devil is in the detail – </a:t>
            </a:r>
            <a:r>
              <a:rPr lang="en-GB" sz="1650" dirty="0" smtClean="0">
                <a:solidFill>
                  <a:srgbClr val="3C025F"/>
                </a:solidFill>
                <a:latin typeface="RSA Sans Light" panose="02000000000000000000" pitchFamily="2" charset="0"/>
                <a:cs typeface="Arial"/>
              </a:rPr>
              <a:t>so let’s explore……..</a:t>
            </a:r>
            <a:endParaRPr lang="en-GB" sz="1650" dirty="0">
              <a:solidFill>
                <a:srgbClr val="3C025F"/>
              </a:solidFill>
              <a:latin typeface="RSA Sans Light" panose="02000000000000000000" pitchFamily="2" charset="0"/>
              <a:cs typeface="Arial"/>
            </a:endParaRPr>
          </a:p>
        </p:txBody>
      </p:sp>
      <p:sp>
        <p:nvSpPr>
          <p:cNvPr id="8" name="TextBox 7"/>
          <p:cNvSpPr txBox="1"/>
          <p:nvPr/>
        </p:nvSpPr>
        <p:spPr>
          <a:xfrm>
            <a:off x="5682998" y="5898874"/>
            <a:ext cx="3416300" cy="261610"/>
          </a:xfrm>
          <a:prstGeom prst="rect">
            <a:avLst/>
          </a:prstGeom>
          <a:noFill/>
        </p:spPr>
        <p:txBody>
          <a:bodyPr wrap="square" rtlCol="0">
            <a:spAutoFit/>
          </a:bodyPr>
          <a:lstStyle/>
          <a:p>
            <a:pPr algn="ctr"/>
            <a:r>
              <a:rPr lang="en-GB" sz="1100" dirty="0" smtClean="0">
                <a:solidFill>
                  <a:prstClr val="white"/>
                </a:solidFill>
                <a:latin typeface="Arial"/>
                <a:cs typeface="Arial"/>
              </a:rPr>
              <a:t>IMAGERY AVAILABLE VIA BRAND CENTRE</a:t>
            </a:r>
            <a:endParaRPr lang="en-US" sz="1100" dirty="0">
              <a:solidFill>
                <a:prstClr val="white"/>
              </a:solidFill>
              <a:latin typeface="Arial"/>
              <a:cs typeface="Arial"/>
            </a:endParaRPr>
          </a:p>
        </p:txBody>
      </p:sp>
      <p:sp>
        <p:nvSpPr>
          <p:cNvPr id="4" name="Title 3"/>
          <p:cNvSpPr>
            <a:spLocks noGrp="1"/>
          </p:cNvSpPr>
          <p:nvPr>
            <p:ph type="title"/>
          </p:nvPr>
        </p:nvSpPr>
        <p:spPr/>
        <p:txBody>
          <a:bodyPr>
            <a:normAutofit/>
          </a:bodyPr>
          <a:lstStyle/>
          <a:p>
            <a:r>
              <a:rPr lang="en-US" dirty="0" smtClean="0">
                <a:latin typeface="RSA Sans Medium" panose="02000000000000000000" pitchFamily="2" charset="0"/>
              </a:rPr>
              <a:t>Cyber Risks and Cyber Theft</a:t>
            </a:r>
            <a:r>
              <a:rPr lang="en-US" sz="2800" b="1" u="sng" dirty="0" smtClean="0">
                <a:latin typeface="RSA Sans Medium" panose="02000000000000000000" pitchFamily="2" charset="0"/>
              </a:rPr>
              <a:t> </a:t>
            </a:r>
            <a:endParaRPr lang="en-US" sz="2800" b="1" u="sng" dirty="0">
              <a:latin typeface="RSA Sans Medium" panose="02000000000000000000" pitchFamily="2" charset="0"/>
            </a:endParaRPr>
          </a:p>
        </p:txBody>
      </p:sp>
      <p:sp>
        <p:nvSpPr>
          <p:cNvPr id="9" name="Rectangle 8"/>
          <p:cNvSpPr/>
          <p:nvPr/>
        </p:nvSpPr>
        <p:spPr>
          <a:xfrm>
            <a:off x="219139" y="6097241"/>
            <a:ext cx="8745481" cy="307777"/>
          </a:xfrm>
          <a:prstGeom prst="rect">
            <a:avLst/>
          </a:prstGeom>
          <a:solidFill>
            <a:schemeClr val="tx2">
              <a:lumMod val="75000"/>
            </a:schemeClr>
          </a:solidFill>
        </p:spPr>
        <p:txBody>
          <a:bodyPr wrap="square">
            <a:spAutoFit/>
          </a:bodyPr>
          <a:lstStyle/>
          <a:p>
            <a:pPr algn="ctr"/>
            <a:r>
              <a:rPr lang="en-US" sz="1400" dirty="0" smtClean="0">
                <a:solidFill>
                  <a:prstClr val="white"/>
                </a:solidFill>
                <a:latin typeface="RSA Sans Regular" panose="02000000000000000000" pitchFamily="2" charset="0"/>
                <a:cs typeface="Arial"/>
              </a:rPr>
              <a:t>Cyber Risks and Cyber Theft  </a:t>
            </a:r>
            <a:endParaRPr lang="en-GB" sz="1400" dirty="0">
              <a:solidFill>
                <a:prstClr val="white"/>
              </a:solidFill>
            </a:endParaRPr>
          </a:p>
        </p:txBody>
      </p:sp>
    </p:spTree>
    <p:extLst>
      <p:ext uri="{BB962C8B-B14F-4D97-AF65-F5344CB8AC3E}">
        <p14:creationId xmlns:p14="http://schemas.microsoft.com/office/powerpoint/2010/main" val="2554088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smtClean="0">
                <a:solidFill>
                  <a:srgbClr val="5A2D7F"/>
                </a:solidFill>
                <a:latin typeface="RSA Sans Medium" panose="02000000000000000000" pitchFamily="2" charset="0"/>
                <a:cs typeface="Arial" panose="020B0604020202020204" pitchFamily="34" charset="0"/>
              </a:rPr>
              <a:t>Why now? A steep learning curve?</a:t>
            </a:r>
            <a:endParaRPr lang="en-GB" sz="2800" b="0" dirty="0">
              <a:solidFill>
                <a:srgbClr val="7030A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pPr>
              <a:defRPr/>
            </a:pPr>
            <a:fld id="{33708310-C3EB-4C4F-8029-DC4BFF2BD864}" type="slidenum">
              <a:rPr lang="en-US" smtClean="0"/>
              <a:pPr>
                <a:defRPr/>
              </a:pPr>
              <a:t>2</a:t>
            </a:fld>
            <a:r>
              <a:rPr lang="en-US" dirty="0" smtClean="0"/>
              <a:t> </a:t>
            </a:r>
            <a:endParaRPr lang="en-US" dirty="0"/>
          </a:p>
        </p:txBody>
      </p:sp>
      <p:sp>
        <p:nvSpPr>
          <p:cNvPr id="3" name="Content Placeholder 2"/>
          <p:cNvSpPr>
            <a:spLocks noGrp="1"/>
          </p:cNvSpPr>
          <p:nvPr>
            <p:ph idx="1"/>
          </p:nvPr>
        </p:nvSpPr>
        <p:spPr>
          <a:xfrm>
            <a:off x="467544" y="1628807"/>
            <a:ext cx="8229600" cy="3849291"/>
          </a:xfrm>
        </p:spPr>
        <p:txBody>
          <a:bodyPr/>
          <a:lstStyle/>
          <a:p>
            <a:pPr marL="0" indent="0" algn="ctr">
              <a:buNone/>
            </a:pPr>
            <a:r>
              <a:rPr lang="en-GB" sz="9600" b="1" i="1" dirty="0" smtClean="0">
                <a:solidFill>
                  <a:srgbClr val="00B050"/>
                </a:solidFill>
                <a:latin typeface="Arial" panose="020B0604020202020204" pitchFamily="34" charset="0"/>
                <a:cs typeface="Arial" panose="020B0604020202020204" pitchFamily="34" charset="0"/>
              </a:rPr>
              <a:t>‘ I NEED CYBER!’</a:t>
            </a:r>
          </a:p>
          <a:p>
            <a:pPr marL="0" indent="0" algn="ctr">
              <a:buNone/>
            </a:pPr>
            <a:r>
              <a:rPr lang="en-GB" b="1" i="1" dirty="0" smtClean="0">
                <a:solidFill>
                  <a:srgbClr val="00B050"/>
                </a:solidFill>
                <a:latin typeface="Arial" panose="020B0604020202020204" pitchFamily="34" charset="0"/>
                <a:cs typeface="Arial" panose="020B0604020202020204" pitchFamily="34" charset="0"/>
              </a:rPr>
              <a:t>© Many in our industry</a:t>
            </a:r>
            <a:endParaRPr lang="en-GB" b="1" i="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2800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19" y="1695252"/>
            <a:ext cx="6299378" cy="1589739"/>
          </a:xfrm>
        </p:spPr>
        <p:txBody>
          <a:bodyPr>
            <a:normAutofit/>
          </a:bodyPr>
          <a:lstStyle/>
          <a:p>
            <a:pPr lvl="0"/>
            <a:r>
              <a:rPr lang="en-US" sz="2400" dirty="0" smtClean="0">
                <a:latin typeface="RSA Sans Medium" panose="02000000000000000000" pitchFamily="2" charset="0"/>
              </a:rPr>
              <a:t>Cyber threat</a:t>
            </a:r>
            <a:r>
              <a:rPr lang="en-GB" cap="none" dirty="0">
                <a:latin typeface="RSA Sans Medium"/>
                <a:cs typeface="ＭＳ Ｐゴシック"/>
              </a:rPr>
              <a:t/>
            </a:r>
            <a:br>
              <a:rPr lang="en-GB" cap="none" dirty="0">
                <a:latin typeface="RSA Sans Medium"/>
                <a:cs typeface="ＭＳ Ｐゴシック"/>
              </a:rPr>
            </a:br>
            <a:endParaRPr lang="en-GB" dirty="0"/>
          </a:p>
        </p:txBody>
      </p:sp>
    </p:spTree>
    <p:extLst>
      <p:ext uri="{BB962C8B-B14F-4D97-AF65-F5344CB8AC3E}">
        <p14:creationId xmlns:p14="http://schemas.microsoft.com/office/powerpoint/2010/main" val="818323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CE5BE1-5A48-4342-9A19-19D9EB397A1B}" type="slidenum">
              <a:rPr lang="en-GB" smtClean="0"/>
              <a:pPr/>
              <a:t>21</a:t>
            </a:fld>
            <a:endParaRPr lang="en-GB" dirty="0"/>
          </a:p>
        </p:txBody>
      </p:sp>
      <p:sp>
        <p:nvSpPr>
          <p:cNvPr id="6" name="Title 1"/>
          <p:cNvSpPr txBox="1">
            <a:spLocks/>
          </p:cNvSpPr>
          <p:nvPr/>
        </p:nvSpPr>
        <p:spPr>
          <a:xfrm>
            <a:off x="656510" y="78960"/>
            <a:ext cx="7488238" cy="638175"/>
          </a:xfrm>
          <a:prstGeom prst="rect">
            <a:avLst/>
          </a:prstGeom>
        </p:spPr>
        <p:txBody>
          <a:bodyPr lIns="0" tIns="0" rIns="0" bIns="0" anchor="b"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5A2D7F"/>
                </a:solidFill>
                <a:latin typeface="RSA Sans Medium" panose="02000000000000000000" pitchFamily="2" charset="0"/>
                <a:cs typeface="Arial" panose="020B0604020202020204" pitchFamily="34" charset="0"/>
              </a:rPr>
              <a:t>EMAIL CLOAKING?  - CYBER OR COMMERCIAL CRIME?</a:t>
            </a:r>
            <a:endParaRPr lang="en-US" sz="2000" dirty="0">
              <a:solidFill>
                <a:srgbClr val="5A2D7F"/>
              </a:solidFill>
              <a:latin typeface="RSA Sans Medium" panose="02000000000000000000" pitchFamily="2" charset="0"/>
              <a:cs typeface="Arial" panose="020B0604020202020204" pitchFamily="34" charset="0"/>
            </a:endParaRPr>
          </a:p>
        </p:txBody>
      </p:sp>
      <p:grpSp>
        <p:nvGrpSpPr>
          <p:cNvPr id="5" name="Group 4"/>
          <p:cNvGrpSpPr/>
          <p:nvPr/>
        </p:nvGrpSpPr>
        <p:grpSpPr>
          <a:xfrm>
            <a:off x="1087443" y="1211533"/>
            <a:ext cx="7057309" cy="4700171"/>
            <a:chOff x="656510" y="1105205"/>
            <a:chExt cx="6634716" cy="442141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10" y="1105205"/>
              <a:ext cx="3317358" cy="221070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10" y="3315913"/>
              <a:ext cx="3317358" cy="221070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868" y="1105205"/>
              <a:ext cx="3317358" cy="2210708"/>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868" y="3315913"/>
              <a:ext cx="3317358" cy="2210708"/>
            </a:xfrm>
            <a:prstGeom prst="rect">
              <a:avLst/>
            </a:prstGeom>
          </p:spPr>
        </p:pic>
      </p:grpSp>
    </p:spTree>
    <p:extLst>
      <p:ext uri="{BB962C8B-B14F-4D97-AF65-F5344CB8AC3E}">
        <p14:creationId xmlns:p14="http://schemas.microsoft.com/office/powerpoint/2010/main" val="3323983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CE5BE1-5A48-4342-9A19-19D9EB397A1B}" type="slidenum">
              <a:rPr lang="en-GB" smtClean="0"/>
              <a:pPr/>
              <a:t>22</a:t>
            </a:fld>
            <a:endParaRPr lang="en-GB" dirty="0"/>
          </a:p>
        </p:txBody>
      </p:sp>
      <p:sp>
        <p:nvSpPr>
          <p:cNvPr id="6" name="Title 1"/>
          <p:cNvSpPr txBox="1">
            <a:spLocks/>
          </p:cNvSpPr>
          <p:nvPr/>
        </p:nvSpPr>
        <p:spPr>
          <a:xfrm>
            <a:off x="500035" y="76189"/>
            <a:ext cx="7488238" cy="638175"/>
          </a:xfrm>
          <a:prstGeom prst="rect">
            <a:avLst/>
          </a:prstGeom>
        </p:spPr>
        <p:txBody>
          <a:bodyPr lIns="0" tIns="0" rIns="0" bIns="0" anchor="b"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5A2D7F"/>
                </a:solidFill>
                <a:latin typeface="RSA Sans Medium" panose="02000000000000000000" pitchFamily="2" charset="0"/>
                <a:cs typeface="Arial"/>
              </a:rPr>
              <a:t>“IT IS EASIER TO TAKE ORDERS OVER THE NET”</a:t>
            </a:r>
            <a:endParaRPr lang="en-US" sz="1500" dirty="0">
              <a:solidFill>
                <a:srgbClr val="5A2D7F"/>
              </a:solidFill>
              <a:latin typeface="Gill Sans" pitchFamily="34"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810" y="1213527"/>
            <a:ext cx="6892239" cy="4894567"/>
          </a:xfrm>
          <a:prstGeom prst="rect">
            <a:avLst/>
          </a:prstGeom>
          <a:ln>
            <a:noFill/>
          </a:ln>
          <a:effectLst>
            <a:softEdge rad="112500"/>
          </a:effectLst>
        </p:spPr>
      </p:pic>
    </p:spTree>
    <p:extLst>
      <p:ext uri="{BB962C8B-B14F-4D97-AF65-F5344CB8AC3E}">
        <p14:creationId xmlns:p14="http://schemas.microsoft.com/office/powerpoint/2010/main" val="64561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7400948" cy="4946322"/>
          </a:xfrm>
        </p:spPr>
        <p:txBody>
          <a:bodyPr/>
          <a:lstStyle/>
          <a:p>
            <a:endParaRPr lang="en-GB" sz="1400" dirty="0" smtClean="0">
              <a:latin typeface="Arial"/>
              <a:cs typeface="Arial"/>
            </a:endParaRPr>
          </a:p>
          <a:p>
            <a:pPr lvl="1"/>
            <a:endParaRPr lang="en-GB" sz="1100" b="1" dirty="0" smtClean="0">
              <a:latin typeface="Arial"/>
              <a:cs typeface="Arial"/>
            </a:endParaRPr>
          </a:p>
        </p:txBody>
      </p:sp>
      <p:sp>
        <p:nvSpPr>
          <p:cNvPr id="4" name="Slide Number Placeholder 3"/>
          <p:cNvSpPr>
            <a:spLocks noGrp="1"/>
          </p:cNvSpPr>
          <p:nvPr>
            <p:ph type="sldNum" sz="quarter" idx="12"/>
          </p:nvPr>
        </p:nvSpPr>
        <p:spPr/>
        <p:txBody>
          <a:bodyPr/>
          <a:lstStyle/>
          <a:p>
            <a:fld id="{C5CE5BE1-5A48-4342-9A19-19D9EB397A1B}" type="slidenum">
              <a:rPr lang="en-GB" smtClean="0"/>
              <a:pPr/>
              <a:t>23</a:t>
            </a:fld>
            <a:endParaRPr lang="en-GB" dirty="0"/>
          </a:p>
        </p:txBody>
      </p:sp>
      <p:sp>
        <p:nvSpPr>
          <p:cNvPr id="6" name="Title 1"/>
          <p:cNvSpPr txBox="1">
            <a:spLocks/>
          </p:cNvSpPr>
          <p:nvPr/>
        </p:nvSpPr>
        <p:spPr>
          <a:xfrm>
            <a:off x="500035" y="76189"/>
            <a:ext cx="7488238" cy="638175"/>
          </a:xfrm>
          <a:prstGeom prst="rect">
            <a:avLst/>
          </a:prstGeom>
        </p:spPr>
        <p:txBody>
          <a:bodyPr lIns="0" tIns="0" rIns="0" bIns="0" anchor="b"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5A2D7F"/>
                </a:solidFill>
                <a:latin typeface="RSA Sans Medium" panose="02000000000000000000" pitchFamily="2" charset="0"/>
                <a:cs typeface="Arial"/>
              </a:rPr>
              <a:t>FISHING or PHISHING?</a:t>
            </a:r>
            <a:r>
              <a:rPr lang="en-US" sz="2400" dirty="0">
                <a:solidFill>
                  <a:srgbClr val="5A2D7F"/>
                </a:solidFill>
                <a:latin typeface="RSA Sans Medium" panose="02000000000000000000" pitchFamily="2" charset="0"/>
                <a:cs typeface="Arial"/>
              </a:rPr>
              <a:t> </a:t>
            </a:r>
            <a:r>
              <a:rPr lang="en-US" sz="2400" dirty="0" smtClean="0">
                <a:solidFill>
                  <a:srgbClr val="5A2D7F"/>
                </a:solidFill>
                <a:latin typeface="RSA Sans Medium" panose="02000000000000000000" pitchFamily="2" charset="0"/>
                <a:cs typeface="Arial"/>
              </a:rPr>
              <a:t>And now SMISHING!!!</a:t>
            </a:r>
            <a:endParaRPr lang="en-US" sz="2400" dirty="0">
              <a:solidFill>
                <a:srgbClr val="5A2D7F"/>
              </a:solidFill>
              <a:latin typeface="RSA Sans Medium" panose="02000000000000000000" pitchFamily="2" charset="0"/>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95" y="1166470"/>
            <a:ext cx="7113181" cy="4740268"/>
          </a:xfrm>
          <a:prstGeom prst="rect">
            <a:avLst/>
          </a:prstGeom>
          <a:ln>
            <a:noFill/>
          </a:ln>
          <a:effectLst>
            <a:softEdge rad="112500"/>
          </a:effectLst>
        </p:spPr>
      </p:pic>
    </p:spTree>
    <p:extLst>
      <p:ext uri="{BB962C8B-B14F-4D97-AF65-F5344CB8AC3E}">
        <p14:creationId xmlns:p14="http://schemas.microsoft.com/office/powerpoint/2010/main" val="17104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4294967295"/>
          </p:nvPr>
        </p:nvSpPr>
        <p:spPr bwMode="auto">
          <a:xfrm>
            <a:off x="457200" y="2014567"/>
            <a:ext cx="6368902" cy="4486275"/>
          </a:xfrm>
          <a:prstGeom prst="rect">
            <a:avLst/>
          </a:prstGeom>
          <a:noFill/>
          <a:ln>
            <a:miter lim="800000"/>
            <a:headEnd/>
            <a:tailEnd/>
          </a:ln>
        </p:spPr>
        <p:txBody>
          <a:bodyPr/>
          <a:lstStyle/>
          <a:p>
            <a:pPr eaLnBrk="1" hangingPunct="1">
              <a:buFont typeface="Wingdings" pitchFamily="2" charset="2"/>
              <a:buChar char="§"/>
            </a:pPr>
            <a:r>
              <a:rPr lang="en-GB" dirty="0" smtClean="0">
                <a:latin typeface="Gill Sans" pitchFamily="34" charset="0"/>
                <a:cs typeface="Arial" pitchFamily="34" charset="0"/>
              </a:rPr>
              <a:t> </a:t>
            </a:r>
            <a:r>
              <a:rPr lang="en-GB" dirty="0" smtClean="0">
                <a:solidFill>
                  <a:schemeClr val="accent2"/>
                </a:solidFill>
                <a:latin typeface="RSA Sans Medium" panose="02000000000000000000" pitchFamily="2" charset="0"/>
                <a:cs typeface="Arial" panose="020B0604020202020204" pitchFamily="34" charset="0"/>
              </a:rPr>
              <a:t>RSA Commercial Crime – Insuring Clause reads – criminal, fraudulent or dishonest taking ‘by any person’  </a:t>
            </a:r>
            <a:endParaRPr lang="en-GB" sz="1600" dirty="0" smtClean="0">
              <a:solidFill>
                <a:schemeClr val="accent2"/>
              </a:solidFill>
              <a:latin typeface="RSA Sans Medium" panose="02000000000000000000" pitchFamily="2" charset="0"/>
              <a:cs typeface="Arial" panose="020B0604020202020204" pitchFamily="34" charset="0"/>
            </a:endParaRPr>
          </a:p>
          <a:p>
            <a:pPr eaLnBrk="1" hangingPunct="1">
              <a:buFont typeface="Wingdings" pitchFamily="2" charset="2"/>
              <a:buChar char="§"/>
            </a:pPr>
            <a:endParaRPr lang="en-GB" sz="1600" dirty="0" smtClean="0">
              <a:solidFill>
                <a:schemeClr val="accent2"/>
              </a:solidFill>
              <a:latin typeface="RSA Sans Medium" panose="02000000000000000000" pitchFamily="2" charset="0"/>
              <a:cs typeface="Arial" panose="020B0604020202020204" pitchFamily="34" charset="0"/>
            </a:endParaRPr>
          </a:p>
          <a:p>
            <a:pPr eaLnBrk="1" hangingPunct="1">
              <a:buFont typeface="Wingdings" pitchFamily="2" charset="2"/>
              <a:buChar char="§"/>
            </a:pPr>
            <a:r>
              <a:rPr lang="en-GB" sz="1600" dirty="0" smtClean="0">
                <a:solidFill>
                  <a:schemeClr val="accent2"/>
                </a:solidFill>
                <a:latin typeface="RSA Sans Medium" panose="02000000000000000000" pitchFamily="2" charset="0"/>
                <a:cs typeface="Arial" panose="020B0604020202020204" pitchFamily="34" charset="0"/>
              </a:rPr>
              <a:t> Cyber frauds are unlikely to be covered under Fidelity wordings or under ‘Crime’ extensions to Management Protection contracts  </a:t>
            </a:r>
          </a:p>
          <a:p>
            <a:pPr eaLnBrk="1" hangingPunct="1">
              <a:buFont typeface="Wingdings" pitchFamily="2" charset="2"/>
              <a:buChar char="§"/>
            </a:pPr>
            <a:endParaRPr lang="en-GB" sz="1600" dirty="0" smtClean="0">
              <a:solidFill>
                <a:schemeClr val="accent2"/>
              </a:solidFill>
              <a:latin typeface="RSA Sans Medium" panose="02000000000000000000" pitchFamily="2" charset="0"/>
              <a:cs typeface="Arial" panose="020B0604020202020204" pitchFamily="34" charset="0"/>
            </a:endParaRPr>
          </a:p>
          <a:p>
            <a:pPr eaLnBrk="1" hangingPunct="1">
              <a:buFont typeface="Wingdings" pitchFamily="2" charset="2"/>
              <a:buChar char="§"/>
            </a:pPr>
            <a:r>
              <a:rPr lang="en-GB" dirty="0" smtClean="0">
                <a:solidFill>
                  <a:schemeClr val="accent2"/>
                </a:solidFill>
                <a:latin typeface="RSA Sans Medium" panose="02000000000000000000" pitchFamily="2" charset="0"/>
                <a:cs typeface="Arial" panose="020B0604020202020204" pitchFamily="34" charset="0"/>
              </a:rPr>
              <a:t> Cyber wordings are evolving – on Theft cover – be careful to read the terms and conditions</a:t>
            </a:r>
            <a:endParaRPr lang="en-GB" sz="1600" dirty="0" smtClean="0">
              <a:solidFill>
                <a:schemeClr val="accent2"/>
              </a:solidFill>
              <a:latin typeface="RSA Sans Medium" panose="02000000000000000000" pitchFamily="2" charset="0"/>
              <a:cs typeface="Arial" panose="020B0604020202020204" pitchFamily="34" charset="0"/>
            </a:endParaRPr>
          </a:p>
          <a:p>
            <a:pPr eaLnBrk="1" hangingPunct="1">
              <a:buFont typeface="Wingdings" pitchFamily="2" charset="2"/>
              <a:buChar char="§"/>
            </a:pPr>
            <a:endParaRPr lang="en-GB" sz="1600" dirty="0" smtClean="0">
              <a:solidFill>
                <a:schemeClr val="accent2"/>
              </a:solidFill>
              <a:latin typeface="RSA Sans Medium" panose="02000000000000000000" pitchFamily="2" charset="0"/>
              <a:cs typeface="Arial" panose="020B0604020202020204" pitchFamily="34" charset="0"/>
            </a:endParaRPr>
          </a:p>
          <a:p>
            <a:pPr eaLnBrk="1" hangingPunct="1">
              <a:buFont typeface="Wingdings" pitchFamily="2" charset="2"/>
              <a:buChar char="§"/>
            </a:pPr>
            <a:r>
              <a:rPr lang="en-GB" sz="1600" dirty="0" smtClean="0">
                <a:solidFill>
                  <a:schemeClr val="accent2"/>
                </a:solidFill>
                <a:latin typeface="RSA Sans Medium" panose="02000000000000000000" pitchFamily="2" charset="0"/>
                <a:cs typeface="Arial" panose="020B0604020202020204" pitchFamily="34" charset="0"/>
              </a:rPr>
              <a:t> Be cautious on ‘knowingly surrendered’ exclusions – these will really impact the cover where an Insured has </a:t>
            </a:r>
            <a:r>
              <a:rPr lang="en-GB" dirty="0" smtClean="0">
                <a:solidFill>
                  <a:schemeClr val="accent2"/>
                </a:solidFill>
                <a:latin typeface="RSA Sans Medium" panose="02000000000000000000" pitchFamily="2" charset="0"/>
                <a:cs typeface="Arial" panose="020B0604020202020204" pitchFamily="34" charset="0"/>
              </a:rPr>
              <a:t>been duped </a:t>
            </a:r>
          </a:p>
          <a:p>
            <a:pPr eaLnBrk="1" hangingPunct="1">
              <a:buFont typeface="Wingdings" pitchFamily="2" charset="2"/>
              <a:buChar char="§"/>
            </a:pPr>
            <a:endParaRPr lang="en-GB" dirty="0">
              <a:solidFill>
                <a:schemeClr val="accent2"/>
              </a:solidFill>
              <a:latin typeface="RSA Sans Medium" panose="02000000000000000000" pitchFamily="2" charset="0"/>
              <a:cs typeface="Arial" panose="020B0604020202020204" pitchFamily="34" charset="0"/>
            </a:endParaRPr>
          </a:p>
          <a:p>
            <a:pPr eaLnBrk="1" hangingPunct="1">
              <a:buFont typeface="Wingdings" pitchFamily="2" charset="2"/>
              <a:buChar char="§"/>
            </a:pPr>
            <a:r>
              <a:rPr lang="en-GB" dirty="0" smtClean="0">
                <a:solidFill>
                  <a:schemeClr val="accent2"/>
                </a:solidFill>
                <a:latin typeface="RSA Sans Medium" panose="02000000000000000000" pitchFamily="2" charset="0"/>
                <a:cs typeface="Arial" panose="020B0604020202020204" pitchFamily="34" charset="0"/>
              </a:rPr>
              <a:t> Be cautious on ‘social engineering’ exclusions or sub limits </a:t>
            </a:r>
          </a:p>
          <a:p>
            <a:pPr eaLnBrk="1" hangingPunct="1">
              <a:buFont typeface="Wingdings" pitchFamily="2" charset="2"/>
              <a:buChar char="§"/>
            </a:pPr>
            <a:endParaRPr lang="en-GB" sz="1600" b="1" dirty="0">
              <a:solidFill>
                <a:schemeClr val="accent2"/>
              </a:solidFill>
              <a:latin typeface="RSA Sans Medium" panose="02000000000000000000" pitchFamily="2" charset="0"/>
              <a:cs typeface="Arial" panose="020B0604020202020204" pitchFamily="34" charset="0"/>
            </a:endParaRPr>
          </a:p>
          <a:p>
            <a:pPr algn="ctr" eaLnBrk="1" hangingPunct="1"/>
            <a:r>
              <a:rPr lang="en-GB" b="1" dirty="0" smtClean="0">
                <a:solidFill>
                  <a:schemeClr val="accent2"/>
                </a:solidFill>
                <a:latin typeface="RSA Sans Medium" panose="02000000000000000000" pitchFamily="2" charset="0"/>
                <a:cs typeface="Arial" panose="020B0604020202020204" pitchFamily="34" charset="0"/>
              </a:rPr>
              <a:t> </a:t>
            </a:r>
            <a:r>
              <a:rPr lang="en-GB" dirty="0" smtClean="0">
                <a:solidFill>
                  <a:schemeClr val="accent2"/>
                </a:solidFill>
                <a:latin typeface="RSA Sans Medium" panose="02000000000000000000" pitchFamily="2" charset="0"/>
                <a:cs typeface="Arial" panose="020B0604020202020204" pitchFamily="34" charset="0"/>
              </a:rPr>
              <a:t>The Devil is in the detail</a:t>
            </a:r>
            <a:endParaRPr lang="en-GB" sz="1600" dirty="0" smtClean="0">
              <a:solidFill>
                <a:schemeClr val="accent2"/>
              </a:solidFill>
              <a:latin typeface="RSA Sans Medium" panose="02000000000000000000" pitchFamily="2" charset="0"/>
              <a:cs typeface="Arial" panose="020B0604020202020204" pitchFamily="34" charset="0"/>
            </a:endParaRPr>
          </a:p>
          <a:p>
            <a:pPr eaLnBrk="1" hangingPunct="1">
              <a:buFont typeface="Wingdings" pitchFamily="2" charset="2"/>
              <a:buChar char="§"/>
            </a:pPr>
            <a:endParaRPr lang="en-GB" sz="1600" b="1" dirty="0" smtClean="0">
              <a:latin typeface="Gill Sans" pitchFamily="34" charset="0"/>
              <a:cs typeface="Arial" pitchFamily="34" charset="0"/>
            </a:endParaRPr>
          </a:p>
          <a:p>
            <a:pPr eaLnBrk="1" hangingPunct="1">
              <a:buFont typeface="Wingdings" pitchFamily="2" charset="2"/>
              <a:buChar char="§"/>
            </a:pPr>
            <a:endParaRPr lang="en-GB" sz="1600" b="1" dirty="0" smtClean="0">
              <a:latin typeface="Gill Sans" pitchFamily="34" charset="0"/>
              <a:cs typeface="Arial" pitchFamily="34" charset="0"/>
            </a:endParaRPr>
          </a:p>
        </p:txBody>
      </p:sp>
      <p:sp>
        <p:nvSpPr>
          <p:cNvPr id="18435" name="Title 1"/>
          <p:cNvSpPr txBox="1">
            <a:spLocks/>
          </p:cNvSpPr>
          <p:nvPr/>
        </p:nvSpPr>
        <p:spPr bwMode="auto">
          <a:xfrm>
            <a:off x="233916" y="79383"/>
            <a:ext cx="7488238" cy="638175"/>
          </a:xfrm>
          <a:prstGeom prst="rect">
            <a:avLst/>
          </a:prstGeom>
          <a:noFill/>
          <a:ln w="9525">
            <a:noFill/>
            <a:miter lim="800000"/>
            <a:headEnd/>
            <a:tailEnd/>
          </a:ln>
        </p:spPr>
        <p:txBody>
          <a:bodyPr lIns="0" tIns="0" rIns="0" bIns="0" anchor="b"/>
          <a:lstStyle/>
          <a:p>
            <a:r>
              <a:rPr lang="en-US" sz="2400" dirty="0" smtClean="0">
                <a:solidFill>
                  <a:srgbClr val="5A2D7F"/>
                </a:solidFill>
                <a:latin typeface="RSA Sans Medium" panose="02000000000000000000" pitchFamily="2" charset="0"/>
                <a:cs typeface="Arial" panose="020B0604020202020204" pitchFamily="34" charset="0"/>
              </a:rPr>
              <a:t>COMMERCIAL CRIME COVER IS VITAL</a:t>
            </a:r>
            <a:endParaRPr lang="en-US" sz="2400" dirty="0">
              <a:solidFill>
                <a:srgbClr val="5A2D7F"/>
              </a:solidFill>
              <a:latin typeface="RSA Sans Medium" panose="02000000000000000000" pitchFamily="2" charset="0"/>
              <a:cs typeface="Arial" panose="020B0604020202020204" pitchFamily="34" charset="0"/>
            </a:endParaRPr>
          </a:p>
        </p:txBody>
      </p:sp>
      <p:pic>
        <p:nvPicPr>
          <p:cNvPr id="18436" name="Picture 7" descr="0593_RGB.png"/>
          <p:cNvPicPr>
            <a:picLocks noChangeAspect="1"/>
          </p:cNvPicPr>
          <p:nvPr/>
        </p:nvPicPr>
        <p:blipFill>
          <a:blip r:embed="rId2"/>
          <a:srcRect/>
          <a:stretch>
            <a:fillRect/>
          </a:stretch>
        </p:blipFill>
        <p:spPr bwMode="auto">
          <a:xfrm>
            <a:off x="6718300" y="2571750"/>
            <a:ext cx="2425700" cy="4286250"/>
          </a:xfrm>
          <a:prstGeom prst="rect">
            <a:avLst/>
          </a:prstGeom>
          <a:noFill/>
          <a:ln w="9525">
            <a:noFill/>
            <a:miter lim="800000"/>
            <a:headEnd/>
            <a:tailEnd/>
          </a:ln>
        </p:spPr>
      </p:pic>
      <p:sp>
        <p:nvSpPr>
          <p:cNvPr id="5" name="Slide Number Placeholder 3"/>
          <p:cNvSpPr>
            <a:spLocks noGrp="1"/>
          </p:cNvSpPr>
          <p:nvPr>
            <p:ph type="sldNum" sz="quarter" idx="12"/>
          </p:nvPr>
        </p:nvSpPr>
        <p:spPr>
          <a:xfrm>
            <a:off x="6553201" y="6356358"/>
            <a:ext cx="2133600" cy="365125"/>
          </a:xfrm>
        </p:spPr>
        <p:txBody>
          <a:bodyPr/>
          <a:lstStyle/>
          <a:p>
            <a:fld id="{C5CE5BE1-5A48-4342-9A19-19D9EB397A1B}" type="slidenum">
              <a:rPr lang="en-GB" smtClean="0"/>
              <a:pPr/>
              <a:t>24</a:t>
            </a:fld>
            <a:endParaRPr lang="en-GB" dirty="0"/>
          </a:p>
        </p:txBody>
      </p:sp>
      <p:sp>
        <p:nvSpPr>
          <p:cNvPr id="6" name="Rectangle 5"/>
          <p:cNvSpPr/>
          <p:nvPr/>
        </p:nvSpPr>
        <p:spPr>
          <a:xfrm>
            <a:off x="0" y="1214422"/>
            <a:ext cx="9144000" cy="500066"/>
          </a:xfrm>
          <a:prstGeom prst="rect">
            <a:avLst/>
          </a:prstGeom>
          <a:solidFill>
            <a:srgbClr val="B4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RSA Sans Medium" panose="02000000000000000000" pitchFamily="2" charset="0"/>
                <a:cs typeface="Arial" panose="020B0604020202020204" pitchFamily="34" charset="0"/>
              </a:rPr>
              <a:t>Commercial Crime has a broad Insuring Clause</a:t>
            </a:r>
            <a:endParaRPr lang="en-GB" sz="1600" dirty="0" smtClean="0">
              <a:solidFill>
                <a:schemeClr val="bg1"/>
              </a:solidFill>
              <a:latin typeface="RSA Sans Medium" panose="02000000000000000000" pitchFamily="2"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latin typeface="RSA Sans Medium" panose="02000000000000000000" pitchFamily="2" charset="0"/>
              </a:rPr>
              <a:t>WHAT BARRIERS DO WE HAVE IN SELLING CYBER AND COMMERCIAL CRIME?</a:t>
            </a:r>
            <a:endParaRPr lang="en-GB" sz="2400" dirty="0">
              <a:latin typeface="RSA Sans Medium" panose="02000000000000000000" pitchFamily="2" charset="0"/>
            </a:endParaRPr>
          </a:p>
        </p:txBody>
      </p:sp>
    </p:spTree>
    <p:extLst>
      <p:ext uri="{BB962C8B-B14F-4D97-AF65-F5344CB8AC3E}">
        <p14:creationId xmlns:p14="http://schemas.microsoft.com/office/powerpoint/2010/main" val="2607880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0"/>
            <a:ext cx="2057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13613" y="204345"/>
            <a:ext cx="7801691" cy="461665"/>
          </a:xfrm>
          <a:prstGeom prst="rect">
            <a:avLst/>
          </a:prstGeom>
        </p:spPr>
        <p:txBody>
          <a:bodyPr wrap="square">
            <a:spAutoFit/>
          </a:bodyPr>
          <a:lstStyle/>
          <a:p>
            <a:pPr eaLnBrk="0" hangingPunct="0"/>
            <a:r>
              <a:rPr lang="en-GB" sz="2400" cap="all" dirty="0" smtClean="0">
                <a:solidFill>
                  <a:srgbClr val="3C025F"/>
                </a:solidFill>
                <a:latin typeface="RSA Sans Regular" panose="02000000000000000000" pitchFamily="2" charset="0"/>
                <a:cs typeface="Arial" panose="020B0604020202020204" pitchFamily="34" charset="0"/>
              </a:rPr>
              <a:t>BE RESILIENT – CLIENTS MAY TAKE THIS APPROACH</a:t>
            </a:r>
            <a:endParaRPr lang="en-GB" sz="2400" cap="all" dirty="0">
              <a:solidFill>
                <a:srgbClr val="3C025F"/>
              </a:solidFill>
              <a:latin typeface="RSA Sans Regular" panose="02000000000000000000" pitchFamily="2"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21" y="1318825"/>
            <a:ext cx="6585375" cy="4372689"/>
          </a:xfrm>
          <a:prstGeom prst="rect">
            <a:avLst/>
          </a:prstGeom>
        </p:spPr>
      </p:pic>
    </p:spTree>
    <p:extLst>
      <p:ext uri="{BB962C8B-B14F-4D97-AF65-F5344CB8AC3E}">
        <p14:creationId xmlns:p14="http://schemas.microsoft.com/office/powerpoint/2010/main" val="4223821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latin typeface="RSA Sans Medium" panose="02000000000000000000" pitchFamily="2" charset="0"/>
              </a:rPr>
              <a:t>WHATS NEXT?</a:t>
            </a:r>
            <a:endParaRPr lang="en-GB" sz="2400" dirty="0">
              <a:latin typeface="RSA Sans Medium" panose="02000000000000000000" pitchFamily="2" charset="0"/>
            </a:endParaRPr>
          </a:p>
        </p:txBody>
      </p:sp>
    </p:spTree>
    <p:extLst>
      <p:ext uri="{BB962C8B-B14F-4D97-AF65-F5344CB8AC3E}">
        <p14:creationId xmlns:p14="http://schemas.microsoft.com/office/powerpoint/2010/main" val="3597490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9135" y="978199"/>
            <a:ext cx="8324364" cy="5879805"/>
          </a:xfrm>
        </p:spPr>
        <p:txBody>
          <a:bodyPr/>
          <a:lstStyle/>
          <a:p>
            <a:pPr>
              <a:buFont typeface="Wingdings" pitchFamily="2" charset="2"/>
              <a:buChar char="§"/>
            </a:pPr>
            <a:r>
              <a:rPr lang="en-GB" sz="1600" b="1" dirty="0" smtClean="0">
                <a:latin typeface="Gill Sans" pitchFamily="34" charset="0"/>
                <a:cs typeface="Arial"/>
              </a:rPr>
              <a:t> </a:t>
            </a:r>
            <a:r>
              <a:rPr lang="en-GB" sz="2000" b="1" dirty="0" smtClean="0">
                <a:latin typeface="+mn-lt"/>
                <a:cs typeface="Arial"/>
              </a:rPr>
              <a:t>This is PROFESSIONAL ADVISE</a:t>
            </a:r>
            <a:endParaRPr lang="en-GB" sz="2000" b="1" dirty="0" smtClean="0">
              <a:latin typeface="+mn-lt"/>
              <a:cs typeface="Arial" panose="020B0604020202020204" pitchFamily="34" charset="0"/>
            </a:endParaRPr>
          </a:p>
          <a:p>
            <a:pPr>
              <a:buFont typeface="Wingdings" pitchFamily="2" charset="2"/>
              <a:buChar char="§"/>
            </a:pPr>
            <a:endParaRPr lang="en-GB" sz="2000" b="1" dirty="0">
              <a:latin typeface="+mn-lt"/>
              <a:cs typeface="Arial" panose="020B0604020202020204" pitchFamily="34" charset="0"/>
            </a:endParaRPr>
          </a:p>
          <a:p>
            <a:pPr>
              <a:buFont typeface="Wingdings" pitchFamily="2" charset="2"/>
              <a:buChar char="§"/>
            </a:pPr>
            <a:r>
              <a:rPr lang="en-GB" sz="2000" b="1" dirty="0" smtClean="0">
                <a:latin typeface="+mn-lt"/>
                <a:cs typeface="Arial" panose="020B0604020202020204" pitchFamily="34" charset="0"/>
              </a:rPr>
              <a:t> Our clients businesses have EVOLVED – have we?</a:t>
            </a:r>
          </a:p>
          <a:p>
            <a:pPr>
              <a:buFont typeface="Wingdings" pitchFamily="2" charset="2"/>
              <a:buChar char="§"/>
            </a:pPr>
            <a:endParaRPr lang="en-GB" sz="2000" b="1" dirty="0" smtClean="0">
              <a:latin typeface="+mn-lt"/>
              <a:cs typeface="Arial" panose="020B0604020202020204" pitchFamily="34" charset="0"/>
            </a:endParaRPr>
          </a:p>
          <a:p>
            <a:pPr>
              <a:buFont typeface="Wingdings" pitchFamily="2" charset="2"/>
              <a:buChar char="§"/>
            </a:pPr>
            <a:r>
              <a:rPr lang="en-GB" sz="2000" b="1" dirty="0" smtClean="0">
                <a:latin typeface="+mn-lt"/>
                <a:cs typeface="Arial" panose="020B0604020202020204" pitchFamily="34" charset="0"/>
              </a:rPr>
              <a:t> Don’t wait for your client to ask, or someone else will</a:t>
            </a:r>
          </a:p>
          <a:p>
            <a:pPr>
              <a:buFont typeface="Wingdings" pitchFamily="2" charset="2"/>
              <a:buChar char="§"/>
            </a:pPr>
            <a:endParaRPr lang="en-GB" sz="2000" b="1" dirty="0">
              <a:latin typeface="+mn-lt"/>
              <a:cs typeface="Arial" panose="020B0604020202020204" pitchFamily="34" charset="0"/>
            </a:endParaRPr>
          </a:p>
          <a:p>
            <a:pPr>
              <a:buFont typeface="Wingdings" pitchFamily="2" charset="2"/>
              <a:buChar char="§"/>
            </a:pPr>
            <a:r>
              <a:rPr lang="en-GB" sz="2000" b="1" dirty="0" smtClean="0">
                <a:latin typeface="+mn-lt"/>
                <a:cs typeface="Arial" panose="020B0604020202020204" pitchFamily="34" charset="0"/>
              </a:rPr>
              <a:t> Resiliency is the key – both for the insurance industry and our clients</a:t>
            </a:r>
          </a:p>
          <a:p>
            <a:pPr>
              <a:buFont typeface="Wingdings" pitchFamily="2" charset="2"/>
              <a:buChar char="§"/>
            </a:pPr>
            <a:endParaRPr lang="en-GB" sz="2000" b="1" dirty="0">
              <a:latin typeface="+mn-lt"/>
              <a:cs typeface="Arial" panose="020B0604020202020204" pitchFamily="34" charset="0"/>
            </a:endParaRPr>
          </a:p>
          <a:p>
            <a:pPr>
              <a:buFont typeface="Wingdings" pitchFamily="2" charset="2"/>
              <a:buChar char="§"/>
            </a:pPr>
            <a:r>
              <a:rPr lang="en-GB" sz="2000" b="1" dirty="0" smtClean="0">
                <a:latin typeface="+mn-lt"/>
                <a:cs typeface="Arial" panose="020B0604020202020204" pitchFamily="34" charset="0"/>
              </a:rPr>
              <a:t> EU GDPR will be the ‘EUREKA’ moment for Cyber – 25</a:t>
            </a:r>
            <a:r>
              <a:rPr lang="en-GB" sz="2000" b="1" baseline="30000" dirty="0" smtClean="0">
                <a:latin typeface="+mn-lt"/>
                <a:cs typeface="Arial" panose="020B0604020202020204" pitchFamily="34" charset="0"/>
              </a:rPr>
              <a:t>th</a:t>
            </a:r>
            <a:r>
              <a:rPr lang="en-GB" sz="2000" b="1" dirty="0" smtClean="0">
                <a:latin typeface="+mn-lt"/>
                <a:cs typeface="Arial" panose="020B0604020202020204" pitchFamily="34" charset="0"/>
              </a:rPr>
              <a:t> May 2018</a:t>
            </a:r>
            <a:endParaRPr lang="en-GB" sz="2000" dirty="0" smtClean="0">
              <a:latin typeface="+mn-lt"/>
              <a:cs typeface="Arial" panose="020B0604020202020204" pitchFamily="34" charset="0"/>
            </a:endParaRPr>
          </a:p>
        </p:txBody>
      </p:sp>
      <p:sp>
        <p:nvSpPr>
          <p:cNvPr id="7" name="TextBox 6"/>
          <p:cNvSpPr txBox="1"/>
          <p:nvPr/>
        </p:nvSpPr>
        <p:spPr>
          <a:xfrm rot="19427584">
            <a:off x="4402737" y="3811018"/>
            <a:ext cx="5923756" cy="338554"/>
          </a:xfrm>
          <a:prstGeom prst="rect">
            <a:avLst/>
          </a:prstGeom>
          <a:noFill/>
        </p:spPr>
        <p:txBody>
          <a:bodyPr wrap="square" rtlCol="0">
            <a:spAutoFit/>
          </a:bodyPr>
          <a:lstStyle/>
          <a:p>
            <a:pPr algn="ctr"/>
            <a:r>
              <a:rPr lang="ro-RO" sz="1600" dirty="0" smtClean="0">
                <a:solidFill>
                  <a:schemeClr val="bg1"/>
                </a:solidFill>
                <a:latin typeface="Arial"/>
                <a:cs typeface="Arial"/>
              </a:rPr>
              <a:t> ONLY</a:t>
            </a:r>
            <a:endParaRPr lang="en-US" sz="1600" dirty="0">
              <a:solidFill>
                <a:schemeClr val="bg1"/>
              </a:solidFill>
              <a:latin typeface="Arial"/>
              <a:cs typeface="Arial"/>
            </a:endParaRPr>
          </a:p>
        </p:txBody>
      </p:sp>
      <p:sp>
        <p:nvSpPr>
          <p:cNvPr id="8" name="TextBox 7"/>
          <p:cNvSpPr txBox="1"/>
          <p:nvPr/>
        </p:nvSpPr>
        <p:spPr>
          <a:xfrm>
            <a:off x="5682998" y="5898874"/>
            <a:ext cx="3416300" cy="261610"/>
          </a:xfrm>
          <a:prstGeom prst="rect">
            <a:avLst/>
          </a:prstGeom>
          <a:noFill/>
        </p:spPr>
        <p:txBody>
          <a:bodyPr wrap="square" rtlCol="0">
            <a:spAutoFit/>
          </a:bodyPr>
          <a:lstStyle/>
          <a:p>
            <a:pPr algn="ctr"/>
            <a:r>
              <a:rPr lang="en-GB" sz="1100" dirty="0" smtClean="0">
                <a:solidFill>
                  <a:schemeClr val="bg1"/>
                </a:solidFill>
                <a:latin typeface="Arial"/>
                <a:cs typeface="Arial"/>
              </a:rPr>
              <a:t>IMAGERY AVAILABLE VIA BRAND CENTRE</a:t>
            </a:r>
            <a:endParaRPr lang="en-US" sz="1100" dirty="0">
              <a:solidFill>
                <a:schemeClr val="bg1"/>
              </a:solidFill>
              <a:latin typeface="Arial"/>
              <a:cs typeface="Arial"/>
            </a:endParaRPr>
          </a:p>
        </p:txBody>
      </p:sp>
      <p:sp>
        <p:nvSpPr>
          <p:cNvPr id="4" name="Title 3"/>
          <p:cNvSpPr>
            <a:spLocks noGrp="1"/>
          </p:cNvSpPr>
          <p:nvPr>
            <p:ph type="title"/>
          </p:nvPr>
        </p:nvSpPr>
        <p:spPr>
          <a:xfrm>
            <a:off x="224788" y="274638"/>
            <a:ext cx="7834691" cy="837582"/>
          </a:xfrm>
        </p:spPr>
        <p:txBody>
          <a:bodyPr>
            <a:noAutofit/>
          </a:bodyPr>
          <a:lstStyle/>
          <a:p>
            <a:r>
              <a:rPr lang="en-US" b="1" u="sng" dirty="0" smtClean="0">
                <a:latin typeface="RSA Sans Medium" panose="02000000000000000000" pitchFamily="2" charset="0"/>
                <a:cs typeface="Arial" panose="020B0604020202020204" pitchFamily="34" charset="0"/>
              </a:rPr>
              <a:t>WHAT NEXT? </a:t>
            </a:r>
            <a:r>
              <a:rPr lang="en-US" b="1" u="sng" dirty="0" smtClean="0">
                <a:latin typeface="Arial" panose="020B0604020202020204" pitchFamily="34" charset="0"/>
                <a:cs typeface="Arial" panose="020B0604020202020204" pitchFamily="34" charset="0"/>
              </a:rPr>
              <a:t/>
            </a:r>
            <a:br>
              <a:rPr lang="en-US" b="1" u="sng" dirty="0" smtClean="0">
                <a:latin typeface="Arial" panose="020B0604020202020204" pitchFamily="34" charset="0"/>
                <a:cs typeface="Arial" panose="020B0604020202020204" pitchFamily="34" charset="0"/>
              </a:rPr>
            </a:br>
            <a:r>
              <a:rPr lang="en-US" b="1" u="sng" dirty="0" smtClean="0">
                <a:latin typeface="Arial" panose="020B0604020202020204" pitchFamily="34" charset="0"/>
                <a:cs typeface="Arial" panose="020B0604020202020204" pitchFamily="34" charset="0"/>
              </a:rPr>
              <a:t/>
            </a:r>
            <a:br>
              <a:rPr lang="en-US" b="1" u="sng" dirty="0" smtClean="0">
                <a:latin typeface="Arial" panose="020B0604020202020204" pitchFamily="34" charset="0"/>
                <a:cs typeface="Arial" panose="020B0604020202020204" pitchFamily="34" charset="0"/>
              </a:rPr>
            </a:br>
            <a:endParaRPr lang="en-US" b="1" u="sng" dirty="0">
              <a:latin typeface="Arial" panose="020B0604020202020204" pitchFamily="34" charset="0"/>
              <a:cs typeface="Arial" panose="020B0604020202020204" pitchFamily="34" charset="0"/>
            </a:endParaRPr>
          </a:p>
        </p:txBody>
      </p:sp>
      <p:sp>
        <p:nvSpPr>
          <p:cNvPr id="9" name="Rectangle 8"/>
          <p:cNvSpPr/>
          <p:nvPr/>
        </p:nvSpPr>
        <p:spPr>
          <a:xfrm>
            <a:off x="219139" y="6160484"/>
            <a:ext cx="8745481" cy="338554"/>
          </a:xfrm>
          <a:prstGeom prst="rect">
            <a:avLst/>
          </a:prstGeom>
          <a:solidFill>
            <a:schemeClr val="tx2">
              <a:lumMod val="75000"/>
            </a:schemeClr>
          </a:solidFill>
        </p:spPr>
        <p:txBody>
          <a:bodyPr wrap="square">
            <a:spAutoFit/>
          </a:bodyPr>
          <a:lstStyle/>
          <a:p>
            <a:r>
              <a:rPr lang="en-US" sz="1600" dirty="0" smtClean="0">
                <a:solidFill>
                  <a:schemeClr val="bg1"/>
                </a:solidFill>
                <a:cs typeface="Arial" panose="020B0604020202020204" pitchFamily="34" charset="0"/>
              </a:rPr>
              <a:t>CII  Summary</a:t>
            </a:r>
            <a:endParaRPr lang="en-GB" sz="1600" dirty="0">
              <a:solidFill>
                <a:schemeClr val="bg1"/>
              </a:solidFill>
              <a:cs typeface="Arial" panose="020B0604020202020204" pitchFamily="34" charset="0"/>
            </a:endParaRPr>
          </a:p>
        </p:txBody>
      </p:sp>
    </p:spTree>
    <p:extLst>
      <p:ext uri="{BB962C8B-B14F-4D97-AF65-F5344CB8AC3E}">
        <p14:creationId xmlns:p14="http://schemas.microsoft.com/office/powerpoint/2010/main" val="81435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Tree>
    <p:extLst>
      <p:ext uri="{BB962C8B-B14F-4D97-AF65-F5344CB8AC3E}">
        <p14:creationId xmlns:p14="http://schemas.microsoft.com/office/powerpoint/2010/main" val="2821850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24764"/>
            <a:ext cx="7400948" cy="4790319"/>
          </a:xfrm>
        </p:spPr>
        <p:txBody>
          <a:bodyPr/>
          <a:lstStyle/>
          <a:p>
            <a:endParaRPr lang="en-GB" sz="1400" dirty="0" smtClean="0">
              <a:latin typeface="Arial"/>
              <a:cs typeface="Arial"/>
            </a:endParaRPr>
          </a:p>
          <a:p>
            <a:endParaRPr lang="en-GB" sz="1100" b="1" dirty="0" smtClean="0">
              <a:latin typeface="Arial"/>
              <a:cs typeface="Arial"/>
            </a:endParaRPr>
          </a:p>
        </p:txBody>
      </p:sp>
      <p:sp>
        <p:nvSpPr>
          <p:cNvPr id="4" name="Slide Number Placeholder 3"/>
          <p:cNvSpPr>
            <a:spLocks noGrp="1"/>
          </p:cNvSpPr>
          <p:nvPr>
            <p:ph type="sldNum" sz="quarter" idx="4294967295"/>
          </p:nvPr>
        </p:nvSpPr>
        <p:spPr>
          <a:xfrm>
            <a:off x="6892239" y="6356364"/>
            <a:ext cx="2133600" cy="365125"/>
          </a:xfrm>
          <a:prstGeom prst="rect">
            <a:avLst/>
          </a:prstGeom>
        </p:spPr>
        <p:txBody>
          <a:bodyPr/>
          <a:lstStyle/>
          <a:p>
            <a:fld id="{C5CE5BE1-5A48-4342-9A19-19D9EB397A1B}" type="slidenum">
              <a:rPr lang="en-GB" smtClean="0">
                <a:solidFill>
                  <a:prstClr val="black">
                    <a:tint val="75000"/>
                  </a:prstClr>
                </a:solidFill>
              </a:rPr>
              <a:pPr/>
              <a:t>3</a:t>
            </a:fld>
            <a:endParaRPr lang="en-GB" dirty="0">
              <a:solidFill>
                <a:prstClr val="black">
                  <a:tint val="75000"/>
                </a:prstClr>
              </a:solidFill>
            </a:endParaRPr>
          </a:p>
        </p:txBody>
      </p:sp>
      <p:sp>
        <p:nvSpPr>
          <p:cNvPr id="6" name="Title 1"/>
          <p:cNvSpPr txBox="1">
            <a:spLocks/>
          </p:cNvSpPr>
          <p:nvPr/>
        </p:nvSpPr>
        <p:spPr>
          <a:xfrm>
            <a:off x="500035" y="76183"/>
            <a:ext cx="7488238" cy="1657085"/>
          </a:xfrm>
          <a:prstGeom prst="rect">
            <a:avLst/>
          </a:prstGeom>
        </p:spPr>
        <p:txBody>
          <a:bodyPr lIns="0" tIns="0" rIns="0" bIns="0" anchor="b"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5A2D7F"/>
                </a:solidFill>
                <a:latin typeface="RSA Sans Medium" panose="02000000000000000000" pitchFamily="2" charset="0"/>
                <a:cs typeface="Arial" panose="020B0604020202020204" pitchFamily="34" charset="0"/>
              </a:rPr>
              <a:t>Why now? TALK TALK £400,000 fine</a:t>
            </a:r>
          </a:p>
          <a:p>
            <a:pPr algn="l"/>
            <a:endParaRPr lang="en-US" sz="2000" b="1" u="sng" dirty="0" smtClean="0">
              <a:solidFill>
                <a:srgbClr val="5A2D7F"/>
              </a:solidFill>
              <a:latin typeface="RSA Sans Medium" panose="02000000000000000000" pitchFamily="2" charset="0"/>
              <a:cs typeface="Arial" panose="020B0604020202020204" pitchFamily="34" charset="0"/>
            </a:endParaRPr>
          </a:p>
          <a:p>
            <a:pPr algn="l"/>
            <a:r>
              <a:rPr lang="en-US" sz="2000" b="1" u="sng" dirty="0" smtClean="0">
                <a:solidFill>
                  <a:srgbClr val="5A2D7F"/>
                </a:solidFill>
                <a:latin typeface="RSA Sans Medium" panose="02000000000000000000" pitchFamily="2" charset="0"/>
                <a:cs typeface="Arial" panose="020B0604020202020204" pitchFamily="34" charset="0"/>
              </a:rPr>
              <a:t>Information Commissioner Elizabeth Denham commented -</a:t>
            </a:r>
            <a:r>
              <a:rPr lang="en-US" sz="2000" b="1" u="sng" dirty="0" smtClean="0">
                <a:solidFill>
                  <a:srgbClr val="5A2D7F"/>
                </a:solidFill>
                <a:latin typeface="Arial" panose="020B0604020202020204" pitchFamily="34" charset="0"/>
                <a:cs typeface="Arial" panose="020B0604020202020204" pitchFamily="34" charset="0"/>
              </a:rPr>
              <a:t> </a:t>
            </a:r>
            <a:endParaRPr lang="en-US" sz="2000" u="sng" dirty="0">
              <a:solidFill>
                <a:srgbClr val="5A2D7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7" y="2169993"/>
            <a:ext cx="8966202" cy="273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272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48401" y="1369918"/>
            <a:ext cx="8386024" cy="1934274"/>
          </a:xfrm>
          <a:prstGeom prst="roundRect">
            <a:avLst>
              <a:gd name="adj" fmla="val 6818"/>
            </a:avLst>
          </a:prstGeom>
          <a:noFill/>
          <a:ln>
            <a:solidFill>
              <a:schemeClr val="accent5">
                <a:lumMod val="40000"/>
                <a:lumOff val="6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Rounded Rectangle 32"/>
          <p:cNvSpPr/>
          <p:nvPr/>
        </p:nvSpPr>
        <p:spPr>
          <a:xfrm>
            <a:off x="328949" y="4124929"/>
            <a:ext cx="8386024" cy="1934274"/>
          </a:xfrm>
          <a:prstGeom prst="roundRect">
            <a:avLst>
              <a:gd name="adj" fmla="val 6818"/>
            </a:avLst>
          </a:prstGeom>
          <a:noFill/>
          <a:ln>
            <a:solidFill>
              <a:schemeClr val="accent6">
                <a:lumMod val="40000"/>
                <a:lumOff val="6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2" name="Rounded Rectangle 31"/>
          <p:cNvSpPr/>
          <p:nvPr/>
        </p:nvSpPr>
        <p:spPr>
          <a:xfrm>
            <a:off x="221042" y="4035672"/>
            <a:ext cx="3236135" cy="2162852"/>
          </a:xfrm>
          <a:prstGeom prst="roundRect">
            <a:avLst>
              <a:gd name="adj" fmla="val 8210"/>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31" name="Rounded Rectangle 30"/>
          <p:cNvSpPr/>
          <p:nvPr/>
        </p:nvSpPr>
        <p:spPr>
          <a:xfrm>
            <a:off x="240494" y="1280661"/>
            <a:ext cx="3236135" cy="2162852"/>
          </a:xfrm>
          <a:prstGeom prst="roundRect">
            <a:avLst>
              <a:gd name="adj" fmla="val 8210"/>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1036" name="Picture 12" descr="http://i.forbesimg.com/media/lists/companies/sony_416x4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944" y="1936854"/>
            <a:ext cx="608815" cy="6088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heinquirer.net/IMG/581/253581/amazon-logo-com-u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38" y="1403679"/>
            <a:ext cx="998451" cy="4153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bs.twimg.com/profile_images/471350614132129793/NCDCFXva.jpeg"/>
          <p:cNvPicPr>
            <a:picLocks noChangeAspect="1" noChangeArrowheads="1"/>
          </p:cNvPicPr>
          <p:nvPr/>
        </p:nvPicPr>
        <p:blipFill rotWithShape="1">
          <a:blip r:embed="rId5">
            <a:extLst>
              <a:ext uri="{28A0092B-C50C-407E-A947-70E740481C1C}">
                <a14:useLocalDpi xmlns:a14="http://schemas.microsoft.com/office/drawing/2010/main" val="0"/>
              </a:ext>
            </a:extLst>
          </a:blip>
          <a:srcRect t="28235" b="29091"/>
          <a:stretch/>
        </p:blipFill>
        <p:spPr bwMode="auto">
          <a:xfrm>
            <a:off x="865228" y="1863988"/>
            <a:ext cx="642396" cy="2741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ekladata.com/U2u4c-Vn0DH0apE5tWUgQaWvgw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121" y="2423539"/>
            <a:ext cx="963125" cy="321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d.publicbroadcasting.net/p/wnpr/files/styles/x_large/public/201502/anthe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628" y="3050695"/>
            <a:ext cx="839478" cy="22850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40494" y="1280661"/>
            <a:ext cx="3236135" cy="2162852"/>
          </a:xfrm>
          <a:prstGeom prst="roundRect">
            <a:avLst>
              <a:gd name="adj" fmla="val 8210"/>
            </a:avLst>
          </a:prstGeom>
          <a:solidFill>
            <a:schemeClr val="accent5">
              <a:lumMod val="40000"/>
              <a:lumOff val="60000"/>
              <a:alpha val="3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18" name="Picture 6" descr="http://thumbs.dreamstime.com/z/d-small-people-rope-pulling-image-white-background-31159861.jpg"/>
          <p:cNvPicPr>
            <a:picLocks noChangeAspect="1" noChangeArrowheads="1"/>
          </p:cNvPicPr>
          <p:nvPr/>
        </p:nvPicPr>
        <p:blipFill rotWithShape="1">
          <a:blip r:embed="rId8">
            <a:extLst>
              <a:ext uri="{28A0092B-C50C-407E-A947-70E740481C1C}">
                <a14:useLocalDpi xmlns:a14="http://schemas.microsoft.com/office/drawing/2010/main" val="0"/>
              </a:ext>
            </a:extLst>
          </a:blip>
          <a:srcRect b="9687"/>
          <a:stretch/>
        </p:blipFill>
        <p:spPr bwMode="auto">
          <a:xfrm flipH="1">
            <a:off x="2338179" y="4784613"/>
            <a:ext cx="842108" cy="813190"/>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21042" y="4033084"/>
            <a:ext cx="3236135" cy="2162852"/>
          </a:xfrm>
          <a:prstGeom prst="roundRect">
            <a:avLst>
              <a:gd name="adj" fmla="val 8210"/>
            </a:avLst>
          </a:prstGeom>
          <a:solidFill>
            <a:schemeClr val="accent6">
              <a:lumMod val="40000"/>
              <a:lumOff val="60000"/>
              <a:alpha val="3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12" name="Picture 8" descr="http://img.freeflagicons.com/thumb/flag_with_flagpole/united_states_of_america/united_states_of_america_64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4597" y="4784621"/>
            <a:ext cx="1431380" cy="107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ttp://www.posttelecomblog.com/wp-content/uploads/2014/06/pt_eu_dp_blog-390x22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402" y="4545557"/>
            <a:ext cx="1989780" cy="1210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800" b="0" dirty="0" smtClean="0">
                <a:latin typeface="RSA Sans Medium" panose="02000000000000000000" pitchFamily="2" charset="0"/>
                <a:cs typeface="Arial" panose="020B0604020202020204" pitchFamily="34" charset="0"/>
              </a:rPr>
              <a:t>Why now?</a:t>
            </a:r>
            <a:endParaRPr lang="en-US" sz="2800" b="0" dirty="0"/>
          </a:p>
        </p:txBody>
      </p:sp>
      <p:sp>
        <p:nvSpPr>
          <p:cNvPr id="4" name="Slide Number Placeholder 3"/>
          <p:cNvSpPr>
            <a:spLocks noGrp="1"/>
          </p:cNvSpPr>
          <p:nvPr>
            <p:ph type="sldNum" sz="quarter" idx="4"/>
          </p:nvPr>
        </p:nvSpPr>
        <p:spPr/>
        <p:txBody>
          <a:bodyPr/>
          <a:lstStyle/>
          <a:p>
            <a:fld id="{12457B79-0310-8A40-B359-B8A66DAB93A1}" type="slidenum">
              <a:rPr lang="en-US" smtClean="0"/>
              <a:pPr/>
              <a:t>4</a:t>
            </a:fld>
            <a:endParaRPr lang="en-US" dirty="0"/>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3441" y="1555288"/>
            <a:ext cx="586397" cy="527494"/>
          </a:xfrm>
          <a:prstGeom prst="rect">
            <a:avLst/>
          </a:prstGeom>
        </p:spPr>
      </p:pic>
      <p:sp>
        <p:nvSpPr>
          <p:cNvPr id="7" name="TextBox 6"/>
          <p:cNvSpPr txBox="1"/>
          <p:nvPr/>
        </p:nvSpPr>
        <p:spPr>
          <a:xfrm>
            <a:off x="5191126" y="1353293"/>
            <a:ext cx="3371850" cy="923330"/>
          </a:xfrm>
          <a:prstGeom prst="rect">
            <a:avLst/>
          </a:prstGeom>
          <a:noFill/>
        </p:spPr>
        <p:txBody>
          <a:bodyPr wrap="square" rtlCol="0" anchor="ctr">
            <a:spAutoFit/>
          </a:bodyPr>
          <a:lstStyle/>
          <a:p>
            <a:r>
              <a:rPr lang="en-GB" dirty="0" smtClean="0">
                <a:solidFill>
                  <a:schemeClr val="accent1"/>
                </a:solidFill>
              </a:rPr>
              <a:t>But it’s not only the household names at risk  - 74% of UK businesses  in 2015 </a:t>
            </a:r>
            <a:endParaRPr lang="en-GB" dirty="0">
              <a:solidFill>
                <a:schemeClr val="accent1"/>
              </a:solidFill>
            </a:endParaRPr>
          </a:p>
        </p:txBody>
      </p:sp>
      <p:pic>
        <p:nvPicPr>
          <p:cNvPr id="1028" name="Picture 4" descr="http://upload.wikimedia.org/wikipedia/commons/thumb/5/5f/TheHomeDepot.svg/2000px-TheHomeDepot.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183" y="2040550"/>
            <a:ext cx="371748" cy="3717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upload.wikimedia.org/wikipedia/commons/thumb/9/91/US-OfficeOfPersonnelManagement-Seal.svg/1024px-US-OfficeOfPersonnelManagement-Seal.sv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8405" y="2545669"/>
            <a:ext cx="679853" cy="679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upload.wikimedia.org/wikipedia/commons/thumb/9/9a/Target_logo.svg/2000px-Target_logo.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3683" y="1369919"/>
            <a:ext cx="550846" cy="731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t="15875" b="17869"/>
          <a:stretch/>
        </p:blipFill>
        <p:spPr bwMode="auto">
          <a:xfrm>
            <a:off x="1938941" y="2797182"/>
            <a:ext cx="1360409" cy="50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http://www.hu17.net/wp-content/uploads/2010/01/Carephone-Warehouse-Beverley-Shop.jpg"/>
          <p:cNvPicPr>
            <a:picLocks noChangeAspect="1" noChangeArrowheads="1"/>
          </p:cNvPicPr>
          <p:nvPr/>
        </p:nvPicPr>
        <p:blipFill rotWithShape="1">
          <a:blip r:embed="rId16">
            <a:extLst>
              <a:ext uri="{28A0092B-C50C-407E-A947-70E740481C1C}">
                <a14:useLocalDpi xmlns:a14="http://schemas.microsoft.com/office/drawing/2010/main" val="0"/>
              </a:ext>
            </a:extLst>
          </a:blip>
          <a:srcRect l="27353" t="15007" r="27139" b="33462"/>
          <a:stretch/>
        </p:blipFill>
        <p:spPr bwMode="auto">
          <a:xfrm>
            <a:off x="2338180" y="1539022"/>
            <a:ext cx="906617" cy="407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downdetector.co.uk/i/logo/T_Mobile_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49821" y="2431713"/>
            <a:ext cx="1123792" cy="2278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812611" y="2231076"/>
            <a:ext cx="2469131" cy="369332"/>
          </a:xfrm>
          <a:prstGeom prst="rect">
            <a:avLst/>
          </a:prstGeom>
          <a:noFill/>
        </p:spPr>
        <p:txBody>
          <a:bodyPr wrap="square" rtlCol="0" anchor="ctr">
            <a:spAutoFit/>
          </a:bodyPr>
          <a:lstStyle/>
          <a:p>
            <a:r>
              <a:rPr lang="en-GB" b="1" dirty="0" smtClean="0">
                <a:solidFill>
                  <a:schemeClr val="accent5"/>
                </a:solidFill>
              </a:rPr>
              <a:t>University of Greenwich</a:t>
            </a:r>
            <a:endParaRPr lang="en-GB" b="1" dirty="0">
              <a:solidFill>
                <a:schemeClr val="accent5"/>
              </a:solidFill>
            </a:endParaRPr>
          </a:p>
        </p:txBody>
      </p:sp>
      <p:sp>
        <p:nvSpPr>
          <p:cNvPr id="28" name="TextBox 27"/>
          <p:cNvSpPr txBox="1"/>
          <p:nvPr/>
        </p:nvSpPr>
        <p:spPr>
          <a:xfrm>
            <a:off x="4000501" y="4476521"/>
            <a:ext cx="4562474" cy="1508105"/>
          </a:xfrm>
          <a:prstGeom prst="rect">
            <a:avLst/>
          </a:prstGeom>
          <a:noFill/>
        </p:spPr>
        <p:txBody>
          <a:bodyPr wrap="square" rtlCol="0" anchor="t">
            <a:spAutoFit/>
          </a:bodyPr>
          <a:lstStyle/>
          <a:p>
            <a:r>
              <a:rPr lang="en-GB" sz="2000" b="1" dirty="0">
                <a:gradFill flip="none" rotWithShape="1">
                  <a:gsLst>
                    <a:gs pos="0">
                      <a:schemeClr val="accent1">
                        <a:shade val="30000"/>
                        <a:satMod val="115000"/>
                      </a:schemeClr>
                    </a:gs>
                    <a:gs pos="100000">
                      <a:schemeClr val="accent5"/>
                    </a:gs>
                  </a:gsLst>
                  <a:lin ang="5400000" scaled="1"/>
                  <a:tileRect/>
                </a:gradFill>
              </a:rPr>
              <a:t>General Data Protection Regulation</a:t>
            </a:r>
          </a:p>
          <a:p>
            <a:endParaRPr lang="en-GB" dirty="0" smtClean="0">
              <a:solidFill>
                <a:schemeClr val="accent1"/>
              </a:solidFill>
            </a:endParaRPr>
          </a:p>
          <a:p>
            <a:pPr marL="285750" indent="-285750">
              <a:buFont typeface="Arial" panose="020B0604020202020204" pitchFamily="34" charset="0"/>
              <a:buChar char="•"/>
            </a:pPr>
            <a:r>
              <a:rPr lang="en-GB" dirty="0" smtClean="0">
                <a:solidFill>
                  <a:schemeClr val="accent1"/>
                </a:solidFill>
              </a:rPr>
              <a:t>New regulations in </a:t>
            </a:r>
            <a:r>
              <a:rPr lang="en-GB" b="1" dirty="0" smtClean="0">
                <a:solidFill>
                  <a:schemeClr val="accent1"/>
                </a:solidFill>
              </a:rPr>
              <a:t>May 2018 </a:t>
            </a:r>
          </a:p>
          <a:p>
            <a:pPr marL="285750" indent="-285750">
              <a:buFont typeface="Arial" panose="020B0604020202020204" pitchFamily="34" charset="0"/>
              <a:buChar char="•"/>
            </a:pPr>
            <a:r>
              <a:rPr lang="en-GB" dirty="0">
                <a:solidFill>
                  <a:schemeClr val="accent1"/>
                </a:solidFill>
              </a:rPr>
              <a:t>Increases responsibility for </a:t>
            </a:r>
            <a:r>
              <a:rPr lang="en-GB" dirty="0" smtClean="0">
                <a:solidFill>
                  <a:schemeClr val="accent1"/>
                </a:solidFill>
              </a:rPr>
              <a:t>data</a:t>
            </a:r>
          </a:p>
          <a:p>
            <a:pPr marL="285750" indent="-285750">
              <a:buFont typeface="Arial" panose="020B0604020202020204" pitchFamily="34" charset="0"/>
              <a:buChar char="•"/>
            </a:pPr>
            <a:r>
              <a:rPr lang="en-GB" dirty="0" smtClean="0">
                <a:solidFill>
                  <a:schemeClr val="accent1"/>
                </a:solidFill>
              </a:rPr>
              <a:t>Increases costs of a breach significantly</a:t>
            </a:r>
          </a:p>
        </p:txBody>
      </p:sp>
      <p:sp>
        <p:nvSpPr>
          <p:cNvPr id="29" name="TextBox 28"/>
          <p:cNvSpPr txBox="1"/>
          <p:nvPr/>
        </p:nvSpPr>
        <p:spPr>
          <a:xfrm>
            <a:off x="6585222" y="2241253"/>
            <a:ext cx="1658247" cy="369332"/>
          </a:xfrm>
          <a:prstGeom prst="rect">
            <a:avLst/>
          </a:prstGeom>
          <a:noFill/>
        </p:spPr>
        <p:txBody>
          <a:bodyPr wrap="square" rtlCol="0" anchor="ctr">
            <a:spAutoFit/>
          </a:bodyPr>
          <a:lstStyle/>
          <a:p>
            <a:r>
              <a:rPr lang="en-GB" b="1" dirty="0" smtClean="0">
                <a:solidFill>
                  <a:schemeClr val="accent5"/>
                </a:solidFill>
              </a:rPr>
              <a:t>MNH Platinum</a:t>
            </a:r>
            <a:endParaRPr lang="en-GB" b="1" dirty="0">
              <a:solidFill>
                <a:schemeClr val="accent5"/>
              </a:solidFill>
            </a:endParaRPr>
          </a:p>
        </p:txBody>
      </p:sp>
      <p:sp>
        <p:nvSpPr>
          <p:cNvPr id="30" name="TextBox 29"/>
          <p:cNvSpPr txBox="1"/>
          <p:nvPr/>
        </p:nvSpPr>
        <p:spPr>
          <a:xfrm>
            <a:off x="5704818" y="2744581"/>
            <a:ext cx="2793998" cy="369332"/>
          </a:xfrm>
          <a:prstGeom prst="rect">
            <a:avLst/>
          </a:prstGeom>
          <a:noFill/>
        </p:spPr>
        <p:txBody>
          <a:bodyPr wrap="square" rtlCol="0" anchor="ctr">
            <a:spAutoFit/>
          </a:bodyPr>
          <a:lstStyle/>
          <a:p>
            <a:r>
              <a:rPr lang="en-GB" b="1" dirty="0" smtClean="0">
                <a:solidFill>
                  <a:schemeClr val="accent5"/>
                </a:solidFill>
              </a:rPr>
              <a:t>Lincolnshire County Council</a:t>
            </a:r>
            <a:endParaRPr lang="en-GB" b="1" dirty="0">
              <a:solidFill>
                <a:schemeClr val="accent5"/>
              </a:solidFill>
            </a:endParaRPr>
          </a:p>
        </p:txBody>
      </p:sp>
      <p:sp>
        <p:nvSpPr>
          <p:cNvPr id="34" name="TextBox 33"/>
          <p:cNvSpPr txBox="1"/>
          <p:nvPr/>
        </p:nvSpPr>
        <p:spPr>
          <a:xfrm>
            <a:off x="4180919" y="2744581"/>
            <a:ext cx="1097832" cy="369332"/>
          </a:xfrm>
          <a:prstGeom prst="rect">
            <a:avLst/>
          </a:prstGeom>
          <a:noFill/>
        </p:spPr>
        <p:txBody>
          <a:bodyPr wrap="square" rtlCol="0" anchor="ctr">
            <a:spAutoFit/>
          </a:bodyPr>
          <a:lstStyle/>
          <a:p>
            <a:r>
              <a:rPr lang="en-GB" b="1" dirty="0" smtClean="0">
                <a:solidFill>
                  <a:schemeClr val="accent5"/>
                </a:solidFill>
              </a:rPr>
              <a:t>Guernsey</a:t>
            </a:r>
            <a:endParaRPr lang="en-GB" b="1" dirty="0">
              <a:solidFill>
                <a:schemeClr val="accent5"/>
              </a:solidFill>
            </a:endParaRPr>
          </a:p>
        </p:txBody>
      </p:sp>
    </p:spTree>
    <p:extLst>
      <p:ext uri="{BB962C8B-B14F-4D97-AF65-F5344CB8AC3E}">
        <p14:creationId xmlns:p14="http://schemas.microsoft.com/office/powerpoint/2010/main" val="554286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err="1" smtClean="0">
                <a:solidFill>
                  <a:srgbClr val="5A2D7F"/>
                </a:solidFill>
                <a:latin typeface="RSA Sans Medium" panose="02000000000000000000" pitchFamily="2" charset="0"/>
                <a:cs typeface="Arial" panose="020B0604020202020204" pitchFamily="34" charset="0"/>
              </a:rPr>
              <a:t>Utilise</a:t>
            </a:r>
            <a:r>
              <a:rPr lang="en-US" sz="2800" b="0" dirty="0" smtClean="0">
                <a:solidFill>
                  <a:srgbClr val="5A2D7F"/>
                </a:solidFill>
                <a:latin typeface="RSA Sans Medium" panose="02000000000000000000" pitchFamily="2" charset="0"/>
                <a:cs typeface="Arial" panose="020B0604020202020204" pitchFamily="34" charset="0"/>
              </a:rPr>
              <a:t> our CII resources!</a:t>
            </a:r>
            <a:endParaRPr lang="en-GB" sz="2800" b="0" dirty="0">
              <a:solidFill>
                <a:srgbClr val="7030A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pPr>
              <a:defRPr/>
            </a:pPr>
            <a:fld id="{33708310-C3EB-4C4F-8029-DC4BFF2BD864}" type="slidenum">
              <a:rPr lang="en-US" smtClean="0">
                <a:solidFill>
                  <a:prstClr val="black"/>
                </a:solidFill>
              </a:rPr>
              <a:pPr>
                <a:defRPr/>
              </a:pPr>
              <a:t>5</a:t>
            </a:fld>
            <a:r>
              <a:rPr lang="en-US" dirty="0" smtClean="0">
                <a:solidFill>
                  <a:prstClr val="black"/>
                </a:solidFill>
              </a:rPr>
              <a:t> </a:t>
            </a:r>
            <a:endParaRPr lang="en-US" dirty="0">
              <a:solidFill>
                <a:prstClr val="black"/>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298" y="1524519"/>
            <a:ext cx="8663642" cy="30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20385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095000" y="2322011"/>
            <a:ext cx="2160000" cy="2160000"/>
          </a:xfrm>
          <a:prstGeom prst="line">
            <a:avLst/>
          </a:prstGeom>
          <a:ln>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flipH="1">
            <a:off x="2094999" y="2322011"/>
            <a:ext cx="2160000" cy="2160000"/>
          </a:xfrm>
          <a:prstGeom prst="line">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
        <p:nvSpPr>
          <p:cNvPr id="6" name="Oval 5"/>
          <p:cNvSpPr/>
          <p:nvPr/>
        </p:nvSpPr>
        <p:spPr>
          <a:xfrm>
            <a:off x="2208216" y="2435232"/>
            <a:ext cx="1933575" cy="1933575"/>
          </a:xfrm>
          <a:prstGeom prst="ellipse">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solidFill>
                <a:prstClr val="black"/>
              </a:solidFill>
            </a:endParaRPr>
          </a:p>
        </p:txBody>
      </p:sp>
      <p:sp>
        <p:nvSpPr>
          <p:cNvPr id="2" name="Title 1"/>
          <p:cNvSpPr>
            <a:spLocks noGrp="1"/>
          </p:cNvSpPr>
          <p:nvPr>
            <p:ph type="title"/>
          </p:nvPr>
        </p:nvSpPr>
        <p:spPr>
          <a:xfrm>
            <a:off x="224791" y="349066"/>
            <a:ext cx="6183171" cy="837582"/>
          </a:xfrm>
        </p:spPr>
        <p:txBody>
          <a:bodyPr/>
          <a:lstStyle/>
          <a:p>
            <a:r>
              <a:rPr lang="en-GB" b="0" dirty="0" smtClean="0">
                <a:latin typeface="RSA Sans Medium" panose="02000000000000000000" pitchFamily="2" charset="0"/>
              </a:rPr>
              <a:t>Everyone has a Cyber exposure</a:t>
            </a:r>
            <a:endParaRPr lang="en-GB" b="0" dirty="0">
              <a:latin typeface="RSA Sans Medium" panose="02000000000000000000" pitchFamily="2" charset="0"/>
            </a:endParaRPr>
          </a:p>
        </p:txBody>
      </p:sp>
      <p:sp>
        <p:nvSpPr>
          <p:cNvPr id="3" name="Slide Number Placeholder 2"/>
          <p:cNvSpPr>
            <a:spLocks noGrp="1"/>
          </p:cNvSpPr>
          <p:nvPr>
            <p:ph type="sldNum" sz="quarter" idx="4"/>
          </p:nvPr>
        </p:nvSpPr>
        <p:spPr/>
        <p:txBody>
          <a:bodyPr/>
          <a:lstStyle/>
          <a:p>
            <a:fld id="{12457B79-0310-8A40-B359-B8A66DAB93A1}" type="slidenum">
              <a:rPr lang="en-US" smtClean="0">
                <a:solidFill>
                  <a:prstClr val="black">
                    <a:tint val="75000"/>
                  </a:prstClr>
                </a:solidFill>
              </a:rPr>
              <a:pPr/>
              <a:t>6</a:t>
            </a:fld>
            <a:endParaRPr lang="en-US" dirty="0">
              <a:solidFill>
                <a:prstClr val="black">
                  <a:tint val="75000"/>
                </a:prst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227" y="977765"/>
            <a:ext cx="1760833" cy="515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fbcdn-profile-a.akamaihd.net/hprofile-ak-frc3/v/t1.0-1/p160x160/1378277_10150363646944969_1332994622_n.png?oh=3f327b93bbb9b27971572bdc2fd00a50&amp;oe=562BEF2D&amp;__gda__=1445463248_1d3df85042ca9433638525365c2ffc4e"/>
          <p:cNvPicPr>
            <a:picLocks noChangeAspect="1" noChangeArrowheads="1"/>
          </p:cNvPicPr>
          <p:nvPr/>
        </p:nvPicPr>
        <p:blipFill rotWithShape="1">
          <a:blip r:embed="rId4">
            <a:extLst>
              <a:ext uri="{28A0092B-C50C-407E-A947-70E740481C1C}">
                <a14:useLocalDpi xmlns:a14="http://schemas.microsoft.com/office/drawing/2010/main" val="0"/>
              </a:ext>
            </a:extLst>
          </a:blip>
          <a:srcRect t="21771" b="25104"/>
          <a:stretch/>
        </p:blipFill>
        <p:spPr bwMode="auto">
          <a:xfrm>
            <a:off x="2413000" y="2971808"/>
            <a:ext cx="15240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219" y="1350016"/>
            <a:ext cx="1722436" cy="86121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4141" y="1441801"/>
            <a:ext cx="1436086" cy="677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3629" y="4452606"/>
            <a:ext cx="1436086" cy="88021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563" y="4503644"/>
            <a:ext cx="1315720" cy="13157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61316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smtClean="0">
                <a:latin typeface="RSA Sans Medium" panose="02000000000000000000" pitchFamily="2" charset="0"/>
              </a:rPr>
              <a:t>Our clients have evolved</a:t>
            </a:r>
            <a:endParaRPr lang="en-GB" b="0" dirty="0">
              <a:latin typeface="RSA Sans Medium" panose="02000000000000000000" pitchFamily="2" charset="0"/>
            </a:endParaRPr>
          </a:p>
        </p:txBody>
      </p:sp>
      <p:sp>
        <p:nvSpPr>
          <p:cNvPr id="3" name="Slide Number Placeholder 2"/>
          <p:cNvSpPr>
            <a:spLocks noGrp="1"/>
          </p:cNvSpPr>
          <p:nvPr>
            <p:ph type="sldNum" sz="quarter" idx="4"/>
          </p:nvPr>
        </p:nvSpPr>
        <p:spPr/>
        <p:txBody>
          <a:bodyPr/>
          <a:lstStyle/>
          <a:p>
            <a:fld id="{12457B79-0310-8A40-B359-B8A66DAB93A1}" type="slidenum">
              <a:rPr lang="en-US" smtClean="0">
                <a:solidFill>
                  <a:prstClr val="black">
                    <a:tint val="75000"/>
                  </a:prstClr>
                </a:solidFill>
              </a:rPr>
              <a:pPr/>
              <a:t>7</a:t>
            </a:fld>
            <a:endParaRPr lang="en-US" dirty="0">
              <a:solidFill>
                <a:prstClr val="black">
                  <a:tint val="75000"/>
                </a:prstClr>
              </a:solidFill>
            </a:endParaRPr>
          </a:p>
        </p:txBody>
      </p:sp>
      <p:sp>
        <p:nvSpPr>
          <p:cNvPr id="4" name="Content Placeholder 3"/>
          <p:cNvSpPr>
            <a:spLocks noGrp="1"/>
          </p:cNvSpPr>
          <p:nvPr>
            <p:ph sz="quarter" idx="10"/>
          </p:nvPr>
        </p:nvSpPr>
        <p:spPr>
          <a:xfrm>
            <a:off x="225428" y="1112221"/>
            <a:ext cx="8121133" cy="5244130"/>
          </a:xfrm>
        </p:spPr>
        <p:txBody>
          <a:bodyPr/>
          <a:lstStyle/>
          <a:p>
            <a:r>
              <a:rPr lang="en-GB" sz="1400" dirty="0" smtClean="0">
                <a:solidFill>
                  <a:schemeClr val="accent2"/>
                </a:solidFill>
                <a:latin typeface="RSA Sans Regular" panose="02000000000000000000" pitchFamily="2" charset="0"/>
              </a:rPr>
              <a:t>The coconut represents old style IT security;</a:t>
            </a:r>
          </a:p>
          <a:p>
            <a:r>
              <a:rPr lang="en-GB" sz="1400" dirty="0" smtClean="0">
                <a:solidFill>
                  <a:schemeClr val="accent2"/>
                </a:solidFill>
                <a:latin typeface="RSA Sans Regular" panose="02000000000000000000" pitchFamily="2" charset="0"/>
              </a:rPr>
              <a:t>Like a fortress this fruit is hard outside but soft inside</a:t>
            </a:r>
          </a:p>
          <a:p>
            <a:r>
              <a:rPr lang="en-GB" sz="1400" dirty="0" smtClean="0">
                <a:solidFill>
                  <a:schemeClr val="accent2"/>
                </a:solidFill>
                <a:latin typeface="RSA Sans Regular" panose="02000000000000000000" pitchFamily="2" charset="0"/>
              </a:rPr>
              <a:t>							</a:t>
            </a:r>
          </a:p>
          <a:p>
            <a:endParaRPr lang="en-GB" sz="1400" dirty="0">
              <a:solidFill>
                <a:schemeClr val="accent2"/>
              </a:solidFill>
              <a:latin typeface="RSA Sans Regular" panose="02000000000000000000" pitchFamily="2" charset="0"/>
            </a:endParaRPr>
          </a:p>
          <a:p>
            <a:endParaRPr lang="en-GB" sz="1400" dirty="0" smtClean="0">
              <a:solidFill>
                <a:schemeClr val="accent2"/>
              </a:solidFill>
              <a:latin typeface="RSA Sans Regular" panose="02000000000000000000" pitchFamily="2" charset="0"/>
            </a:endParaRPr>
          </a:p>
          <a:p>
            <a:endParaRPr lang="en-GB" sz="1400" dirty="0">
              <a:solidFill>
                <a:schemeClr val="accent2"/>
              </a:solidFill>
              <a:latin typeface="RSA Sans Regular" panose="02000000000000000000" pitchFamily="2" charset="0"/>
            </a:endParaRPr>
          </a:p>
          <a:p>
            <a:endParaRPr lang="en-GB" sz="1400" dirty="0" smtClean="0">
              <a:solidFill>
                <a:schemeClr val="accent2"/>
              </a:solidFill>
              <a:latin typeface="RSA Sans Regular" panose="02000000000000000000" pitchFamily="2" charset="0"/>
            </a:endParaRPr>
          </a:p>
          <a:p>
            <a:endParaRPr lang="en-GB" sz="1400" dirty="0" smtClean="0">
              <a:solidFill>
                <a:schemeClr val="accent2"/>
              </a:solidFill>
              <a:latin typeface="RSA Sans Regular" panose="02000000000000000000" pitchFamily="2" charset="0"/>
            </a:endParaRPr>
          </a:p>
          <a:p>
            <a:endParaRPr lang="en-GB" sz="1400" dirty="0" smtClean="0">
              <a:solidFill>
                <a:schemeClr val="accent2"/>
              </a:solidFill>
              <a:latin typeface="RSA Sans Regular" panose="02000000000000000000" pitchFamily="2" charset="0"/>
            </a:endParaRPr>
          </a:p>
          <a:p>
            <a:r>
              <a:rPr lang="en-GB" sz="1400" dirty="0" smtClean="0">
                <a:solidFill>
                  <a:schemeClr val="accent2"/>
                </a:solidFill>
                <a:latin typeface="RSA Sans Regular" panose="02000000000000000000" pitchFamily="2" charset="0"/>
              </a:rPr>
              <a:t>The mango represents the new cyber age approach to IT security. </a:t>
            </a:r>
          </a:p>
          <a:p>
            <a:endParaRPr lang="en-GB" sz="1400" dirty="0">
              <a:solidFill>
                <a:schemeClr val="accent2"/>
              </a:solidFill>
              <a:latin typeface="RSA Sans Regular" panose="02000000000000000000" pitchFamily="2" charset="0"/>
            </a:endParaRPr>
          </a:p>
          <a:p>
            <a:r>
              <a:rPr lang="en-GB" sz="1400" dirty="0" smtClean="0">
                <a:solidFill>
                  <a:schemeClr val="accent2"/>
                </a:solidFill>
                <a:latin typeface="RSA Sans Regular" panose="02000000000000000000" pitchFamily="2" charset="0"/>
              </a:rPr>
              <a:t>Organisations that work towards the mango model and harden the core of their IT:</a:t>
            </a:r>
          </a:p>
          <a:p>
            <a:endParaRPr lang="en-GB" sz="1400" dirty="0">
              <a:solidFill>
                <a:schemeClr val="accent2"/>
              </a:solidFill>
              <a:latin typeface="RSA Sans Regular" panose="02000000000000000000" pitchFamily="2" charset="0"/>
            </a:endParaRPr>
          </a:p>
          <a:p>
            <a:pPr marL="171450" indent="-171450">
              <a:buFont typeface="Wingdings" panose="05000000000000000000" pitchFamily="2" charset="2"/>
              <a:buChar char="ü"/>
            </a:pPr>
            <a:r>
              <a:rPr lang="en-GB" sz="1400" dirty="0" smtClean="0">
                <a:solidFill>
                  <a:schemeClr val="accent2"/>
                </a:solidFill>
                <a:latin typeface="RSA Sans Regular" panose="02000000000000000000" pitchFamily="2" charset="0"/>
              </a:rPr>
              <a:t>Understand their important data, like products, clients and contracts</a:t>
            </a:r>
          </a:p>
          <a:p>
            <a:pPr marL="171450" indent="-171450">
              <a:buFont typeface="Wingdings" panose="05000000000000000000" pitchFamily="2" charset="2"/>
              <a:buChar char="ü"/>
            </a:pPr>
            <a:r>
              <a:rPr lang="en-GB" sz="1400" dirty="0" smtClean="0">
                <a:solidFill>
                  <a:schemeClr val="accent2"/>
                </a:solidFill>
                <a:latin typeface="RSA Sans Regular" panose="02000000000000000000" pitchFamily="2" charset="0"/>
              </a:rPr>
              <a:t>Can identify their key processes like Research &amp; development, sales tools etc.</a:t>
            </a:r>
          </a:p>
          <a:p>
            <a:pPr marL="171450" indent="-171450">
              <a:buFont typeface="Wingdings" panose="05000000000000000000" pitchFamily="2" charset="2"/>
              <a:buChar char="ü"/>
            </a:pPr>
            <a:r>
              <a:rPr lang="en-GB" sz="1400" dirty="0" smtClean="0">
                <a:solidFill>
                  <a:schemeClr val="accent2"/>
                </a:solidFill>
                <a:latin typeface="RSA Sans Regular" panose="02000000000000000000" pitchFamily="2" charset="0"/>
              </a:rPr>
              <a:t>Protect their critical applications; finance, HR</a:t>
            </a:r>
          </a:p>
          <a:p>
            <a:pPr marL="171450" indent="-171450">
              <a:buFont typeface="Wingdings" panose="05000000000000000000" pitchFamily="2" charset="2"/>
              <a:buChar char="ü"/>
            </a:pPr>
            <a:r>
              <a:rPr lang="en-GB" sz="1400" dirty="0" smtClean="0">
                <a:solidFill>
                  <a:schemeClr val="accent2"/>
                </a:solidFill>
                <a:latin typeface="RSA Sans Regular" panose="02000000000000000000" pitchFamily="2" charset="0"/>
              </a:rPr>
              <a:t>Can identify other vital infrastructures and systems</a:t>
            </a:r>
          </a:p>
          <a:p>
            <a:pPr marL="171450" indent="-171450">
              <a:buFont typeface="Wingdings" panose="05000000000000000000" pitchFamily="2" charset="2"/>
              <a:buChar char="ü"/>
            </a:pPr>
            <a:r>
              <a:rPr lang="en-GB" sz="1400" dirty="0" smtClean="0">
                <a:solidFill>
                  <a:schemeClr val="accent2"/>
                </a:solidFill>
                <a:latin typeface="RSA Sans Regular" panose="02000000000000000000" pitchFamily="2" charset="0"/>
              </a:rPr>
              <a:t>They have a business continuity or disaster recover plan that includes a Cyber Event. </a:t>
            </a:r>
          </a:p>
          <a:p>
            <a:pPr marL="171450" indent="-171450">
              <a:buFont typeface="Wingdings" panose="05000000000000000000" pitchFamily="2" charset="2"/>
              <a:buChar char="ü"/>
            </a:pPr>
            <a:r>
              <a:rPr lang="en-GB" sz="1400" dirty="0" smtClean="0">
                <a:solidFill>
                  <a:schemeClr val="accent2"/>
                </a:solidFill>
                <a:latin typeface="RSA Sans Regular" panose="02000000000000000000" pitchFamily="2" charset="0"/>
              </a:rPr>
              <a:t>They know which Cyber event will impact them the most.</a:t>
            </a:r>
            <a:endParaRPr lang="en-GB" sz="1400" dirty="0">
              <a:solidFill>
                <a:schemeClr val="accent2"/>
              </a:solidFill>
              <a:latin typeface="RSA Sans Regular"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1" y="589400"/>
            <a:ext cx="3051544" cy="2241072"/>
          </a:xfrm>
          <a:prstGeom prst="ellipse">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24" y="2164666"/>
            <a:ext cx="1997418" cy="1331612"/>
          </a:xfrm>
          <a:prstGeom prst="ellipse">
            <a:avLst/>
          </a:prstGeom>
          <a:ln>
            <a:noFill/>
          </a:ln>
          <a:effectLst>
            <a:softEdge rad="112500"/>
          </a:effectLst>
        </p:spPr>
      </p:pic>
    </p:spTree>
    <p:extLst>
      <p:ext uri="{BB962C8B-B14F-4D97-AF65-F5344CB8AC3E}">
        <p14:creationId xmlns:p14="http://schemas.microsoft.com/office/powerpoint/2010/main" val="4190034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latin typeface="RSA Sans Medium" panose="02000000000000000000" pitchFamily="2" charset="0"/>
              </a:rPr>
              <a:t>CYBER ISSUES –</a:t>
            </a:r>
            <a:br>
              <a:rPr lang="en-GB" sz="2400" dirty="0" smtClean="0">
                <a:latin typeface="RSA Sans Medium" panose="02000000000000000000" pitchFamily="2" charset="0"/>
              </a:rPr>
            </a:br>
            <a:r>
              <a:rPr lang="en-GB" sz="2400" dirty="0" smtClean="0">
                <a:latin typeface="RSA Sans Medium" panose="02000000000000000000" pitchFamily="2" charset="0"/>
              </a:rPr>
              <a:t>THE IMPACT TO YOUR CLIENTS AND THEIR CLIENTS ARE IMMEASURABLE</a:t>
            </a:r>
            <a:endParaRPr lang="en-GB" sz="2400" dirty="0">
              <a:latin typeface="RSA Sans Medium" panose="02000000000000000000" pitchFamily="2" charset="0"/>
            </a:endParaRPr>
          </a:p>
        </p:txBody>
      </p:sp>
    </p:spTree>
    <p:extLst>
      <p:ext uri="{BB962C8B-B14F-4D97-AF65-F5344CB8AC3E}">
        <p14:creationId xmlns:p14="http://schemas.microsoft.com/office/powerpoint/2010/main" val="3452723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CE5BE1-5A48-4342-9A19-19D9EB397A1B}" type="slidenum">
              <a:rPr lang="en-GB" smtClean="0">
                <a:solidFill>
                  <a:prstClr val="black">
                    <a:tint val="75000"/>
                  </a:prstClr>
                </a:solidFill>
              </a:rPr>
              <a:pPr/>
              <a:t>9</a:t>
            </a:fld>
            <a:endParaRPr lang="en-GB" dirty="0">
              <a:solidFill>
                <a:prstClr val="black">
                  <a:tint val="75000"/>
                </a:prstClr>
              </a:solidFill>
            </a:endParaRPr>
          </a:p>
        </p:txBody>
      </p:sp>
      <p:sp>
        <p:nvSpPr>
          <p:cNvPr id="6" name="Title 1"/>
          <p:cNvSpPr txBox="1">
            <a:spLocks/>
          </p:cNvSpPr>
          <p:nvPr/>
        </p:nvSpPr>
        <p:spPr>
          <a:xfrm>
            <a:off x="500035" y="76189"/>
            <a:ext cx="7488238" cy="638175"/>
          </a:xfrm>
          <a:prstGeom prst="rect">
            <a:avLst/>
          </a:prstGeom>
        </p:spPr>
        <p:txBody>
          <a:bodyPr lIns="0" tIns="0" rIns="0" bIns="0" anchor="b"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5A2D7F"/>
                </a:solidFill>
                <a:latin typeface="RSA Sans Medium" panose="02000000000000000000" pitchFamily="2" charset="0"/>
                <a:cs typeface="Arial" panose="020B0604020202020204" pitchFamily="34" charset="0"/>
              </a:rPr>
              <a:t>THE CLIENT HAS LOST SOME DATA </a:t>
            </a:r>
            <a:r>
              <a:rPr lang="en-US" sz="2400" dirty="0" smtClean="0">
                <a:solidFill>
                  <a:srgbClr val="5A2D7F"/>
                </a:solidFill>
                <a:latin typeface="RSA Sans Medium" panose="02000000000000000000" pitchFamily="2" charset="0"/>
                <a:cs typeface="Arial"/>
              </a:rPr>
              <a:t> </a:t>
            </a:r>
            <a:endParaRPr lang="en-US" sz="2400" dirty="0">
              <a:solidFill>
                <a:srgbClr val="5A2D7F"/>
              </a:solidFill>
              <a:latin typeface="RSA Sans Medium" panose="02000000000000000000" pitchFamily="2"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961" y="1239442"/>
            <a:ext cx="6678445" cy="4534038"/>
          </a:xfrm>
          <a:prstGeom prst="rect">
            <a:avLst/>
          </a:prstGeom>
          <a:ln>
            <a:noFill/>
          </a:ln>
          <a:effectLst>
            <a:softEdge rad="112500"/>
          </a:effectLst>
        </p:spPr>
      </p:pic>
    </p:spTree>
    <p:extLst>
      <p:ext uri="{BB962C8B-B14F-4D97-AF65-F5344CB8AC3E}">
        <p14:creationId xmlns:p14="http://schemas.microsoft.com/office/powerpoint/2010/main" val="178590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660085"/>
      </a:dk2>
      <a:lt2>
        <a:srgbClr val="E6DFE8"/>
      </a:lt2>
      <a:accent1>
        <a:srgbClr val="660085"/>
      </a:accent1>
      <a:accent2>
        <a:srgbClr val="3C025F"/>
      </a:accent2>
      <a:accent3>
        <a:srgbClr val="B327CC"/>
      </a:accent3>
      <a:accent4>
        <a:srgbClr val="969696"/>
      </a:accent4>
      <a:accent5>
        <a:srgbClr val="FF49A4"/>
      </a:accent5>
      <a:accent6>
        <a:srgbClr val="00C2D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660085"/>
      </a:dk2>
      <a:lt2>
        <a:srgbClr val="E6DFE8"/>
      </a:lt2>
      <a:accent1>
        <a:srgbClr val="660085"/>
      </a:accent1>
      <a:accent2>
        <a:srgbClr val="3C025F"/>
      </a:accent2>
      <a:accent3>
        <a:srgbClr val="B327CC"/>
      </a:accent3>
      <a:accent4>
        <a:srgbClr val="969696"/>
      </a:accent4>
      <a:accent5>
        <a:srgbClr val="FF49A4"/>
      </a:accent5>
      <a:accent6>
        <a:srgbClr val="00C2D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660085"/>
      </a:dk2>
      <a:lt2>
        <a:srgbClr val="E6DFE8"/>
      </a:lt2>
      <a:accent1>
        <a:srgbClr val="660085"/>
      </a:accent1>
      <a:accent2>
        <a:srgbClr val="3C025F"/>
      </a:accent2>
      <a:accent3>
        <a:srgbClr val="B327CC"/>
      </a:accent3>
      <a:accent4>
        <a:srgbClr val="969696"/>
      </a:accent4>
      <a:accent5>
        <a:srgbClr val="FF49A4"/>
      </a:accent5>
      <a:accent6>
        <a:srgbClr val="00C2D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ustom 2">
      <a:dk1>
        <a:sysClr val="windowText" lastClr="000000"/>
      </a:dk1>
      <a:lt1>
        <a:sysClr val="window" lastClr="FFFFFF"/>
      </a:lt1>
      <a:dk2>
        <a:srgbClr val="660085"/>
      </a:dk2>
      <a:lt2>
        <a:srgbClr val="E6DFE8"/>
      </a:lt2>
      <a:accent1>
        <a:srgbClr val="660085"/>
      </a:accent1>
      <a:accent2>
        <a:srgbClr val="3C025F"/>
      </a:accent2>
      <a:accent3>
        <a:srgbClr val="B327CC"/>
      </a:accent3>
      <a:accent4>
        <a:srgbClr val="969696"/>
      </a:accent4>
      <a:accent5>
        <a:srgbClr val="FF49A4"/>
      </a:accent5>
      <a:accent6>
        <a:srgbClr val="00C2D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4844</TotalTime>
  <Words>2159</Words>
  <Application>Microsoft Office PowerPoint</Application>
  <PresentationFormat>On-screen Show (4:3)</PresentationFormat>
  <Paragraphs>228</Paragraphs>
  <Slides>29</Slides>
  <Notes>17</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Office Theme</vt:lpstr>
      <vt:lpstr>1_Office Theme</vt:lpstr>
      <vt:lpstr>2_Office Theme</vt:lpstr>
      <vt:lpstr>3_Office Theme</vt:lpstr>
      <vt:lpstr>Why now? Sunday Times Sept 2016</vt:lpstr>
      <vt:lpstr>Why now? A steep learning curve?</vt:lpstr>
      <vt:lpstr>PowerPoint Presentation</vt:lpstr>
      <vt:lpstr>Why now?</vt:lpstr>
      <vt:lpstr>Utilise our CII resources!</vt:lpstr>
      <vt:lpstr>Everyone has a Cyber exposure</vt:lpstr>
      <vt:lpstr>Our clients have evolved</vt:lpstr>
      <vt:lpstr>CYBER ISSUES – THE IMPACT TO YOUR CLIENTS AND THEIR CLIENTS ARE IMMEASURABLE</vt:lpstr>
      <vt:lpstr>PowerPoint Presentation</vt:lpstr>
      <vt:lpstr>RANSOMWARE – this is happening</vt:lpstr>
      <vt:lpstr>PowerPoint Presentation</vt:lpstr>
      <vt:lpstr>PowerPoint Presentation</vt:lpstr>
      <vt:lpstr>Cyber First Party Covers </vt:lpstr>
      <vt:lpstr>Cyber Third Party Covers </vt:lpstr>
      <vt:lpstr>WHAT DOES A CLAIM LOOK LIKE?</vt:lpstr>
      <vt:lpstr>WHAT IS THE COST OF A CLAIM?</vt:lpstr>
      <vt:lpstr>CYBER THEFT  COVERING YOUR CLIENTS OWN FINANCIAL LOSS </vt:lpstr>
      <vt:lpstr>Then versus now……</vt:lpstr>
      <vt:lpstr>Cyber Risks and Cyber Theft </vt:lpstr>
      <vt:lpstr>Cyber threat </vt:lpstr>
      <vt:lpstr>PowerPoint Presentation</vt:lpstr>
      <vt:lpstr>PowerPoint Presentation</vt:lpstr>
      <vt:lpstr>PowerPoint Presentation</vt:lpstr>
      <vt:lpstr>PowerPoint Presentation</vt:lpstr>
      <vt:lpstr>WHAT BARRIERS DO WE HAVE IN SELLING CYBER AND COMMERCIAL CRIME?</vt:lpstr>
      <vt:lpstr>PowerPoint Presentation</vt:lpstr>
      <vt:lpstr>WHATS NEXT?</vt:lpstr>
      <vt:lpstr>WHAT NEXT?   </vt:lpstr>
      <vt:lpstr>questions</vt:lpstr>
    </vt:vector>
  </TitlesOfParts>
  <Company>intermarketing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dan kane</dc:creator>
  <cp:lastModifiedBy>Craig Watson</cp:lastModifiedBy>
  <cp:revision>208</cp:revision>
  <cp:lastPrinted>2016-08-22T12:00:26Z</cp:lastPrinted>
  <dcterms:created xsi:type="dcterms:W3CDTF">2014-03-25T11:14:24Z</dcterms:created>
  <dcterms:modified xsi:type="dcterms:W3CDTF">2017-05-15T14:29:13Z</dcterms:modified>
</cp:coreProperties>
</file>