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258" r:id="rId3"/>
    <p:sldId id="260" r:id="rId4"/>
    <p:sldId id="288" r:id="rId5"/>
    <p:sldId id="289" r:id="rId6"/>
    <p:sldId id="264" r:id="rId7"/>
    <p:sldId id="265" r:id="rId8"/>
    <p:sldId id="270" r:id="rId9"/>
    <p:sldId id="271" r:id="rId10"/>
    <p:sldId id="272" r:id="rId11"/>
    <p:sldId id="291" r:id="rId12"/>
    <p:sldId id="292" r:id="rId13"/>
    <p:sldId id="293" r:id="rId14"/>
    <p:sldId id="308" r:id="rId15"/>
    <p:sldId id="295" r:id="rId16"/>
    <p:sldId id="310" r:id="rId17"/>
    <p:sldId id="296" r:id="rId18"/>
    <p:sldId id="297" r:id="rId19"/>
    <p:sldId id="298" r:id="rId20"/>
    <p:sldId id="299" r:id="rId21"/>
    <p:sldId id="300" r:id="rId22"/>
    <p:sldId id="301" r:id="rId23"/>
    <p:sldId id="302" r:id="rId24"/>
    <p:sldId id="303" r:id="rId25"/>
    <p:sldId id="304" r:id="rId26"/>
    <p:sldId id="305" r:id="rId27"/>
    <p:sldId id="306" r:id="rId28"/>
    <p:sldId id="309" r:id="rId29"/>
    <p:sldId id="31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94718"/>
  </p:normalViewPr>
  <p:slideViewPr>
    <p:cSldViewPr snapToGrid="0">
      <p:cViewPr>
        <p:scale>
          <a:sx n="149" d="100"/>
          <a:sy n="149" d="100"/>
        </p:scale>
        <p:origin x="1272" y="94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3C707-9E85-824E-8A32-A7F2AFB6AC3D}" type="datetimeFigureOut">
              <a:rPr lang="en-US" smtClean="0"/>
              <a:t>6/6/2017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445CCE-13F1-A846-83EE-C16C614FF1BA}"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First of all, I would like to thank </a:t>
            </a:r>
            <a:r>
              <a:rPr lang="en-GB" sz="1200" kern="1200" err="1">
                <a:solidFill>
                  <a:schemeClr val="tx1"/>
                </a:solidFill>
                <a:effectLst/>
                <a:latin typeface="+mn-lt"/>
                <a:ea typeface="+mn-ea"/>
                <a:cs typeface="+mn-cs"/>
              </a:rPr>
              <a:t>Axa</a:t>
            </a:r>
            <a:r>
              <a:rPr lang="en-GB" sz="1200" kern="1200">
                <a:solidFill>
                  <a:schemeClr val="tx1"/>
                </a:solidFill>
                <a:effectLst/>
                <a:latin typeface="+mn-lt"/>
                <a:ea typeface="+mn-ea"/>
                <a:cs typeface="+mn-cs"/>
              </a:rPr>
              <a:t> insurance for giving </a:t>
            </a:r>
            <a:r>
              <a:rPr lang="en-GB" sz="1200" kern="1200" err="1">
                <a:solidFill>
                  <a:schemeClr val="tx1"/>
                </a:solidFill>
                <a:effectLst/>
                <a:latin typeface="+mn-lt"/>
                <a:ea typeface="+mn-ea"/>
                <a:cs typeface="+mn-cs"/>
              </a:rPr>
              <a:t>rradar</a:t>
            </a:r>
            <a:r>
              <a:rPr lang="en-GB" sz="1200" kern="1200">
                <a:solidFill>
                  <a:schemeClr val="tx1"/>
                </a:solidFill>
                <a:effectLst/>
                <a:latin typeface="+mn-lt"/>
                <a:ea typeface="+mn-ea"/>
                <a:cs typeface="+mn-cs"/>
              </a:rPr>
              <a:t> the opportunity of bringing you this  webinar in which we will be looking at the implications of the recent reduction in what is known as the discount rate.</a:t>
            </a:r>
          </a:p>
          <a:p>
            <a:endParaRPr lang="en-GB"/>
          </a:p>
        </p:txBody>
      </p:sp>
      <p:sp>
        <p:nvSpPr>
          <p:cNvPr id="4" name="Slide Number Placeholder 3"/>
          <p:cNvSpPr>
            <a:spLocks noGrp="1"/>
          </p:cNvSpPr>
          <p:nvPr>
            <p:ph type="sldNum" sz="quarter" idx="10"/>
          </p:nvPr>
        </p:nvSpPr>
        <p:spPr/>
        <p:txBody>
          <a:bodyPr/>
          <a:lstStyle/>
          <a:p>
            <a:fld id="{C7445CCE-13F1-A846-83EE-C16C614FF1BA}" type="slidenum">
              <a:rPr lang="en-US" smtClean="0"/>
              <a:t>1</a:t>
            </a:fld>
            <a:endParaRPr lang="en-US"/>
          </a:p>
        </p:txBody>
      </p:sp>
    </p:spTree>
    <p:extLst>
      <p:ext uri="{BB962C8B-B14F-4D97-AF65-F5344CB8AC3E}">
        <p14:creationId xmlns:p14="http://schemas.microsoft.com/office/powerpoint/2010/main" val="4096334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atin typeface="Arial" charset="0"/>
              </a:rPr>
              <a:t>Insurers need to keep their head above water !</a:t>
            </a:r>
          </a:p>
          <a:p>
            <a:pPr>
              <a:lnSpc>
                <a:spcPct val="90000"/>
              </a:lnSpc>
            </a:pPr>
            <a:endParaRPr lang="en-US">
              <a:latin typeface="Arial" charset="0"/>
            </a:endParaRPr>
          </a:p>
          <a:p>
            <a:pPr>
              <a:lnSpc>
                <a:spcPct val="90000"/>
              </a:lnSpc>
            </a:pPr>
            <a:endParaRPr lang="en-US">
              <a:latin typeface="Arial" charset="0"/>
            </a:endParaRPr>
          </a:p>
          <a:p>
            <a:r>
              <a:rPr lang="en-GB" sz="1200" kern="1200">
                <a:solidFill>
                  <a:schemeClr val="tx1"/>
                </a:solidFill>
                <a:effectLst/>
                <a:latin typeface="+mn-lt"/>
                <a:ea typeface="+mn-ea"/>
                <a:cs typeface="+mn-cs"/>
              </a:rPr>
              <a:t>As you are no doubt aware, insurers have a statutory and regulatory obligation to carry adequate reserves as well as meeting solvency requirements. Given that the revised discount rate will lead to greater compensation payments all insurers are having to review their current claim reserves. </a:t>
            </a:r>
          </a:p>
          <a:p>
            <a:r>
              <a:rPr lang="en-GB" sz="1200" kern="1200">
                <a:solidFill>
                  <a:schemeClr val="tx1"/>
                </a:solidFill>
                <a:effectLst/>
                <a:latin typeface="+mn-lt"/>
                <a:ea typeface="+mn-ea"/>
                <a:cs typeface="+mn-cs"/>
              </a:rPr>
              <a:t> </a:t>
            </a:r>
          </a:p>
          <a:p>
            <a:endParaRPr lang="en-GB" sz="1200" kern="1200">
              <a:solidFill>
                <a:schemeClr val="tx1"/>
              </a:solidFill>
              <a:effectLst/>
              <a:latin typeface="+mn-lt"/>
              <a:ea typeface="+mn-ea"/>
              <a:cs typeface="+mn-cs"/>
            </a:endParaRPr>
          </a:p>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10</a:t>
            </a:fld>
            <a:endParaRPr lang="en-US"/>
          </a:p>
        </p:txBody>
      </p:sp>
    </p:spTree>
    <p:extLst>
      <p:ext uri="{BB962C8B-B14F-4D97-AF65-F5344CB8AC3E}">
        <p14:creationId xmlns:p14="http://schemas.microsoft.com/office/powerpoint/2010/main" val="530271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11</a:t>
            </a:fld>
            <a:endParaRPr lang="en-US"/>
          </a:p>
        </p:txBody>
      </p:sp>
    </p:spTree>
    <p:extLst>
      <p:ext uri="{BB962C8B-B14F-4D97-AF65-F5344CB8AC3E}">
        <p14:creationId xmlns:p14="http://schemas.microsoft.com/office/powerpoint/2010/main" val="2211459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en-US"/>
          </a:p>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12</a:t>
            </a:fld>
            <a:endParaRPr lang="en-US"/>
          </a:p>
        </p:txBody>
      </p:sp>
    </p:spTree>
    <p:extLst>
      <p:ext uri="{BB962C8B-B14F-4D97-AF65-F5344CB8AC3E}">
        <p14:creationId xmlns:p14="http://schemas.microsoft.com/office/powerpoint/2010/main" val="3506507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13</a:t>
            </a:fld>
            <a:endParaRPr lang="en-US"/>
          </a:p>
        </p:txBody>
      </p:sp>
    </p:spTree>
    <p:extLst>
      <p:ext uri="{BB962C8B-B14F-4D97-AF65-F5344CB8AC3E}">
        <p14:creationId xmlns:p14="http://schemas.microsoft.com/office/powerpoint/2010/main" val="543989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14</a:t>
            </a:fld>
            <a:endParaRPr lang="en-US"/>
          </a:p>
        </p:txBody>
      </p:sp>
    </p:spTree>
    <p:extLst>
      <p:ext uri="{BB962C8B-B14F-4D97-AF65-F5344CB8AC3E}">
        <p14:creationId xmlns:p14="http://schemas.microsoft.com/office/powerpoint/2010/main" val="905401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a:solidFill>
                  <a:schemeClr val="bg1"/>
                </a:solidFill>
                <a:latin typeface="Roboto Black" panose="02000000000000000000" pitchFamily="2" charset="0"/>
                <a:ea typeface="Roboto Black" panose="02000000000000000000" pitchFamily="2" charset="0"/>
                <a:cs typeface="Roboto Black" panose="02000000000000000000" pitchFamily="2" charset="0"/>
              </a:rPr>
              <a:t>First of all, the revising of current reserves</a:t>
            </a:r>
          </a:p>
          <a:p>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As we all know, insurance is a risk transfer mechanism in which the policyholder transfers an unknown risk to the insurer for a known premium. In its simplest form, the premium is put into a common pool out of which claims are paid.</a:t>
            </a:r>
          </a:p>
          <a:p>
            <a:pPr marL="285750" indent="-285750">
              <a:buFont typeface="Arial" panose="020B0604020202020204" pitchFamily="34" charset="0"/>
              <a:buChar char="•"/>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It relies upon the principle of the contributions of the many pay for the claims of a few.</a:t>
            </a:r>
          </a:p>
          <a:p>
            <a:r>
              <a:rPr lang="en-GB">
                <a:solidFill>
                  <a:schemeClr val="bg1"/>
                </a:solidFill>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Clearly the pool is a finite sum of money and if more money has to be taken out to pay claims or put aside for a later day, in other words reserve,  then all policyholders will have to pay increased contributions  i.e. a higher premium to keep the pool topped up.</a:t>
            </a:r>
          </a:p>
          <a:p>
            <a:pPr>
              <a:lnSpc>
                <a:spcPct val="90000"/>
              </a:lnSpc>
            </a:pPr>
            <a:endParaRPr lang="en-US">
              <a:latin typeface="Arial" charset="0"/>
            </a:endParaRPr>
          </a:p>
          <a:p>
            <a:pPr marL="28575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My understanding is that on a market wide basis the reduction in the Ogden rate will produce in premium increases of between 6 and 10%.</a:t>
            </a:r>
          </a:p>
          <a:p>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If one assumes an average rate increase of 8% there will, of course, be winners and losers but the fact remains that all policyholders with a risk of personal injury will feel the impact of the reduction in the Ogden rate.</a:t>
            </a:r>
          </a:p>
          <a:p>
            <a:pPr>
              <a:lnSpc>
                <a:spcPct val="90000"/>
              </a:lnSpc>
            </a:pPr>
            <a:endParaRPr lang="en-US">
              <a:latin typeface="Arial" charset="0"/>
            </a:endParaRPr>
          </a:p>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15</a:t>
            </a:fld>
            <a:endParaRPr lang="en-US"/>
          </a:p>
        </p:txBody>
      </p:sp>
    </p:spTree>
    <p:extLst>
      <p:ext uri="{BB962C8B-B14F-4D97-AF65-F5344CB8AC3E}">
        <p14:creationId xmlns:p14="http://schemas.microsoft.com/office/powerpoint/2010/main" val="870927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17</a:t>
            </a:fld>
            <a:endParaRPr lang="en-US"/>
          </a:p>
        </p:txBody>
      </p:sp>
    </p:spTree>
    <p:extLst>
      <p:ext uri="{BB962C8B-B14F-4D97-AF65-F5344CB8AC3E}">
        <p14:creationId xmlns:p14="http://schemas.microsoft.com/office/powerpoint/2010/main" val="3847877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Mohammad Khan, UK general insurance leader at PwC, said: "As a direct result of this change, we anticipate an increase of £50-£75 on an average comprehensive motor insurance policy, with higher increases for younger and older drivers – potentially up to £1,000 for younger drivers (18-22 year olds) and a rise of up to £300 for older drivers (over 65 years old).</a:t>
            </a:r>
          </a:p>
          <a:p>
            <a:r>
              <a:rPr lang="en-GB">
                <a:solidFill>
                  <a:schemeClr val="bg1"/>
                </a:solidFill>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Whilst the government is to review the framework under which the rate is set and a consultation has been launched this is likely to focus on whether the rate should be set by an independent body; whether more frequent reviews would improve predictability and certainty for all parties; and whether the methodology appropriate for the future.</a:t>
            </a:r>
          </a:p>
          <a:p>
            <a:pPr marL="285750" indent="-285750">
              <a:buFont typeface="Arial" panose="020B0604020202020204" pitchFamily="34" charset="0"/>
              <a:buChar char="•"/>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a:solidFill>
                  <a:schemeClr val="bg1"/>
                </a:solidFill>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It is uncertain whether the actual rate will be adjusted.</a:t>
            </a:r>
          </a:p>
          <a:p>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a:solidFill>
                  <a:schemeClr val="bg1"/>
                </a:solidFill>
                <a:latin typeface="Roboto Black" panose="02000000000000000000" pitchFamily="2" charset="0"/>
                <a:ea typeface="Roboto Black" panose="02000000000000000000" pitchFamily="2" charset="0"/>
                <a:cs typeface="Roboto Black" panose="02000000000000000000" pitchFamily="2" charset="0"/>
              </a:rPr>
              <a:t>Taking all of these factors into account it is fair to say that we will be entering a period of significant premium increases or a hard market as insurers begin the process of repositioning their individual books of business.</a:t>
            </a:r>
          </a:p>
          <a:p>
            <a:pPr marL="285750" indent="-285750">
              <a:buFont typeface="Arial" panose="020B0604020202020204" pitchFamily="34" charset="0"/>
              <a:buChar char="•"/>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a:solidFill>
                  <a:schemeClr val="bg1"/>
                </a:solidFill>
                <a:latin typeface="Roboto" panose="02000000000000000000" pitchFamily="2" charset="0"/>
                <a:ea typeface="Roboto" panose="02000000000000000000" pitchFamily="2" charset="0"/>
                <a:cs typeface="Roboto" panose="02000000000000000000" pitchFamily="2" charset="0"/>
              </a:rPr>
              <a:t> </a:t>
            </a:r>
          </a:p>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18</a:t>
            </a:fld>
            <a:endParaRPr lang="en-US"/>
          </a:p>
        </p:txBody>
      </p:sp>
    </p:spTree>
    <p:extLst>
      <p:ext uri="{BB962C8B-B14F-4D97-AF65-F5344CB8AC3E}">
        <p14:creationId xmlns:p14="http://schemas.microsoft.com/office/powerpoint/2010/main" val="903101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I suspect that many younger brokers may never have experienced trading in a hard market and it does require a different skill set.</a:t>
            </a:r>
          </a:p>
          <a:p>
            <a:r>
              <a:rPr lang="en-GB">
                <a:solidFill>
                  <a:schemeClr val="bg1"/>
                </a:solidFill>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Having to explain to a client why their premiums are increasing despite having a claim free record is never an easy task but it is certainly more difficult when they retort that the risk is unaltered on 12 months ago, for example so why should they pay for other people’s mistakes ?</a:t>
            </a:r>
          </a:p>
          <a:p>
            <a:r>
              <a:rPr lang="en-GB">
                <a:solidFill>
                  <a:schemeClr val="bg1"/>
                </a:solidFill>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The managing of client expectation is therefore key and being armed with reasons why the market as a whole is increasing premiums does go some way to softening the blow as it were.</a:t>
            </a:r>
          </a:p>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19</a:t>
            </a:fld>
            <a:endParaRPr lang="en-US"/>
          </a:p>
        </p:txBody>
      </p:sp>
    </p:spTree>
    <p:extLst>
      <p:ext uri="{BB962C8B-B14F-4D97-AF65-F5344CB8AC3E}">
        <p14:creationId xmlns:p14="http://schemas.microsoft.com/office/powerpoint/2010/main" val="4178307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Indeed,  you may have already seen articles appearing in the insurance press of the need to engage with client’s sooner rather than later. </a:t>
            </a:r>
          </a:p>
          <a:p>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Being confronted with premium increases many clients will, perhaps, approach other brokers for alternative quotations and the area of managing client expectation can be pivotal. So for example agreeing with the client the tactics to be adopted and keeping them informed of developments can pay dividends.</a:t>
            </a:r>
          </a:p>
          <a:p>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Certainly, risks may well need to be </a:t>
            </a:r>
            <a:r>
              <a:rPr lang="en-GB" dirty="0" err="1">
                <a:solidFill>
                  <a:schemeClr val="bg1"/>
                </a:solidFill>
                <a:latin typeface="Roboto" panose="02000000000000000000" pitchFamily="2" charset="0"/>
                <a:ea typeface="Roboto" panose="02000000000000000000" pitchFamily="2" charset="0"/>
                <a:cs typeface="Roboto" panose="02000000000000000000" pitchFamily="2" charset="0"/>
              </a:rPr>
              <a:t>rebroked</a:t>
            </a: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and this itself will bring additional challenges.</a:t>
            </a:r>
          </a:p>
          <a:p>
            <a:pPr>
              <a:lnSpc>
                <a:spcPct val="90000"/>
              </a:lnSpc>
            </a:pPr>
            <a:endParaRPr lang="en-US" dirty="0">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20</a:t>
            </a:fld>
            <a:endParaRPr lang="en-US"/>
          </a:p>
        </p:txBody>
      </p:sp>
    </p:spTree>
    <p:extLst>
      <p:ext uri="{BB962C8B-B14F-4D97-AF65-F5344CB8AC3E}">
        <p14:creationId xmlns:p14="http://schemas.microsoft.com/office/powerpoint/2010/main" val="427259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Today’s objectives are</a:t>
            </a:r>
          </a:p>
          <a:p>
            <a:r>
              <a:rPr lang="en-GB" sz="1200" kern="1200">
                <a:solidFill>
                  <a:schemeClr val="tx1"/>
                </a:solidFill>
                <a:effectLst/>
                <a:latin typeface="+mn-lt"/>
                <a:ea typeface="+mn-ea"/>
                <a:cs typeface="+mn-cs"/>
              </a:rPr>
              <a:t> </a:t>
            </a:r>
          </a:p>
          <a:p>
            <a:pPr lvl="0"/>
            <a:r>
              <a:rPr lang="en-GB" sz="1200" kern="1200">
                <a:solidFill>
                  <a:schemeClr val="tx1"/>
                </a:solidFill>
                <a:effectLst/>
                <a:latin typeface="+mn-lt"/>
                <a:ea typeface="+mn-ea"/>
                <a:cs typeface="+mn-cs"/>
              </a:rPr>
              <a:t>Discuss the background to the discount rate</a:t>
            </a:r>
          </a:p>
          <a:p>
            <a:r>
              <a:rPr lang="en-GB" sz="1200" kern="1200">
                <a:solidFill>
                  <a:schemeClr val="tx1"/>
                </a:solidFill>
                <a:effectLst/>
                <a:latin typeface="+mn-lt"/>
                <a:ea typeface="+mn-ea"/>
                <a:cs typeface="+mn-cs"/>
              </a:rPr>
              <a:t> </a:t>
            </a:r>
          </a:p>
          <a:p>
            <a:pPr lvl="0"/>
            <a:r>
              <a:rPr lang="en-GB" sz="1200" kern="1200">
                <a:solidFill>
                  <a:schemeClr val="tx1"/>
                </a:solidFill>
                <a:effectLst/>
                <a:latin typeface="+mn-lt"/>
                <a:ea typeface="+mn-ea"/>
                <a:cs typeface="+mn-cs"/>
              </a:rPr>
              <a:t>Explain the insurance market issues this raises</a:t>
            </a:r>
          </a:p>
          <a:p>
            <a:r>
              <a:rPr lang="en-GB" sz="1200" kern="1200">
                <a:solidFill>
                  <a:schemeClr val="tx1"/>
                </a:solidFill>
                <a:effectLst/>
                <a:latin typeface="+mn-lt"/>
                <a:ea typeface="+mn-ea"/>
                <a:cs typeface="+mn-cs"/>
              </a:rPr>
              <a:t> </a:t>
            </a:r>
          </a:p>
          <a:p>
            <a:pPr lvl="0"/>
            <a:r>
              <a:rPr lang="en-GB" sz="1200" kern="1200">
                <a:solidFill>
                  <a:schemeClr val="tx1"/>
                </a:solidFill>
                <a:effectLst/>
                <a:latin typeface="+mn-lt"/>
                <a:ea typeface="+mn-ea"/>
                <a:cs typeface="+mn-cs"/>
              </a:rPr>
              <a:t>How to manage client expectations</a:t>
            </a:r>
          </a:p>
          <a:p>
            <a:r>
              <a:rPr lang="en-GB" sz="1200" kern="1200">
                <a:solidFill>
                  <a:schemeClr val="tx1"/>
                </a:solidFill>
                <a:effectLst/>
                <a:latin typeface="+mn-lt"/>
                <a:ea typeface="+mn-ea"/>
                <a:cs typeface="+mn-cs"/>
              </a:rPr>
              <a:t> </a:t>
            </a:r>
          </a:p>
          <a:p>
            <a:pPr lvl="0"/>
            <a:r>
              <a:rPr lang="en-GB" sz="1200" kern="1200">
                <a:solidFill>
                  <a:schemeClr val="tx1"/>
                </a:solidFill>
                <a:effectLst/>
                <a:latin typeface="+mn-lt"/>
                <a:ea typeface="+mn-ea"/>
                <a:cs typeface="+mn-cs"/>
              </a:rPr>
              <a:t>How to negotiate and working a hard market</a:t>
            </a:r>
          </a:p>
          <a:p>
            <a:r>
              <a:rPr lang="en-GB" sz="1200" kern="1200">
                <a:solidFill>
                  <a:schemeClr val="tx1"/>
                </a:solidFill>
                <a:effectLst/>
                <a:latin typeface="+mn-lt"/>
                <a:ea typeface="+mn-ea"/>
                <a:cs typeface="+mn-cs"/>
              </a:rPr>
              <a:t> </a:t>
            </a:r>
          </a:p>
          <a:p>
            <a:pPr lvl="0"/>
            <a:r>
              <a:rPr lang="en-GB" sz="1200" kern="1200">
                <a:solidFill>
                  <a:schemeClr val="tx1"/>
                </a:solidFill>
                <a:effectLst/>
                <a:latin typeface="+mn-lt"/>
                <a:ea typeface="+mn-ea"/>
                <a:cs typeface="+mn-cs"/>
              </a:rPr>
              <a:t>Practical assistance available</a:t>
            </a:r>
          </a:p>
          <a:p>
            <a:endParaRPr lang="en-GB"/>
          </a:p>
        </p:txBody>
      </p:sp>
      <p:sp>
        <p:nvSpPr>
          <p:cNvPr id="4" name="Slide Number Placeholder 3"/>
          <p:cNvSpPr>
            <a:spLocks noGrp="1"/>
          </p:cNvSpPr>
          <p:nvPr>
            <p:ph type="sldNum" sz="quarter" idx="10"/>
          </p:nvPr>
        </p:nvSpPr>
        <p:spPr/>
        <p:txBody>
          <a:bodyPr/>
          <a:lstStyle/>
          <a:p>
            <a:fld id="{C7445CCE-13F1-A846-83EE-C16C614FF1BA}" type="slidenum">
              <a:rPr lang="en-US" smtClean="0"/>
              <a:t>2</a:t>
            </a:fld>
            <a:endParaRPr lang="en-US"/>
          </a:p>
        </p:txBody>
      </p:sp>
    </p:spTree>
    <p:extLst>
      <p:ext uri="{BB962C8B-B14F-4D97-AF65-F5344CB8AC3E}">
        <p14:creationId xmlns:p14="http://schemas.microsoft.com/office/powerpoint/2010/main" val="2177255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sz="1200" kern="1200">
                <a:solidFill>
                  <a:schemeClr val="tx1"/>
                </a:solidFill>
                <a:effectLst/>
                <a:latin typeface="+mn-lt"/>
                <a:ea typeface="+mn-ea"/>
                <a:cs typeface="+mn-cs"/>
              </a:rPr>
              <a:t>Insurers will undoubtedly be taking a more cautious approach in new business particularly those they perceive to be higher risk or having an adverse claims experience.</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This does, of course, make brokers market presentations all the more crucial and brokers can certainly add value to the overall insurance placing process.</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Brokers certainly will need to fully understand their clients business and depending on the internal setup may want to consider including the account handler in the client visit allowing them to see for themselves the clients premises and business in action.</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Speaking personally it helped me enormously as an account handler having been to a client’s premises. For me it certainly meant I was able to produce a better presentation being able to fully describe the clients business, having seen it myself  rather than having to rely upon notes from an account executive and some well chosen photographs.</a:t>
            </a:r>
          </a:p>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21</a:t>
            </a:fld>
            <a:endParaRPr lang="en-US"/>
          </a:p>
        </p:txBody>
      </p:sp>
    </p:spTree>
    <p:extLst>
      <p:ext uri="{BB962C8B-B14F-4D97-AF65-F5344CB8AC3E}">
        <p14:creationId xmlns:p14="http://schemas.microsoft.com/office/powerpoint/2010/main" val="4140248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solidFill>
                <a:effectLst/>
                <a:latin typeface="+mn-lt"/>
                <a:ea typeface="+mn-ea"/>
                <a:cs typeface="+mn-cs"/>
              </a:rPr>
              <a:t>One of the aims of the Insurance Act introduced last August was to encourage greater participation by the insurer is seeking out material circumstances - in other words asking questions. I feel that the forthcoming market will require further collaboration between insured, broker and insurer to understand the risk well enough to come to an agreement as to the terms and pricing</a:t>
            </a:r>
          </a:p>
          <a:p>
            <a:pPr marL="0" indent="0">
              <a:buFont typeface="Arial" panose="020B0604020202020204" pitchFamily="34" charset="0"/>
              <a:buNone/>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marL="0" indent="0">
              <a:buFont typeface="Arial" panose="020B0604020202020204" pitchFamily="34" charset="0"/>
              <a:buNone/>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marL="0" indent="0">
              <a:buFont typeface="Arial" panose="020B0604020202020204" pitchFamily="34" charset="0"/>
              <a:buNone/>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22</a:t>
            </a:fld>
            <a:endParaRPr lang="en-US"/>
          </a:p>
        </p:txBody>
      </p:sp>
    </p:spTree>
    <p:extLst>
      <p:ext uri="{BB962C8B-B14F-4D97-AF65-F5344CB8AC3E}">
        <p14:creationId xmlns:p14="http://schemas.microsoft.com/office/powerpoint/2010/main" val="3856261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For Employers Liability cases it may well be the case that underwriters will focus more on the client’s attitude towards health and safety not only in terms of policies and processes but how these are actively managed by policyholder. In other words, the culture of the business.</a:t>
            </a:r>
          </a:p>
          <a:p>
            <a:r>
              <a:rPr lang="en-GB" sz="1200" kern="1200">
                <a:solidFill>
                  <a:schemeClr val="tx1"/>
                </a:solidFill>
                <a:effectLst/>
                <a:latin typeface="+mn-lt"/>
                <a:ea typeface="+mn-ea"/>
                <a:cs typeface="+mn-cs"/>
              </a:rPr>
              <a:t>I remember the situation in the early 2000’s when a small manufacturing business faced a premium increase of 300% in their EL premium equating to a premium of £115,000 compared to a mere £38,000 a year before</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This particular business had, unfortunately, picked up the bill for a number of vibration white finger claims following their laudable decision to employ and retrain former mine workers. unfortunately, this did distort their email claims history.</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I clearly remember the difficulty in having to break the news to the client and despite the fact that I had covered what I thought was the entire market they did insist on obtaining alternative quotations whilst this was to no avail we where viewed as the bad guy. </a:t>
            </a:r>
          </a:p>
          <a:p>
            <a:r>
              <a:rPr lang="en-GB" sz="1200" kern="1200">
                <a:solidFill>
                  <a:schemeClr val="tx1"/>
                </a:solidFill>
                <a:effectLst/>
                <a:latin typeface="+mn-lt"/>
                <a:ea typeface="+mn-ea"/>
                <a:cs typeface="+mn-cs"/>
              </a:rPr>
              <a:t>Incidentally, that sort of premium increase meant that the client in question had to make a number of workers redundant in order to pay for premium increases.</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The next period within the market cycle will certainly test the broker client relationship and as I said earlier it does require a totally different skill set.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Communication with the client is key.</a:t>
            </a:r>
          </a:p>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23</a:t>
            </a:fld>
            <a:endParaRPr lang="en-US"/>
          </a:p>
        </p:txBody>
      </p:sp>
    </p:spTree>
    <p:extLst>
      <p:ext uri="{BB962C8B-B14F-4D97-AF65-F5344CB8AC3E}">
        <p14:creationId xmlns:p14="http://schemas.microsoft.com/office/powerpoint/2010/main" val="2628563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24</a:t>
            </a:fld>
            <a:endParaRPr lang="en-US"/>
          </a:p>
        </p:txBody>
      </p:sp>
    </p:spTree>
    <p:extLst>
      <p:ext uri="{BB962C8B-B14F-4D97-AF65-F5344CB8AC3E}">
        <p14:creationId xmlns:p14="http://schemas.microsoft.com/office/powerpoint/2010/main" val="2812576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25</a:t>
            </a:fld>
            <a:endParaRPr lang="en-US"/>
          </a:p>
        </p:txBody>
      </p:sp>
    </p:spTree>
    <p:extLst>
      <p:ext uri="{BB962C8B-B14F-4D97-AF65-F5344CB8AC3E}">
        <p14:creationId xmlns:p14="http://schemas.microsoft.com/office/powerpoint/2010/main" val="1575730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For example,  a few months ago I was speaking to an underwriter querying whether the introduction of the Insurance Act had resulted in better quality presentations. </a:t>
            </a:r>
          </a:p>
          <a:p>
            <a:r>
              <a:rPr lang="en-GB" sz="1200" kern="1200">
                <a:solidFill>
                  <a:schemeClr val="tx1"/>
                </a:solidFill>
                <a:effectLst/>
                <a:latin typeface="+mn-lt"/>
                <a:ea typeface="+mn-ea"/>
                <a:cs typeface="+mn-cs"/>
              </a:rPr>
              <a:t>She replied that in her opinion the standard had in many cases dropped citing an example in which a broker requested a commercial combined insurance quote based on a copy of the existing policy schedule and reference to the clients website which could be accessed for additional information.</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Not only was I appalled at such a lack of professionalism but the mind boggles at the fact that there are markets out there that may well have provided quotations on such limited information</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Whilst that is perhaps an extreme example of not what to do it is indicative of some of the poor practices which the next period will no doubt be marginalised.</a:t>
            </a:r>
          </a:p>
          <a:p>
            <a:r>
              <a:rPr lang="en-GB" sz="1200" kern="1200">
                <a:solidFill>
                  <a:schemeClr val="tx1"/>
                </a:solidFill>
                <a:effectLst/>
                <a:latin typeface="+mn-lt"/>
                <a:ea typeface="+mn-ea"/>
                <a:cs typeface="+mn-cs"/>
              </a:rPr>
              <a:t>Don’t just include the claims experience but include an analysis – what did the client do following this loss or what did they learn from that loss. Hopefully, they do review losses and implement changes where necessary. </a:t>
            </a:r>
          </a:p>
          <a:p>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26</a:t>
            </a:fld>
            <a:endParaRPr lang="en-US"/>
          </a:p>
        </p:txBody>
      </p:sp>
    </p:spTree>
    <p:extLst>
      <p:ext uri="{BB962C8B-B14F-4D97-AF65-F5344CB8AC3E}">
        <p14:creationId xmlns:p14="http://schemas.microsoft.com/office/powerpoint/2010/main" val="3035953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For example, in the manufacturer I mention earlier, future VWF claims were mitigated by the purchase of low vibration grinders, changing working practices but a key feature was that the miners no longer worked for the company so the source of the claims had diminished or possibly disappeared – a crucial fact.</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By way of background, the miners had a pre disposition for VWF stemming from the day in the mining industry but they subsequently dragged in subsequent employers, particularly as even back then there were personal injury lawyers actively seeking out former mineworkers in order to make claims.</a:t>
            </a:r>
          </a:p>
          <a:p>
            <a:r>
              <a:rPr lang="en-GB" sz="1200" kern="1200">
                <a:solidFill>
                  <a:schemeClr val="tx1"/>
                </a:solidFill>
                <a:effectLst/>
                <a:latin typeface="+mn-lt"/>
                <a:ea typeface="+mn-ea"/>
                <a:cs typeface="+mn-cs"/>
              </a:rPr>
              <a:t> </a:t>
            </a:r>
          </a:p>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27</a:t>
            </a:fld>
            <a:endParaRPr lang="en-US"/>
          </a:p>
        </p:txBody>
      </p:sp>
    </p:spTree>
    <p:extLst>
      <p:ext uri="{BB962C8B-B14F-4D97-AF65-F5344CB8AC3E}">
        <p14:creationId xmlns:p14="http://schemas.microsoft.com/office/powerpoint/2010/main" val="943465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atin typeface="Arial" charset="0"/>
              </a:rPr>
              <a:t>Brokers will need to assess the adequacy of liability limits </a:t>
            </a:r>
          </a:p>
          <a:p>
            <a:pPr>
              <a:lnSpc>
                <a:spcPct val="90000"/>
              </a:lnSpc>
            </a:pPr>
            <a:endParaRPr lang="en-US">
              <a:latin typeface="Arial" charset="0"/>
            </a:endParaRPr>
          </a:p>
          <a:p>
            <a:pPr eaLnBrk="1" hangingPunct="1">
              <a:spcBef>
                <a:spcPct val="0"/>
              </a:spcBef>
            </a:pPr>
            <a:r>
              <a:rPr lang="en-GB" altLang="en-US"/>
              <a:t>There will also be a risk of liability under insurance given the possibility that existing claims may be settled at figures which exceed the policy limit and accordingly policyholders will have to fund any shortfall.</a:t>
            </a:r>
          </a:p>
          <a:p>
            <a:pPr eaLnBrk="1" hangingPunct="1">
              <a:spcBef>
                <a:spcPct val="0"/>
              </a:spcBef>
            </a:pPr>
            <a:r>
              <a:rPr lang="en-GB" altLang="en-US"/>
              <a:t>Large losses should therefore be reviewed and the whole question of policy limits will deed to be raised with all clients. When reviewing policy limits you will need to be aware that the size of a business is no longer a guide to the level of cover required for example a firm employing a younger workforce with perhaps numerous apprentices may need a higher policy limit than one with a more middle-aged workforce.</a:t>
            </a:r>
          </a:p>
          <a:p>
            <a:pPr eaLnBrk="1" hangingPunct="1">
              <a:spcBef>
                <a:spcPct val="0"/>
              </a:spcBef>
            </a:pPr>
            <a:r>
              <a:rPr lang="en-GB" altLang="en-US"/>
              <a:t> </a:t>
            </a:r>
          </a:p>
          <a:p>
            <a:pPr eaLnBrk="1" hangingPunct="1">
              <a:spcBef>
                <a:spcPct val="0"/>
              </a:spcBef>
            </a:pPr>
            <a:r>
              <a:rPr lang="en-GB" altLang="en-US"/>
              <a:t>Consideration will also need to be given as to whether the standard employers liability limit of £10 million remains adequate</a:t>
            </a:r>
          </a:p>
          <a:p>
            <a:pPr eaLnBrk="1" hangingPunct="1">
              <a:spcBef>
                <a:spcPct val="0"/>
              </a:spcBef>
            </a:pPr>
            <a:r>
              <a:rPr lang="en-GB" altLang="en-US"/>
              <a:t> </a:t>
            </a:r>
          </a:p>
          <a:p>
            <a:pPr eaLnBrk="1" hangingPunct="1">
              <a:spcBef>
                <a:spcPct val="0"/>
              </a:spcBef>
            </a:pPr>
            <a:r>
              <a:rPr lang="en-GB" altLang="en-US"/>
              <a:t>whilst the number of £10 million plus claims are small there is a an expectation that insurers will see more claims at or indeed above this level.</a:t>
            </a:r>
          </a:p>
          <a:p>
            <a:pPr>
              <a:lnSpc>
                <a:spcPct val="90000"/>
              </a:lnSpc>
            </a:pPr>
            <a:endParaRPr lang="en-US">
              <a:latin typeface="Arial" charset="0"/>
            </a:endParaRPr>
          </a:p>
          <a:p>
            <a:pPr>
              <a:lnSpc>
                <a:spcPct val="90000"/>
              </a:lnSpc>
            </a:pPr>
            <a:endParaRPr lang="en-US">
              <a:latin typeface="Arial" charset="0"/>
            </a:endParaRPr>
          </a:p>
          <a:p>
            <a:pPr>
              <a:lnSpc>
                <a:spcPct val="90000"/>
              </a:lnSpc>
            </a:pPr>
            <a:endParaRPr lang="en-US">
              <a:latin typeface="Arial" charset="0"/>
            </a:endParaRPr>
          </a:p>
          <a:p>
            <a:pPr>
              <a:lnSpc>
                <a:spcPct val="90000"/>
              </a:lnSpc>
            </a:pPr>
            <a:endParaRPr lang="en-US">
              <a:latin typeface="Arial" charset="0"/>
            </a:endParaRPr>
          </a:p>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28</a:t>
            </a:fld>
            <a:endParaRPr lang="en-US"/>
          </a:p>
        </p:txBody>
      </p:sp>
    </p:spTree>
    <p:extLst>
      <p:ext uri="{BB962C8B-B14F-4D97-AF65-F5344CB8AC3E}">
        <p14:creationId xmlns:p14="http://schemas.microsoft.com/office/powerpoint/2010/main" val="2471706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First of all, I would like to thank </a:t>
            </a:r>
            <a:r>
              <a:rPr lang="en-GB" sz="1200" kern="1200" err="1">
                <a:solidFill>
                  <a:schemeClr val="tx1"/>
                </a:solidFill>
                <a:effectLst/>
                <a:latin typeface="+mn-lt"/>
                <a:ea typeface="+mn-ea"/>
                <a:cs typeface="+mn-cs"/>
              </a:rPr>
              <a:t>Axa</a:t>
            </a:r>
            <a:r>
              <a:rPr lang="en-GB" sz="1200" kern="1200">
                <a:solidFill>
                  <a:schemeClr val="tx1"/>
                </a:solidFill>
                <a:effectLst/>
                <a:latin typeface="+mn-lt"/>
                <a:ea typeface="+mn-ea"/>
                <a:cs typeface="+mn-cs"/>
              </a:rPr>
              <a:t> insurance for giving </a:t>
            </a:r>
            <a:r>
              <a:rPr lang="en-GB" sz="1200" kern="1200" err="1">
                <a:solidFill>
                  <a:schemeClr val="tx1"/>
                </a:solidFill>
                <a:effectLst/>
                <a:latin typeface="+mn-lt"/>
                <a:ea typeface="+mn-ea"/>
                <a:cs typeface="+mn-cs"/>
              </a:rPr>
              <a:t>rradar</a:t>
            </a:r>
            <a:r>
              <a:rPr lang="en-GB" sz="1200" kern="1200">
                <a:solidFill>
                  <a:schemeClr val="tx1"/>
                </a:solidFill>
                <a:effectLst/>
                <a:latin typeface="+mn-lt"/>
                <a:ea typeface="+mn-ea"/>
                <a:cs typeface="+mn-cs"/>
              </a:rPr>
              <a:t> the opportunity of bringing you this  webinar in which we will be looking at the implications of the recent reduction in what is known as the discount rate.</a:t>
            </a:r>
          </a:p>
          <a:p>
            <a:endParaRPr lang="en-GB"/>
          </a:p>
        </p:txBody>
      </p:sp>
      <p:sp>
        <p:nvSpPr>
          <p:cNvPr id="4" name="Slide Number Placeholder 3"/>
          <p:cNvSpPr>
            <a:spLocks noGrp="1"/>
          </p:cNvSpPr>
          <p:nvPr>
            <p:ph type="sldNum" sz="quarter" idx="10"/>
          </p:nvPr>
        </p:nvSpPr>
        <p:spPr/>
        <p:txBody>
          <a:bodyPr/>
          <a:lstStyle/>
          <a:p>
            <a:fld id="{C7445CCE-13F1-A846-83EE-C16C614FF1BA}" type="slidenum">
              <a:rPr lang="en-US" smtClean="0"/>
              <a:t>29</a:t>
            </a:fld>
            <a:endParaRPr lang="en-US"/>
          </a:p>
        </p:txBody>
      </p:sp>
    </p:spTree>
    <p:extLst>
      <p:ext uri="{BB962C8B-B14F-4D97-AF65-F5344CB8AC3E}">
        <p14:creationId xmlns:p14="http://schemas.microsoft.com/office/powerpoint/2010/main" val="409633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The background to the discount rate</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The discount rate also known as the Ogden rate is an integral part of the actuarial approach when calculating personal injury damages.</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As is well known in the event of an injury the claimant is entitled to receive adequate compensation for the injuries they have received.</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Traditionally this has been in the form of a single lump sum payment which then has to last for the duration of the claimant’s life. The award is set so as to put the claimant in the same financial position as they would have been had they not been injured.</a:t>
            </a:r>
          </a:p>
          <a:p>
            <a:endParaRPr lang="en-US"/>
          </a:p>
        </p:txBody>
      </p:sp>
      <p:sp>
        <p:nvSpPr>
          <p:cNvPr id="4" name="Slide Number Placeholder 3"/>
          <p:cNvSpPr>
            <a:spLocks noGrp="1"/>
          </p:cNvSpPr>
          <p:nvPr>
            <p:ph type="sldNum" sz="quarter" idx="10"/>
          </p:nvPr>
        </p:nvSpPr>
        <p:spPr/>
        <p:txBody>
          <a:bodyPr/>
          <a:lstStyle/>
          <a:p>
            <a:fld id="{47BC035A-0528-AE41-905B-42A3A030D64E}" type="slidenum">
              <a:rPr lang="en-US" smtClean="0"/>
              <a:t>3</a:t>
            </a:fld>
            <a:endParaRPr lang="en-US"/>
          </a:p>
        </p:txBody>
      </p:sp>
    </p:spTree>
    <p:extLst>
      <p:ext uri="{BB962C8B-B14F-4D97-AF65-F5344CB8AC3E}">
        <p14:creationId xmlns:p14="http://schemas.microsoft.com/office/powerpoint/2010/main" val="309694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The compensation has to take into account matters such as :-</a:t>
            </a:r>
          </a:p>
          <a:p>
            <a:r>
              <a:rPr lang="en-GB" sz="1200" kern="1200">
                <a:solidFill>
                  <a:schemeClr val="tx1"/>
                </a:solidFill>
                <a:effectLst/>
                <a:latin typeface="+mn-lt"/>
                <a:ea typeface="+mn-ea"/>
                <a:cs typeface="+mn-cs"/>
              </a:rPr>
              <a:t> </a:t>
            </a:r>
          </a:p>
          <a:p>
            <a:pPr lvl="0"/>
            <a:r>
              <a:rPr lang="en-GB" sz="1200" kern="1200">
                <a:solidFill>
                  <a:schemeClr val="tx1"/>
                </a:solidFill>
                <a:effectLst/>
                <a:latin typeface="+mn-lt"/>
                <a:ea typeface="+mn-ea"/>
                <a:cs typeface="+mn-cs"/>
              </a:rPr>
              <a:t>Pain and suffering</a:t>
            </a:r>
          </a:p>
          <a:p>
            <a:pPr lvl="0"/>
            <a:r>
              <a:rPr lang="en-GB" sz="1200" kern="1200">
                <a:solidFill>
                  <a:schemeClr val="tx1"/>
                </a:solidFill>
                <a:effectLst/>
                <a:latin typeface="+mn-lt"/>
                <a:ea typeface="+mn-ea"/>
                <a:cs typeface="+mn-cs"/>
              </a:rPr>
              <a:t>Future loss of earnings</a:t>
            </a:r>
          </a:p>
          <a:p>
            <a:pPr lvl="0"/>
            <a:r>
              <a:rPr lang="en-GB" sz="1200" kern="1200">
                <a:solidFill>
                  <a:schemeClr val="tx1"/>
                </a:solidFill>
                <a:effectLst/>
                <a:latin typeface="+mn-lt"/>
                <a:ea typeface="+mn-ea"/>
                <a:cs typeface="+mn-cs"/>
              </a:rPr>
              <a:t>Future care costs</a:t>
            </a:r>
          </a:p>
          <a:p>
            <a:pPr lvl="0"/>
            <a:r>
              <a:rPr lang="en-GB" sz="1200" kern="1200">
                <a:solidFill>
                  <a:schemeClr val="tx1"/>
                </a:solidFill>
                <a:effectLst/>
                <a:latin typeface="+mn-lt"/>
                <a:ea typeface="+mn-ea"/>
                <a:cs typeface="+mn-cs"/>
              </a:rPr>
              <a:t>Other financial support</a:t>
            </a:r>
          </a:p>
          <a:p>
            <a:pPr lvl="1"/>
            <a:r>
              <a:rPr lang="en-GB" sz="1200" kern="1200">
                <a:solidFill>
                  <a:schemeClr val="tx1"/>
                </a:solidFill>
                <a:effectLst/>
                <a:latin typeface="+mn-lt"/>
                <a:ea typeface="+mn-ea"/>
                <a:cs typeface="+mn-cs"/>
              </a:rPr>
              <a:t>Driving</a:t>
            </a:r>
          </a:p>
          <a:p>
            <a:pPr lvl="1"/>
            <a:r>
              <a:rPr lang="en-GB" sz="1200" kern="1200">
                <a:solidFill>
                  <a:schemeClr val="tx1"/>
                </a:solidFill>
                <a:effectLst/>
                <a:latin typeface="+mn-lt"/>
                <a:ea typeface="+mn-ea"/>
                <a:cs typeface="+mn-cs"/>
              </a:rPr>
              <a:t>Caring for dependents</a:t>
            </a:r>
          </a:p>
          <a:p>
            <a:pPr lvl="1"/>
            <a:r>
              <a:rPr lang="en-GB" sz="1200" kern="1200">
                <a:solidFill>
                  <a:schemeClr val="tx1"/>
                </a:solidFill>
                <a:effectLst/>
                <a:latin typeface="+mn-lt"/>
                <a:ea typeface="+mn-ea"/>
                <a:cs typeface="+mn-cs"/>
              </a:rPr>
              <a:t>Prosthetics</a:t>
            </a:r>
          </a:p>
          <a:p>
            <a:pPr lvl="0"/>
            <a:r>
              <a:rPr lang="en-GB" sz="1200" kern="1200">
                <a:solidFill>
                  <a:schemeClr val="tx1"/>
                </a:solidFill>
                <a:effectLst/>
                <a:latin typeface="+mn-lt"/>
                <a:ea typeface="+mn-ea"/>
                <a:cs typeface="+mn-cs"/>
              </a:rPr>
              <a:t>Legal and professional fees</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This is achieved by way of applying a multiplier to the amount for annual future losses. It follows that when assessing these factors such as age, retirement age and life expectancy need to be taken into account.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Many of those costs outlined may not be incurred until some future date but as that the lump sum payment is made at the time of settlement the claimant does have the ability to generate an additional return by investing that lump sum payment.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In these circumstances there can be over compensation.</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It was for this reason that the settlement amount is then discounted or reduced by the interest the claimant can expect to earn.</a:t>
            </a:r>
          </a:p>
          <a:p>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C7445CCE-13F1-A846-83EE-C16C614FF1BA}" type="slidenum">
              <a:rPr lang="en-US" smtClean="0"/>
              <a:t>4</a:t>
            </a:fld>
            <a:endParaRPr lang="en-US"/>
          </a:p>
        </p:txBody>
      </p:sp>
    </p:spTree>
    <p:extLst>
      <p:ext uri="{BB962C8B-B14F-4D97-AF65-F5344CB8AC3E}">
        <p14:creationId xmlns:p14="http://schemas.microsoft.com/office/powerpoint/2010/main" val="1918535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It takes it’s name from Sir Michael Ogden QC who in 1982, headed the working party that developed the actuarial tables to quantify damages in fatal accident and personal injuries cases. Known as the Ogden Tables, these are now used by all courts in fixing damages.</a:t>
            </a:r>
          </a:p>
          <a:p>
            <a:r>
              <a:rPr lang="en-GB"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C7445CCE-13F1-A846-83EE-C16C614FF1BA}" type="slidenum">
              <a:rPr lang="en-US" smtClean="0"/>
              <a:t>5</a:t>
            </a:fld>
            <a:endParaRPr lang="en-US"/>
          </a:p>
        </p:txBody>
      </p:sp>
    </p:spTree>
    <p:extLst>
      <p:ext uri="{BB962C8B-B14F-4D97-AF65-F5344CB8AC3E}">
        <p14:creationId xmlns:p14="http://schemas.microsoft.com/office/powerpoint/2010/main" val="1360334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Interestingly, the first edition of the Ogden table had this to say in the explanatory notes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When it comes to the explanatory notes, we must make sure that they are readily comprehensible. </a:t>
            </a:r>
          </a:p>
          <a:p>
            <a:r>
              <a:rPr lang="en-GB" sz="1200" kern="1200" dirty="0">
                <a:solidFill>
                  <a:schemeClr val="tx1"/>
                </a:solidFill>
                <a:effectLst/>
                <a:latin typeface="+mn-lt"/>
                <a:ea typeface="+mn-ea"/>
                <a:cs typeface="+mn-cs"/>
              </a:rPr>
              <a:t>We must assume the most stupid circuit judge in the country and before him are the most two stupid advocates. </a:t>
            </a:r>
          </a:p>
          <a:p>
            <a:r>
              <a:rPr lang="en-GB" sz="1200" kern="1200" dirty="0">
                <a:solidFill>
                  <a:schemeClr val="tx1"/>
                </a:solidFill>
                <a:effectLst/>
                <a:latin typeface="+mn-lt"/>
                <a:ea typeface="+mn-ea"/>
                <a:cs typeface="+mn-cs"/>
              </a:rPr>
              <a:t>All three of them must be able to understand what we are saying.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Whether they achieved that is a matter of opinion but I do know that they run to over 70 pages. </a:t>
            </a:r>
          </a:p>
          <a:p>
            <a:endParaRPr lang="en-US" dirty="0"/>
          </a:p>
        </p:txBody>
      </p:sp>
      <p:sp>
        <p:nvSpPr>
          <p:cNvPr id="4" name="Slide Number Placeholder 3"/>
          <p:cNvSpPr>
            <a:spLocks noGrp="1"/>
          </p:cNvSpPr>
          <p:nvPr>
            <p:ph type="sldNum" sz="quarter" idx="10"/>
          </p:nvPr>
        </p:nvSpPr>
        <p:spPr/>
        <p:txBody>
          <a:bodyPr/>
          <a:lstStyle/>
          <a:p>
            <a:fld id="{47BC035A-0528-AE41-905B-42A3A030D64E}" type="slidenum">
              <a:rPr lang="en-US" smtClean="0"/>
              <a:t>6</a:t>
            </a:fld>
            <a:endParaRPr lang="en-US"/>
          </a:p>
        </p:txBody>
      </p:sp>
    </p:spTree>
    <p:extLst>
      <p:ext uri="{BB962C8B-B14F-4D97-AF65-F5344CB8AC3E}">
        <p14:creationId xmlns:p14="http://schemas.microsoft.com/office/powerpoint/2010/main" val="920109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In 1998 the House of Lords in the case of Wells versus Wells ruled that a claimant should be assumed to invest damages in low risk index linked government stocks and at that time the rate of return over a three-year period was 3% and the discount rate was set at that level. </a:t>
            </a:r>
          </a:p>
          <a:p>
            <a:r>
              <a:rPr lang="en-GB" sz="1200" kern="1200">
                <a:solidFill>
                  <a:schemeClr val="tx1"/>
                </a:solidFill>
                <a:effectLst/>
                <a:latin typeface="+mn-lt"/>
                <a:ea typeface="+mn-ea"/>
                <a:cs typeface="+mn-cs"/>
              </a:rPr>
              <a:t>In the same case the House of Lords made clear that how the claimant actually invested that damages was irrelevant.</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The decision of the House of Lords was based upon the thinking that claimants in personal injury cases were in a different position as ordinary investors and would accordingly be prudent in their investment strategy - they needed the certainty of future money to cater for their future needs and could not afford any shortfall.</a:t>
            </a:r>
          </a:p>
          <a:p>
            <a:r>
              <a:rPr lang="en-GB" sz="1200" kern="1200">
                <a:solidFill>
                  <a:schemeClr val="tx1"/>
                </a:solidFill>
                <a:effectLst/>
                <a:latin typeface="+mn-lt"/>
                <a:ea typeface="+mn-ea"/>
                <a:cs typeface="+mn-cs"/>
              </a:rPr>
              <a:t>The law makes clear that claimants must be treated as risk averse investors, reflecting the fact that they are financially dependent on this lump sum, often for long periods or the duration of their life.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Roboto" panose="02000000000000000000" pitchFamily="2" charset="0"/>
                <a:ea typeface="Roboto" panose="02000000000000000000" pitchFamily="2" charset="0"/>
                <a:cs typeface="Roboto" panose="02000000000000000000" pitchFamily="2" charset="0"/>
              </a:rPr>
              <a:t>The decision of the House of Lords was based upon the thinking that claimants in personal injury cases were in a different position as ordinary investors and would accordingly be prudent in their investment strategy - they needed the certainty of future money to cater for their future needs and could not afford any shortfall.</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Roboto" panose="02000000000000000000" pitchFamily="2" charset="0"/>
                <a:ea typeface="Roboto" panose="02000000000000000000" pitchFamily="2" charset="0"/>
                <a:cs typeface="Roboto" panose="02000000000000000000" pitchFamily="2" charset="0"/>
              </a:rPr>
              <a:t>The law makes clear that claimants must be treated as risk averse investors, reflecting the fact that they are financially dependent on this lump sum, often for long periods or the duration of their life.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Roboto" panose="02000000000000000000" pitchFamily="2" charset="0"/>
                <a:ea typeface="Roboto" panose="02000000000000000000" pitchFamily="2" charset="0"/>
                <a:cs typeface="Roboto" panose="02000000000000000000" pitchFamily="2" charset="0"/>
              </a:rPr>
              <a:t>The discount rate was reduced in 2001 (2002 in Scotland) to 2.5% level.</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Roboto" panose="02000000000000000000" pitchFamily="2" charset="0"/>
                <a:ea typeface="Roboto" panose="02000000000000000000" pitchFamily="2" charset="0"/>
                <a:cs typeface="Roboto" panose="02000000000000000000" pitchFamily="2" charset="0"/>
              </a:rPr>
              <a:t>This was reduced earlier this year to -0.75% and it is this adjustment that is causing major shock waves throughout the insurance industry</a:t>
            </a:r>
            <a:r>
              <a:rPr lang="en-GB">
                <a:latin typeface="Roboto" panose="02000000000000000000" pitchFamily="2" charset="0"/>
                <a:ea typeface="Roboto" panose="02000000000000000000" pitchFamily="2" charset="0"/>
                <a:cs typeface="Roboto" panose="02000000000000000000" pitchFamily="2" charset="0"/>
              </a:rPr>
              <a:t>.</a:t>
            </a:r>
          </a:p>
          <a:p>
            <a:endParaRPr lang="en-US"/>
          </a:p>
        </p:txBody>
      </p:sp>
      <p:sp>
        <p:nvSpPr>
          <p:cNvPr id="4" name="Slide Number Placeholder 3"/>
          <p:cNvSpPr>
            <a:spLocks noGrp="1"/>
          </p:cNvSpPr>
          <p:nvPr>
            <p:ph type="sldNum" sz="quarter" idx="10"/>
          </p:nvPr>
        </p:nvSpPr>
        <p:spPr/>
        <p:txBody>
          <a:bodyPr/>
          <a:lstStyle/>
          <a:p>
            <a:fld id="{C7445CCE-13F1-A846-83EE-C16C614FF1BA}" type="slidenum">
              <a:rPr lang="en-US" smtClean="0"/>
              <a:t>7</a:t>
            </a:fld>
            <a:endParaRPr lang="en-US"/>
          </a:p>
        </p:txBody>
      </p:sp>
    </p:spTree>
    <p:extLst>
      <p:ext uri="{BB962C8B-B14F-4D97-AF65-F5344CB8AC3E}">
        <p14:creationId xmlns:p14="http://schemas.microsoft.com/office/powerpoint/2010/main" val="1844396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The reduction in the discount rate has an immediate impact on motor and liability insurance lines as well as other public authorities that pay compensation such as the NHS.</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This is because compensation payments will need to be significantly increased to allow for the lower investment returns that lump sum brings.</a:t>
            </a:r>
          </a:p>
          <a:p>
            <a:endParaRPr lang="en-US"/>
          </a:p>
        </p:txBody>
      </p:sp>
      <p:sp>
        <p:nvSpPr>
          <p:cNvPr id="4" name="Slide Number Placeholder 3"/>
          <p:cNvSpPr>
            <a:spLocks noGrp="1"/>
          </p:cNvSpPr>
          <p:nvPr>
            <p:ph type="sldNum" sz="quarter" idx="10"/>
          </p:nvPr>
        </p:nvSpPr>
        <p:spPr/>
        <p:txBody>
          <a:bodyPr/>
          <a:lstStyle/>
          <a:p>
            <a:fld id="{C7445CCE-13F1-A846-83EE-C16C614FF1BA}" type="slidenum">
              <a:rPr lang="en-US" smtClean="0"/>
              <a:t>8</a:t>
            </a:fld>
            <a:endParaRPr lang="en-US"/>
          </a:p>
        </p:txBody>
      </p:sp>
    </p:spTree>
    <p:extLst>
      <p:ext uri="{BB962C8B-B14F-4D97-AF65-F5344CB8AC3E}">
        <p14:creationId xmlns:p14="http://schemas.microsoft.com/office/powerpoint/2010/main" val="496344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a:latin typeface="Arial" charset="0"/>
            </a:endParaRPr>
          </a:p>
        </p:txBody>
      </p:sp>
      <p:sp>
        <p:nvSpPr>
          <p:cNvPr id="4" name="Slide Number Placeholder 3"/>
          <p:cNvSpPr>
            <a:spLocks noGrp="1"/>
          </p:cNvSpPr>
          <p:nvPr>
            <p:ph type="sldNum" sz="quarter" idx="10"/>
          </p:nvPr>
        </p:nvSpPr>
        <p:spPr/>
        <p:txBody>
          <a:bodyPr/>
          <a:lstStyle/>
          <a:p>
            <a:fld id="{C7445CCE-13F1-A846-83EE-C16C614FF1BA}" type="slidenum">
              <a:rPr lang="en-US" smtClean="0"/>
              <a:t>9</a:t>
            </a:fld>
            <a:endParaRPr lang="en-US"/>
          </a:p>
        </p:txBody>
      </p:sp>
    </p:spTree>
    <p:extLst>
      <p:ext uri="{BB962C8B-B14F-4D97-AF65-F5344CB8AC3E}">
        <p14:creationId xmlns:p14="http://schemas.microsoft.com/office/powerpoint/2010/main" val="144714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6876BA-3369-564C-B06C-07D3E8808E00}"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AC6B3-A548-C245-BE86-F8AC08E83D79}" type="slidenum">
              <a:rPr lang="en-US" smtClean="0"/>
              <a:t>‹#›</a:t>
            </a:fld>
            <a:endParaRPr lang="en-US"/>
          </a:p>
        </p:txBody>
      </p:sp>
    </p:spTree>
    <p:extLst>
      <p:ext uri="{BB962C8B-B14F-4D97-AF65-F5344CB8AC3E}">
        <p14:creationId xmlns:p14="http://schemas.microsoft.com/office/powerpoint/2010/main" val="8698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876BA-3369-564C-B06C-07D3E8808E00}"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AC6B3-A548-C245-BE86-F8AC08E83D79}" type="slidenum">
              <a:rPr lang="en-US" smtClean="0"/>
              <a:t>‹#›</a:t>
            </a:fld>
            <a:endParaRPr lang="en-US"/>
          </a:p>
        </p:txBody>
      </p:sp>
    </p:spTree>
    <p:extLst>
      <p:ext uri="{BB962C8B-B14F-4D97-AF65-F5344CB8AC3E}">
        <p14:creationId xmlns:p14="http://schemas.microsoft.com/office/powerpoint/2010/main" val="354994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876BA-3369-564C-B06C-07D3E8808E00}"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AC6B3-A548-C245-BE86-F8AC08E83D79}" type="slidenum">
              <a:rPr lang="en-US" smtClean="0"/>
              <a:t>‹#›</a:t>
            </a:fld>
            <a:endParaRPr lang="en-US"/>
          </a:p>
        </p:txBody>
      </p:sp>
    </p:spTree>
    <p:extLst>
      <p:ext uri="{BB962C8B-B14F-4D97-AF65-F5344CB8AC3E}">
        <p14:creationId xmlns:p14="http://schemas.microsoft.com/office/powerpoint/2010/main" val="67917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876BA-3369-564C-B06C-07D3E8808E00}"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AC6B3-A548-C245-BE86-F8AC08E83D79}" type="slidenum">
              <a:rPr lang="en-US" smtClean="0"/>
              <a:t>‹#›</a:t>
            </a:fld>
            <a:endParaRPr lang="en-US"/>
          </a:p>
        </p:txBody>
      </p:sp>
    </p:spTree>
    <p:extLst>
      <p:ext uri="{BB962C8B-B14F-4D97-AF65-F5344CB8AC3E}">
        <p14:creationId xmlns:p14="http://schemas.microsoft.com/office/powerpoint/2010/main" val="168548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6876BA-3369-564C-B06C-07D3E8808E00}"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AC6B3-A548-C245-BE86-F8AC08E83D79}" type="slidenum">
              <a:rPr lang="en-US" smtClean="0"/>
              <a:t>‹#›</a:t>
            </a:fld>
            <a:endParaRPr lang="en-US"/>
          </a:p>
        </p:txBody>
      </p:sp>
    </p:spTree>
    <p:extLst>
      <p:ext uri="{BB962C8B-B14F-4D97-AF65-F5344CB8AC3E}">
        <p14:creationId xmlns:p14="http://schemas.microsoft.com/office/powerpoint/2010/main" val="46913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6876BA-3369-564C-B06C-07D3E8808E00}"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AC6B3-A548-C245-BE86-F8AC08E83D79}" type="slidenum">
              <a:rPr lang="en-US" smtClean="0"/>
              <a:t>‹#›</a:t>
            </a:fld>
            <a:endParaRPr lang="en-US"/>
          </a:p>
        </p:txBody>
      </p:sp>
    </p:spTree>
    <p:extLst>
      <p:ext uri="{BB962C8B-B14F-4D97-AF65-F5344CB8AC3E}">
        <p14:creationId xmlns:p14="http://schemas.microsoft.com/office/powerpoint/2010/main" val="132988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6876BA-3369-564C-B06C-07D3E8808E00}" type="datetimeFigureOut">
              <a:rPr lang="en-US" smtClean="0"/>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AC6B3-A548-C245-BE86-F8AC08E83D79}" type="slidenum">
              <a:rPr lang="en-US" smtClean="0"/>
              <a:t>‹#›</a:t>
            </a:fld>
            <a:endParaRPr lang="en-US"/>
          </a:p>
        </p:txBody>
      </p:sp>
    </p:spTree>
    <p:extLst>
      <p:ext uri="{BB962C8B-B14F-4D97-AF65-F5344CB8AC3E}">
        <p14:creationId xmlns:p14="http://schemas.microsoft.com/office/powerpoint/2010/main" val="28447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6876BA-3369-564C-B06C-07D3E8808E00}" type="datetimeFigureOut">
              <a:rPr lang="en-US" smtClean="0"/>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AC6B3-A548-C245-BE86-F8AC08E83D79}" type="slidenum">
              <a:rPr lang="en-US" smtClean="0"/>
              <a:t>‹#›</a:t>
            </a:fld>
            <a:endParaRPr lang="en-US"/>
          </a:p>
        </p:txBody>
      </p:sp>
    </p:spTree>
    <p:extLst>
      <p:ext uri="{BB962C8B-B14F-4D97-AF65-F5344CB8AC3E}">
        <p14:creationId xmlns:p14="http://schemas.microsoft.com/office/powerpoint/2010/main" val="81030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876BA-3369-564C-B06C-07D3E8808E00}" type="datetimeFigureOut">
              <a:rPr lang="en-US" smtClean="0"/>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AC6B3-A548-C245-BE86-F8AC08E83D79}" type="slidenum">
              <a:rPr lang="en-US" smtClean="0"/>
              <a:t>‹#›</a:t>
            </a:fld>
            <a:endParaRPr lang="en-US"/>
          </a:p>
        </p:txBody>
      </p:sp>
    </p:spTree>
    <p:extLst>
      <p:ext uri="{BB962C8B-B14F-4D97-AF65-F5344CB8AC3E}">
        <p14:creationId xmlns:p14="http://schemas.microsoft.com/office/powerpoint/2010/main" val="161207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876BA-3369-564C-B06C-07D3E8808E00}"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AC6B3-A548-C245-BE86-F8AC08E83D79}" type="slidenum">
              <a:rPr lang="en-US" smtClean="0"/>
              <a:t>‹#›</a:t>
            </a:fld>
            <a:endParaRPr lang="en-US"/>
          </a:p>
        </p:txBody>
      </p:sp>
    </p:spTree>
    <p:extLst>
      <p:ext uri="{BB962C8B-B14F-4D97-AF65-F5344CB8AC3E}">
        <p14:creationId xmlns:p14="http://schemas.microsoft.com/office/powerpoint/2010/main" val="153172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876BA-3369-564C-B06C-07D3E8808E00}"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AC6B3-A548-C245-BE86-F8AC08E83D79}" type="slidenum">
              <a:rPr lang="en-US" smtClean="0"/>
              <a:t>‹#›</a:t>
            </a:fld>
            <a:endParaRPr lang="en-US"/>
          </a:p>
        </p:txBody>
      </p:sp>
    </p:spTree>
    <p:extLst>
      <p:ext uri="{BB962C8B-B14F-4D97-AF65-F5344CB8AC3E}">
        <p14:creationId xmlns:p14="http://schemas.microsoft.com/office/powerpoint/2010/main" val="183037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876BA-3369-564C-B06C-07D3E8808E00}" type="datetimeFigureOut">
              <a:rPr lang="en-US" smtClean="0"/>
              <a:t>6/6/2017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AC6B3-A548-C245-BE86-F8AC08E83D79}" type="slidenum">
              <a:rPr lang="en-US" smtClean="0"/>
              <a:t>‹#›</a:t>
            </a:fld>
            <a:endParaRPr lang="en-US"/>
          </a:p>
        </p:txBody>
      </p:sp>
    </p:spTree>
    <p:extLst>
      <p:ext uri="{BB962C8B-B14F-4D97-AF65-F5344CB8AC3E}">
        <p14:creationId xmlns:p14="http://schemas.microsoft.com/office/powerpoint/2010/main" val="1173985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7" name="Picture 6"/>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5" name="Picture 4"/>
          <p:cNvPicPr>
            <a:picLocks noChangeAspect="1"/>
          </p:cNvPicPr>
          <p:nvPr/>
        </p:nvPicPr>
        <p:blipFill rotWithShape="1">
          <a:blip r:embed="rId4" cstate="email">
            <a:alphaModFix amt="35000"/>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6" name="TextBox 5"/>
          <p:cNvSpPr txBox="1"/>
          <p:nvPr/>
        </p:nvSpPr>
        <p:spPr>
          <a:xfrm>
            <a:off x="3701913" y="2522558"/>
            <a:ext cx="7163311" cy="1754326"/>
          </a:xfrm>
          <a:prstGeom prst="rect">
            <a:avLst/>
          </a:prstGeom>
          <a:noFill/>
        </p:spPr>
        <p:txBody>
          <a:bodyPr wrap="square" rtlCol="0">
            <a:spAutoFit/>
          </a:bodyPr>
          <a:lstStyle/>
          <a:p>
            <a:r>
              <a:rPr lang="en-GB" sz="5400" b="1" dirty="0">
                <a:solidFill>
                  <a:schemeClr val="bg1"/>
                </a:solidFill>
                <a:latin typeface="Roboto" panose="02000000000000000000" pitchFamily="2" charset="0"/>
                <a:ea typeface="Roboto" panose="02000000000000000000" pitchFamily="2" charset="0"/>
                <a:cs typeface="Roboto" panose="02000000000000000000" pitchFamily="2" charset="0"/>
              </a:rPr>
              <a:t>The insurance implications of Ogden</a:t>
            </a:r>
            <a:endParaRPr lang="en-GB" sz="5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2" name="TextBox 11"/>
          <p:cNvSpPr txBox="1"/>
          <p:nvPr/>
        </p:nvSpPr>
        <p:spPr>
          <a:xfrm>
            <a:off x="7095540" y="4796767"/>
            <a:ext cx="4594810" cy="1200329"/>
          </a:xfrm>
          <a:prstGeom prst="rect">
            <a:avLst/>
          </a:prstGeom>
          <a:noFill/>
        </p:spPr>
        <p:txBody>
          <a:bodyPr wrap="square" numCol="1" rtlCol="0" anchor="t">
            <a:spAutoFit/>
          </a:bodyPr>
          <a:lstStyle/>
          <a:p>
            <a:r>
              <a:rPr lang="en-US" sz="2400" b="1" dirty="0" smtClean="0">
                <a:solidFill>
                  <a:schemeClr val="bg1"/>
                </a:solidFill>
                <a:latin typeface="Roboto" charset="0"/>
                <a:ea typeface="Roboto" charset="0"/>
                <a:cs typeface="Roboto" charset="0"/>
              </a:rPr>
              <a:t>Simon Baker</a:t>
            </a:r>
            <a:endParaRPr lang="en-US" sz="2400" b="1" dirty="0">
              <a:solidFill>
                <a:schemeClr val="bg1"/>
              </a:solidFill>
              <a:latin typeface="Roboto" charset="0"/>
              <a:ea typeface="Roboto" charset="0"/>
              <a:cs typeface="Roboto" charset="0"/>
            </a:endParaRPr>
          </a:p>
          <a:p>
            <a:r>
              <a:rPr lang="en-US" sz="2400" dirty="0" smtClean="0">
                <a:solidFill>
                  <a:schemeClr val="bg1"/>
                </a:solidFill>
                <a:latin typeface="Roboto Light" charset="0"/>
                <a:ea typeface="Roboto Light" charset="0"/>
                <a:cs typeface="Roboto Light" charset="0"/>
              </a:rPr>
              <a:t>Head of Commercial AXA Insurance </a:t>
            </a:r>
            <a:endParaRPr lang="en-US" sz="2400" dirty="0">
              <a:solidFill>
                <a:schemeClr val="bg1"/>
              </a:solidFill>
              <a:latin typeface="Roboto Light" charset="0"/>
              <a:ea typeface="Roboto Light" charset="0"/>
              <a:cs typeface="Roboto Light" charset="0"/>
            </a:endParaRPr>
          </a:p>
        </p:txBody>
      </p:sp>
    </p:spTree>
    <p:extLst>
      <p:ext uri="{BB962C8B-B14F-4D97-AF65-F5344CB8AC3E}">
        <p14:creationId xmlns:p14="http://schemas.microsoft.com/office/powerpoint/2010/main" val="56275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1430"/>
            <a:ext cx="12192000" cy="6869430"/>
          </a:xfrm>
          <a:prstGeom prst="rect">
            <a:avLst/>
          </a:prstGeom>
        </p:spPr>
      </p:pic>
      <p:pic>
        <p:nvPicPr>
          <p:cNvPr id="6" name="Picture 5"/>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5" name="Picture 4"/>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Tree>
    <p:extLst>
      <p:ext uri="{BB962C8B-B14F-4D97-AF65-F5344CB8AC3E}">
        <p14:creationId xmlns:p14="http://schemas.microsoft.com/office/powerpoint/2010/main" val="26758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rot="10800000">
            <a:off x="7523303" y="0"/>
            <a:ext cx="4687747" cy="6169710"/>
          </a:xfrm>
          <a:prstGeom prst="rect">
            <a:avLst/>
          </a:prstGeom>
        </p:spPr>
      </p:pic>
      <p:pic>
        <p:nvPicPr>
          <p:cNvPr id="5" name="Picture 4"/>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sp>
        <p:nvSpPr>
          <p:cNvPr id="7" name="TextBox 6"/>
          <p:cNvSpPr txBox="1"/>
          <p:nvPr/>
        </p:nvSpPr>
        <p:spPr>
          <a:xfrm>
            <a:off x="438061" y="1236245"/>
            <a:ext cx="8090642" cy="2215991"/>
          </a:xfrm>
          <a:prstGeom prst="rect">
            <a:avLst/>
          </a:prstGeom>
          <a:noFill/>
        </p:spPr>
        <p:txBody>
          <a:bodyPr wrap="square" numCol="1" rtlCol="0">
            <a:spAutoFit/>
          </a:bodyPr>
          <a:lstStyle/>
          <a:p>
            <a:r>
              <a:rPr lang="en-GB" sz="6000" b="1" smtClean="0">
                <a:solidFill>
                  <a:schemeClr val="bg1"/>
                </a:solidFill>
                <a:latin typeface="Roboto" charset="0"/>
                <a:ea typeface="Roboto" charset="0"/>
                <a:cs typeface="Roboto" charset="0"/>
              </a:rPr>
              <a:t>The consequences </a:t>
            </a:r>
            <a:r>
              <a:rPr lang="en-GB" sz="6000" b="1" dirty="0">
                <a:solidFill>
                  <a:schemeClr val="bg1"/>
                </a:solidFill>
                <a:latin typeface="Roboto" charset="0"/>
                <a:ea typeface="Roboto" charset="0"/>
                <a:cs typeface="Roboto" charset="0"/>
              </a:rPr>
              <a:t>of not doing so are clear.</a:t>
            </a:r>
          </a:p>
          <a:p>
            <a:pPr marL="285750" indent="-285750">
              <a:buFont typeface="Arial" charset="0"/>
              <a:buChar char="•"/>
            </a:pPr>
            <a:endParaRPr lang="en-GB" dirty="0">
              <a:solidFill>
                <a:schemeClr val="bg1"/>
              </a:solidFill>
              <a:latin typeface="Roboto Light" charset="0"/>
              <a:ea typeface="Roboto Light" charset="0"/>
              <a:cs typeface="Roboto Light"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
        <p:nvSpPr>
          <p:cNvPr id="9" name="TextBox 8"/>
          <p:cNvSpPr txBox="1"/>
          <p:nvPr/>
        </p:nvSpPr>
        <p:spPr>
          <a:xfrm>
            <a:off x="6422044" y="3650462"/>
            <a:ext cx="4896107" cy="2585323"/>
          </a:xfrm>
          <a:prstGeom prst="rect">
            <a:avLst/>
          </a:prstGeom>
          <a:noFill/>
        </p:spPr>
        <p:txBody>
          <a:bodyPr wrap="square" numCol="1" rtlCol="0">
            <a:spAutoFit/>
          </a:bodyPr>
          <a:lstStyle/>
          <a:p>
            <a:pPr marL="285750" indent="-285750">
              <a:buFont typeface="Arial"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Independent </a:t>
            </a:r>
          </a:p>
          <a:p>
            <a:pPr marL="285750" indent="-285750">
              <a:buFont typeface="Arial" charset="0"/>
              <a:buChar char="•"/>
            </a:pP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Quinn</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Gable</a:t>
            </a:r>
          </a:p>
          <a:p>
            <a:pPr marL="285750" indent="-285750">
              <a:buFont typeface="Arial" panose="020B0604020202020204" pitchFamily="34" charset="0"/>
              <a:buChar char="•"/>
            </a:pP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a:t>
            </a:r>
          </a:p>
          <a:p>
            <a:pPr marL="285750" indent="-285750">
              <a:buFont typeface="Arial" charset="0"/>
              <a:buChar char="•"/>
            </a:pP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charset="0"/>
              <a:buChar char="•"/>
            </a:pPr>
            <a:endParaRPr lang="en-GB" dirty="0">
              <a:solidFill>
                <a:schemeClr val="bg1"/>
              </a:solidFill>
              <a:latin typeface="Roboto Light" charset="0"/>
              <a:ea typeface="Roboto Light" charset="0"/>
              <a:cs typeface="Roboto Light" charset="0"/>
            </a:endParaRPr>
          </a:p>
        </p:txBody>
      </p:sp>
    </p:spTree>
    <p:extLst>
      <p:ext uri="{BB962C8B-B14F-4D97-AF65-F5344CB8AC3E}">
        <p14:creationId xmlns:p14="http://schemas.microsoft.com/office/powerpoint/2010/main" val="3231476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5" name="Picture 4"/>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sp>
        <p:nvSpPr>
          <p:cNvPr id="7" name="TextBox 6"/>
          <p:cNvSpPr txBox="1"/>
          <p:nvPr/>
        </p:nvSpPr>
        <p:spPr>
          <a:xfrm>
            <a:off x="6748263" y="1042222"/>
            <a:ext cx="4896107" cy="4524315"/>
          </a:xfrm>
          <a:prstGeom prst="rect">
            <a:avLst/>
          </a:prstGeom>
          <a:noFill/>
        </p:spPr>
        <p:txBody>
          <a:bodyPr wrap="square" numCol="1" rtlCol="0">
            <a:spAutoFit/>
          </a:bodyPr>
          <a:lstStyle/>
          <a:p>
            <a:pPr marL="285750" indent="-285750">
              <a:buFont typeface="Arial" charset="0"/>
              <a:buChar char="•"/>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lvl="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Ageas announced it will incur a €55 million hit in its fourth-quarter 2016 results</a:t>
            </a:r>
          </a:p>
          <a:p>
            <a:pPr marL="285750" lvl="0" indent="-285750">
              <a:buFont typeface="Arial" panose="020B0604020202020204" pitchFamily="34" charset="0"/>
              <a:buChar char="•"/>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lvl="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Aviva posted an exceptional charge of approximately £385 million as results of the change</a:t>
            </a:r>
          </a:p>
          <a:p>
            <a:pPr marL="285750" lvl="0" indent="-285750">
              <a:buFont typeface="Arial" panose="020B0604020202020204" pitchFamily="34" charset="0"/>
              <a:buChar char="•"/>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lvl="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Direct line took a hit of £230 million to its full year results</a:t>
            </a:r>
          </a:p>
          <a:p>
            <a:pPr marL="285750" lvl="0" indent="-285750">
              <a:buFont typeface="Arial" panose="020B0604020202020204" pitchFamily="34" charset="0"/>
              <a:buChar char="•"/>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lvl="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QBE took a hit of £129 million</a:t>
            </a:r>
          </a:p>
          <a:p>
            <a:pPr marL="285750" lvl="0" indent="-285750">
              <a:buFont typeface="Arial" panose="020B0604020202020204" pitchFamily="34" charset="0"/>
              <a:buChar char="•"/>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lvl="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Admiral  took a hit of £105 million</a:t>
            </a:r>
          </a:p>
          <a:p>
            <a:pPr marL="285750" indent="-285750">
              <a:buFont typeface="Arial" charset="0"/>
              <a:buChar char="•"/>
            </a:pPr>
            <a:endParaRPr lang="en-GB">
              <a:solidFill>
                <a:schemeClr val="bg1"/>
              </a:solidFill>
            </a:endParaRPr>
          </a:p>
          <a:p>
            <a:pPr marL="285750" indent="-285750">
              <a:buFont typeface="Arial" charset="0"/>
              <a:buChar char="•"/>
            </a:pPr>
            <a:endParaRPr lang="en-GB">
              <a:solidFill>
                <a:schemeClr val="bg1"/>
              </a:solidFill>
              <a:latin typeface="Roboto Light" charset="0"/>
              <a:ea typeface="Roboto Light" charset="0"/>
              <a:cs typeface="Roboto Light"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
        <p:nvSpPr>
          <p:cNvPr id="9" name="TextBox 8"/>
          <p:cNvSpPr txBox="1"/>
          <p:nvPr/>
        </p:nvSpPr>
        <p:spPr>
          <a:xfrm>
            <a:off x="821897" y="1339402"/>
            <a:ext cx="4621839" cy="3416320"/>
          </a:xfrm>
          <a:prstGeom prst="rect">
            <a:avLst/>
          </a:prstGeom>
          <a:noFill/>
        </p:spPr>
        <p:txBody>
          <a:bodyPr wrap="square" numCol="1" rtlCol="0">
            <a:spAutoFit/>
          </a:bodyPr>
          <a:lstStyle/>
          <a:p>
            <a:r>
              <a:rPr lang="en-GB" sz="5400" b="1" dirty="0">
                <a:solidFill>
                  <a:schemeClr val="bg1"/>
                </a:solidFill>
                <a:latin typeface="Roboto" charset="0"/>
                <a:ea typeface="Roboto" charset="0"/>
                <a:cs typeface="Roboto" charset="0"/>
              </a:rPr>
              <a:t>Immediate response in the press</a:t>
            </a:r>
          </a:p>
          <a:p>
            <a:pPr marL="285750" indent="-285750">
              <a:buFont typeface="Arial" charset="0"/>
              <a:buChar char="•"/>
            </a:pP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charset="0"/>
              <a:buChar char="•"/>
            </a:pPr>
            <a:endParaRPr lang="en-GB" dirty="0">
              <a:solidFill>
                <a:schemeClr val="bg1"/>
              </a:solidFill>
            </a:endParaRPr>
          </a:p>
          <a:p>
            <a:pPr marL="285750" indent="-285750">
              <a:buFont typeface="Arial" charset="0"/>
              <a:buChar char="•"/>
            </a:pPr>
            <a:endParaRPr lang="en-GB" dirty="0">
              <a:solidFill>
                <a:schemeClr val="bg1"/>
              </a:solidFill>
              <a:latin typeface="Roboto Light" charset="0"/>
              <a:ea typeface="Roboto Light" charset="0"/>
              <a:cs typeface="Roboto Light" charset="0"/>
            </a:endParaRPr>
          </a:p>
        </p:txBody>
      </p:sp>
    </p:spTree>
    <p:extLst>
      <p:ext uri="{BB962C8B-B14F-4D97-AF65-F5344CB8AC3E}">
        <p14:creationId xmlns:p14="http://schemas.microsoft.com/office/powerpoint/2010/main" val="3905430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5" name="Picture 4"/>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sp>
        <p:nvSpPr>
          <p:cNvPr id="7" name="TextBox 6"/>
          <p:cNvSpPr txBox="1"/>
          <p:nvPr/>
        </p:nvSpPr>
        <p:spPr>
          <a:xfrm>
            <a:off x="3684459" y="1476135"/>
            <a:ext cx="5801373" cy="4247317"/>
          </a:xfrm>
          <a:prstGeom prst="rect">
            <a:avLst/>
          </a:prstGeom>
          <a:noFill/>
        </p:spPr>
        <p:txBody>
          <a:bodyPr wrap="square" numCol="1" rtlCol="0">
            <a:spAutoFit/>
          </a:bodyPr>
          <a:lstStyle/>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Deloitte analysing the public statements made by insurers have estimated a total market impact on reported results of £2 billion which equates to some 18% of the motor market written premium.</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Across the industry, the overall cost across all claims that are effected is estimated at £7 billion with ongoing annual costs of £1.2 billion thereafter.</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There is also likely to be increase in the cost of reinsurance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So what does this mean in practice?</a:t>
            </a:r>
          </a:p>
          <a:p>
            <a:pPr marL="285750" indent="-285750">
              <a:buFont typeface="Arial" charset="0"/>
              <a:buChar char="•"/>
            </a:pPr>
            <a:endParaRPr lang="en-GB" dirty="0">
              <a:solidFill>
                <a:schemeClr val="bg1"/>
              </a:solidFill>
            </a:endParaRPr>
          </a:p>
          <a:p>
            <a:pPr marL="285750" indent="-285750">
              <a:buFont typeface="Arial" charset="0"/>
              <a:buChar char="•"/>
            </a:pPr>
            <a:endParaRPr lang="en-GB" dirty="0">
              <a:solidFill>
                <a:schemeClr val="bg1"/>
              </a:solidFill>
              <a:latin typeface="Roboto Light" charset="0"/>
              <a:ea typeface="Roboto Light" charset="0"/>
              <a:cs typeface="Roboto Light"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Tree>
    <p:extLst>
      <p:ext uri="{BB962C8B-B14F-4D97-AF65-F5344CB8AC3E}">
        <p14:creationId xmlns:p14="http://schemas.microsoft.com/office/powerpoint/2010/main" val="2706814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50546" y="808904"/>
            <a:ext cx="3956270" cy="2651760"/>
          </a:xfrm>
          <a:prstGeom prst="rect">
            <a:avLst/>
          </a:prstGeom>
        </p:spPr>
      </p:pic>
      <p:pic>
        <p:nvPicPr>
          <p:cNvPr id="5" name="Picture 4"/>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b="-560"/>
          <a:stretch/>
        </p:blipFill>
        <p:spPr>
          <a:xfrm>
            <a:off x="8295602" y="808903"/>
            <a:ext cx="2933745" cy="4955025"/>
          </a:xfrm>
          <a:prstGeom prst="rect">
            <a:avLst/>
          </a:prstGeom>
        </p:spPr>
      </p:pic>
      <p:pic>
        <p:nvPicPr>
          <p:cNvPr id="4" name="Picture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246713" y="3601196"/>
            <a:ext cx="3960103" cy="2162732"/>
          </a:xfrm>
          <a:prstGeom prst="rect">
            <a:avLst/>
          </a:prstGeom>
        </p:spPr>
      </p:pic>
      <p:sp>
        <p:nvSpPr>
          <p:cNvPr id="10" name="TextBox 9"/>
          <p:cNvSpPr txBox="1"/>
          <p:nvPr/>
        </p:nvSpPr>
        <p:spPr>
          <a:xfrm>
            <a:off x="545090" y="808903"/>
            <a:ext cx="3934794" cy="5493812"/>
          </a:xfrm>
          <a:prstGeom prst="rect">
            <a:avLst/>
          </a:prstGeom>
          <a:noFill/>
        </p:spPr>
        <p:txBody>
          <a:bodyPr wrap="square" numCol="1" rtlCol="0">
            <a:spAutoFit/>
          </a:bodyPr>
          <a:lstStyle/>
          <a:p>
            <a:r>
              <a:rPr lang="en-GB"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As such all policyholders with liability cover will be effected.  </a:t>
            </a:r>
          </a:p>
          <a:p>
            <a:pPr>
              <a:lnSpc>
                <a:spcPct val="150000"/>
              </a:lnSpc>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pPr marL="285750" indent="-285750">
              <a:lnSpc>
                <a:spcPct val="150000"/>
              </a:lnSpc>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Motor </a:t>
            </a:r>
          </a:p>
          <a:p>
            <a:pPr marL="285750" indent="-285750">
              <a:lnSpc>
                <a:spcPct val="150000"/>
              </a:lnSpc>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Motor Trade</a:t>
            </a:r>
          </a:p>
          <a:p>
            <a:pPr marL="285750" indent="-285750">
              <a:lnSpc>
                <a:spcPct val="150000"/>
              </a:lnSpc>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Casualty</a:t>
            </a:r>
          </a:p>
          <a:p>
            <a:pPr marL="285750" indent="-285750">
              <a:lnSpc>
                <a:spcPct val="150000"/>
              </a:lnSpc>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Construction</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pPr marL="285750" indent="-285750">
              <a:buFont typeface="Arial" charset="0"/>
              <a:buChar char="•"/>
            </a:pPr>
            <a:endParaRPr lang="en-GB" dirty="0">
              <a:solidFill>
                <a:schemeClr val="bg1"/>
              </a:solidFill>
              <a:latin typeface="Roboto Light" charset="0"/>
              <a:ea typeface="Roboto Light" charset="0"/>
              <a:cs typeface="Roboto Light" charset="0"/>
            </a:endParaRPr>
          </a:p>
        </p:txBody>
      </p:sp>
    </p:spTree>
    <p:extLst>
      <p:ext uri="{BB962C8B-B14F-4D97-AF65-F5344CB8AC3E}">
        <p14:creationId xmlns:p14="http://schemas.microsoft.com/office/powerpoint/2010/main" val="348181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04950" y="1796142"/>
            <a:ext cx="8862725" cy="4572000"/>
          </a:xfrm>
          <a:prstGeom prst="rect">
            <a:avLst/>
          </a:prstGeom>
        </p:spPr>
      </p:pic>
      <p:pic>
        <p:nvPicPr>
          <p:cNvPr id="6" name="Picture 5"/>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5" name="Picture 4"/>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
        <p:nvSpPr>
          <p:cNvPr id="7" name="TextBox 6"/>
          <p:cNvSpPr txBox="1"/>
          <p:nvPr/>
        </p:nvSpPr>
        <p:spPr>
          <a:xfrm>
            <a:off x="4204979" y="434527"/>
            <a:ext cx="3462665" cy="3416320"/>
          </a:xfrm>
          <a:prstGeom prst="rect">
            <a:avLst/>
          </a:prstGeom>
          <a:noFill/>
        </p:spPr>
        <p:txBody>
          <a:bodyPr wrap="square" numCol="1" rtlCol="0">
            <a:spAutoFit/>
          </a:bodyPr>
          <a:lstStyle/>
          <a:p>
            <a:pPr>
              <a:lnSpc>
                <a:spcPct val="150000"/>
              </a:lnSpc>
            </a:pPr>
            <a:r>
              <a:rPr lang="en-GB" sz="2400" b="1" dirty="0">
                <a:solidFill>
                  <a:schemeClr val="bg1"/>
                </a:solidFill>
                <a:latin typeface="Roboto" panose="02000000000000000000" pitchFamily="2" charset="0"/>
                <a:ea typeface="Roboto" panose="02000000000000000000" pitchFamily="2" charset="0"/>
                <a:cs typeface="Roboto" panose="02000000000000000000" pitchFamily="2" charset="0"/>
              </a:rPr>
              <a:t>The Insurance concept</a:t>
            </a: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pPr marL="285750" indent="-285750">
              <a:buFont typeface="Arial" charset="0"/>
              <a:buChar char="•"/>
            </a:pPr>
            <a:endParaRPr lang="en-GB" dirty="0">
              <a:solidFill>
                <a:schemeClr val="bg1"/>
              </a:solidFill>
              <a:latin typeface="Roboto Light" charset="0"/>
              <a:ea typeface="Roboto Light" charset="0"/>
              <a:cs typeface="Roboto Light" charset="0"/>
            </a:endParaRPr>
          </a:p>
        </p:txBody>
      </p:sp>
    </p:spTree>
    <p:extLst>
      <p:ext uri="{BB962C8B-B14F-4D97-AF65-F5344CB8AC3E}">
        <p14:creationId xmlns:p14="http://schemas.microsoft.com/office/powerpoint/2010/main" val="3930483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330200" y="309563"/>
            <a:ext cx="450532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pPr>
            <a:r>
              <a:rPr lang="en-US" altLang="en-US" sz="4800" b="1">
                <a:solidFill>
                  <a:srgbClr val="FFFFFF"/>
                </a:solidFill>
                <a:latin typeface="Roboto" panose="02000000000000000000" pitchFamily="2" charset="0"/>
                <a:ea typeface="Roboto" panose="02000000000000000000" pitchFamily="2" charset="0"/>
                <a:cs typeface="Roboto" panose="02000000000000000000" pitchFamily="2" charset="0"/>
              </a:rPr>
              <a:t>Components of Technical Price</a:t>
            </a:r>
          </a:p>
        </p:txBody>
      </p:sp>
      <p:pic>
        <p:nvPicPr>
          <p:cNvPr id="34819"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18875" y="6042025"/>
            <a:ext cx="65246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73413" y="800100"/>
            <a:ext cx="8797925"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54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4673624" cy="6858000"/>
          </a:xfrm>
          <a:prstGeom prst="rect">
            <a:avLst/>
          </a:prstGeom>
        </p:spPr>
      </p:pic>
      <p:pic>
        <p:nvPicPr>
          <p:cNvPr id="6" name="Picture 5"/>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
        <p:nvSpPr>
          <p:cNvPr id="9" name="TextBox 8"/>
          <p:cNvSpPr txBox="1"/>
          <p:nvPr/>
        </p:nvSpPr>
        <p:spPr>
          <a:xfrm>
            <a:off x="6200634" y="2986692"/>
            <a:ext cx="4896107" cy="3970318"/>
          </a:xfrm>
          <a:prstGeom prst="rect">
            <a:avLst/>
          </a:prstGeom>
          <a:noFill/>
        </p:spPr>
        <p:txBody>
          <a:bodyPr wrap="square" numCol="1" rtlCol="0">
            <a:spAutoFit/>
          </a:bodyPr>
          <a:lstStyle/>
          <a:p>
            <a:pPr marL="285750" indent="-285750">
              <a:buFont typeface="Arial" panose="020B0604020202020204" pitchFamily="34" charset="0"/>
              <a:buChar char="•"/>
            </a:pPr>
            <a:r>
              <a:rPr lang="en-GB" dirty="0">
                <a:solidFill>
                  <a:schemeClr val="bg1"/>
                </a:solidFill>
                <a:latin typeface="Roboto Light" charset="0"/>
                <a:ea typeface="Roboto Light" charset="0"/>
                <a:cs typeface="Roboto Light" charset="0"/>
              </a:rPr>
              <a:t>Increase in IPT  </a:t>
            </a:r>
          </a:p>
          <a:p>
            <a:pPr marL="285750" indent="-285750">
              <a:buFont typeface="Arial" panose="020B0604020202020204" pitchFamily="34" charset="0"/>
              <a:buChar char="•"/>
            </a:pPr>
            <a:endParaRPr lang="en-GB" dirty="0">
              <a:solidFill>
                <a:schemeClr val="bg1"/>
              </a:solidFill>
              <a:latin typeface="Roboto Light" charset="0"/>
              <a:ea typeface="Roboto Light" charset="0"/>
              <a:cs typeface="Roboto Light" charset="0"/>
            </a:endParaRPr>
          </a:p>
          <a:p>
            <a:pPr marL="285750" indent="-285750">
              <a:buFont typeface="Arial" panose="020B0604020202020204" pitchFamily="34" charset="0"/>
              <a:buChar char="•"/>
            </a:pPr>
            <a:r>
              <a:rPr lang="en-GB" dirty="0">
                <a:solidFill>
                  <a:schemeClr val="bg1"/>
                </a:solidFill>
                <a:latin typeface="Roboto Light" charset="0"/>
                <a:ea typeface="Roboto Light" charset="0"/>
                <a:cs typeface="Roboto Light" charset="0"/>
              </a:rPr>
              <a:t>10%  to  12%  -  June 2017</a:t>
            </a:r>
          </a:p>
          <a:p>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pPr marL="285750" indent="-285750">
              <a:buFont typeface="Arial" charset="0"/>
              <a:buChar char="•"/>
            </a:pPr>
            <a:endParaRPr lang="en-GB" dirty="0">
              <a:solidFill>
                <a:schemeClr val="bg1"/>
              </a:solidFill>
              <a:latin typeface="Roboto Light" charset="0"/>
              <a:ea typeface="Roboto Light" charset="0"/>
              <a:cs typeface="Roboto Light" charset="0"/>
            </a:endParaRPr>
          </a:p>
        </p:txBody>
      </p:sp>
    </p:spTree>
    <p:extLst>
      <p:ext uri="{BB962C8B-B14F-4D97-AF65-F5344CB8AC3E}">
        <p14:creationId xmlns:p14="http://schemas.microsoft.com/office/powerpoint/2010/main" val="408966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 y="-1"/>
            <a:ext cx="12199620" cy="6846571"/>
          </a:xfrm>
          <a:prstGeom prst="rect">
            <a:avLst/>
          </a:prstGeom>
        </p:spPr>
      </p:pic>
      <p:pic>
        <p:nvPicPr>
          <p:cNvPr id="6" name="Picture 5"/>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5" name="Picture 4"/>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9524" y="688291"/>
            <a:ext cx="4687747" cy="616971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Tree>
    <p:extLst>
      <p:ext uri="{BB962C8B-B14F-4D97-AF65-F5344CB8AC3E}">
        <p14:creationId xmlns:p14="http://schemas.microsoft.com/office/powerpoint/2010/main" val="1600233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5" name="Picture 4"/>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
        <p:nvSpPr>
          <p:cNvPr id="10" name="TextBox 9"/>
          <p:cNvSpPr txBox="1"/>
          <p:nvPr/>
        </p:nvSpPr>
        <p:spPr>
          <a:xfrm>
            <a:off x="1951910" y="2115358"/>
            <a:ext cx="7277549" cy="1938992"/>
          </a:xfrm>
          <a:prstGeom prst="rect">
            <a:avLst/>
          </a:prstGeom>
          <a:noFill/>
        </p:spPr>
        <p:txBody>
          <a:bodyPr wrap="square" rtlCol="0">
            <a:spAutoFit/>
          </a:bodyPr>
          <a:lstStyle/>
          <a:p>
            <a:r>
              <a:rPr lang="en-GB" sz="6000" b="1" dirty="0">
                <a:solidFill>
                  <a:schemeClr val="bg1"/>
                </a:solidFill>
                <a:latin typeface="Roboto" charset="0"/>
                <a:ea typeface="Roboto" charset="0"/>
                <a:cs typeface="Roboto" charset="0"/>
              </a:rPr>
              <a:t>How to manage client expectations</a:t>
            </a:r>
          </a:p>
        </p:txBody>
      </p:sp>
    </p:spTree>
    <p:extLst>
      <p:ext uri="{BB962C8B-B14F-4D97-AF65-F5344CB8AC3E}">
        <p14:creationId xmlns:p14="http://schemas.microsoft.com/office/powerpoint/2010/main" val="777684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5" name="Picture 4"/>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sp>
        <p:nvSpPr>
          <p:cNvPr id="4" name="TextBox 3"/>
          <p:cNvSpPr txBox="1"/>
          <p:nvPr/>
        </p:nvSpPr>
        <p:spPr>
          <a:xfrm>
            <a:off x="2446317" y="2583458"/>
            <a:ext cx="4318964" cy="738664"/>
          </a:xfrm>
          <a:prstGeom prst="rect">
            <a:avLst/>
          </a:prstGeom>
          <a:noFill/>
        </p:spPr>
        <p:txBody>
          <a:bodyPr wrap="square" rtlCol="0">
            <a:spAutoFit/>
          </a:bodyPr>
          <a:lstStyle/>
          <a:p>
            <a:pPr algn="r">
              <a:lnSpc>
                <a:spcPct val="70000"/>
              </a:lnSpc>
            </a:pPr>
            <a:r>
              <a:rPr lang="en-US" sz="6000" b="1" dirty="0">
                <a:solidFill>
                  <a:schemeClr val="bg1"/>
                </a:solidFill>
                <a:latin typeface="Roboto" charset="0"/>
                <a:ea typeface="Roboto" charset="0"/>
                <a:cs typeface="Roboto" charset="0"/>
              </a:rPr>
              <a:t>Objectives</a:t>
            </a:r>
          </a:p>
        </p:txBody>
      </p:sp>
      <p:sp>
        <p:nvSpPr>
          <p:cNvPr id="7" name="TextBox 6"/>
          <p:cNvSpPr txBox="1"/>
          <p:nvPr/>
        </p:nvSpPr>
        <p:spPr>
          <a:xfrm>
            <a:off x="6648450" y="2583458"/>
            <a:ext cx="5322140" cy="2585323"/>
          </a:xfrm>
          <a:prstGeom prst="rect">
            <a:avLst/>
          </a:prstGeom>
          <a:noFill/>
        </p:spPr>
        <p:txBody>
          <a:bodyPr wrap="square" numCol="1" rtlCol="0">
            <a:spAutoFit/>
          </a:bodyPr>
          <a:lstStyle/>
          <a:p>
            <a:pPr marL="285750" lvl="0" indent="-285750">
              <a:buFont typeface="Arial" panose="020B0604020202020204" pitchFamily="34" charset="0"/>
              <a:buChar char="•"/>
            </a:pPr>
            <a:r>
              <a:rPr lang="en-GB">
                <a:solidFill>
                  <a:schemeClr val="bg1"/>
                </a:solidFill>
                <a:latin typeface="Roboto Light" panose="02000000000000000000" pitchFamily="2" charset="0"/>
                <a:ea typeface="Roboto Light" panose="02000000000000000000" pitchFamily="2" charset="0"/>
                <a:cs typeface="Roboto Light" panose="02000000000000000000" pitchFamily="2" charset="0"/>
              </a:rPr>
              <a:t>Discuss the background to the discount rate</a:t>
            </a:r>
          </a:p>
          <a:p>
            <a:r>
              <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p>
          <a:p>
            <a:pPr marL="285750" lvl="0" indent="-285750">
              <a:buFont typeface="Arial" panose="020B0604020202020204" pitchFamily="34" charset="0"/>
              <a:buChar char="•"/>
            </a:pPr>
            <a:r>
              <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Explain the insurance market issues this raises</a:t>
            </a:r>
          </a:p>
          <a:p>
            <a:r>
              <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p>
          <a:p>
            <a:pPr marL="285750" lvl="0" indent="-285750">
              <a:buFont typeface="Arial" panose="020B0604020202020204" pitchFamily="34" charset="0"/>
              <a:buChar char="•"/>
            </a:pPr>
            <a:r>
              <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How to manage client expectations</a:t>
            </a:r>
          </a:p>
          <a:p>
            <a:r>
              <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p>
          <a:p>
            <a:pPr marL="285750" lvl="0" indent="-285750">
              <a:buFont typeface="Arial" panose="020B0604020202020204" pitchFamily="34" charset="0"/>
              <a:buChar char="•"/>
            </a:pPr>
            <a:r>
              <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How to negotiate and working a hard market</a:t>
            </a:r>
          </a:p>
          <a:p>
            <a:r>
              <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p>
          <a:p>
            <a:pPr marL="285750" lvl="0" indent="-285750">
              <a:buFont typeface="Arial" panose="020B0604020202020204" pitchFamily="34" charset="0"/>
              <a:buChar char="•"/>
            </a:pPr>
            <a:r>
              <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Practical assistance available</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Tree>
    <p:extLst>
      <p:ext uri="{BB962C8B-B14F-4D97-AF65-F5344CB8AC3E}">
        <p14:creationId xmlns:p14="http://schemas.microsoft.com/office/powerpoint/2010/main" val="30820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94"/>
          <a:stretch/>
        </p:blipFill>
        <p:spPr>
          <a:xfrm>
            <a:off x="-102872" y="-1"/>
            <a:ext cx="12470131" cy="7532371"/>
          </a:xfrm>
          <a:prstGeom prst="rect">
            <a:avLst/>
          </a:prstGeom>
        </p:spPr>
      </p:pic>
      <p:pic>
        <p:nvPicPr>
          <p:cNvPr id="6" name="Picture 5"/>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5" name="Picture 4"/>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Tree>
    <p:extLst>
      <p:ext uri="{BB962C8B-B14F-4D97-AF65-F5344CB8AC3E}">
        <p14:creationId xmlns:p14="http://schemas.microsoft.com/office/powerpoint/2010/main" val="44695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0752" y="241808"/>
            <a:ext cx="4628428" cy="6356374"/>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
        <p:nvSpPr>
          <p:cNvPr id="10" name="TextBox 9"/>
          <p:cNvSpPr txBox="1"/>
          <p:nvPr/>
        </p:nvSpPr>
        <p:spPr>
          <a:xfrm>
            <a:off x="5912496" y="1988834"/>
            <a:ext cx="5405655" cy="2862322"/>
          </a:xfrm>
          <a:prstGeom prst="rect">
            <a:avLst/>
          </a:prstGeom>
          <a:noFill/>
        </p:spPr>
        <p:txBody>
          <a:bodyPr wrap="square" rtlCol="0">
            <a:spAutoFit/>
          </a:bodyPr>
          <a:lstStyle/>
          <a:p>
            <a:r>
              <a:rPr lang="en-GB" sz="6000" b="1">
                <a:solidFill>
                  <a:schemeClr val="bg1"/>
                </a:solidFill>
                <a:latin typeface="Roboto" panose="02000000000000000000" pitchFamily="2" charset="0"/>
                <a:ea typeface="Roboto" panose="02000000000000000000" pitchFamily="2" charset="0"/>
                <a:cs typeface="Roboto" panose="02000000000000000000" pitchFamily="2" charset="0"/>
              </a:rPr>
              <a:t>Perception</a:t>
            </a:r>
          </a:p>
          <a:p>
            <a:r>
              <a:rPr lang="en-GB" sz="6000" b="1">
                <a:solidFill>
                  <a:schemeClr val="bg1"/>
                </a:solidFill>
                <a:latin typeface="Roboto" panose="02000000000000000000" pitchFamily="2" charset="0"/>
                <a:ea typeface="Roboto" panose="02000000000000000000" pitchFamily="2" charset="0"/>
                <a:cs typeface="Roboto" panose="02000000000000000000" pitchFamily="2" charset="0"/>
              </a:rPr>
              <a:t>vs</a:t>
            </a:r>
          </a:p>
          <a:p>
            <a:r>
              <a:rPr lang="en-GB" sz="6000" b="1">
                <a:solidFill>
                  <a:schemeClr val="bg1"/>
                </a:solidFill>
                <a:latin typeface="Roboto" panose="02000000000000000000" pitchFamily="2" charset="0"/>
                <a:ea typeface="Roboto" panose="02000000000000000000" pitchFamily="2" charset="0"/>
                <a:cs typeface="Roboto" panose="02000000000000000000" pitchFamily="2" charset="0"/>
              </a:rPr>
              <a:t>Reality</a:t>
            </a:r>
            <a:endParaRPr lang="en-GB" sz="60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84312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5" name="Picture 4"/>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
        <p:nvSpPr>
          <p:cNvPr id="7" name="TextBox 6"/>
          <p:cNvSpPr txBox="1"/>
          <p:nvPr/>
        </p:nvSpPr>
        <p:spPr>
          <a:xfrm>
            <a:off x="6680690" y="822696"/>
            <a:ext cx="4896107" cy="4939814"/>
          </a:xfrm>
          <a:prstGeom prst="rect">
            <a:avLst/>
          </a:prstGeom>
          <a:noFill/>
        </p:spPr>
        <p:txBody>
          <a:bodyPr wrap="square" numCol="1" rtlCol="0">
            <a:spAutoFit/>
          </a:bodyPr>
          <a:lstStyle/>
          <a:p>
            <a:endParaRPr lang="en-GB">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a:p>
            <a:endParaRPr lang="en-GB">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a:p>
            <a:endParaRPr lang="en-GB">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a:p>
            <a:endParaRPr lang="en-GB">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a:p>
            <a:r>
              <a:rPr lang="en-GB">
                <a:solidFill>
                  <a:schemeClr val="bg1"/>
                </a:solidFill>
                <a:latin typeface="Roboto Black" panose="02000000000000000000" pitchFamily="2" charset="0"/>
                <a:ea typeface="Roboto Black" panose="02000000000000000000" pitchFamily="2" charset="0"/>
                <a:cs typeface="Roboto Black" panose="02000000000000000000" pitchFamily="2" charset="0"/>
              </a:rPr>
              <a:t>Focus on why the underwriter should consider that risk :-</a:t>
            </a:r>
          </a:p>
          <a:p>
            <a:pPr lvl="0"/>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lvl="0" indent="-285750">
              <a:lnSpc>
                <a:spcPct val="150000"/>
              </a:lnSpc>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future growth opportunities </a:t>
            </a:r>
          </a:p>
          <a:p>
            <a:pPr marL="285750" lvl="0" indent="-285750">
              <a:lnSpc>
                <a:spcPct val="150000"/>
              </a:lnSpc>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positive management processes </a:t>
            </a:r>
          </a:p>
          <a:p>
            <a:pPr marL="285750" lvl="0" indent="-285750">
              <a:lnSpc>
                <a:spcPct val="150000"/>
              </a:lnSpc>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strong claims history </a:t>
            </a:r>
          </a:p>
          <a:p>
            <a:pPr marL="285750" lvl="0" indent="-285750">
              <a:lnSpc>
                <a:spcPct val="150000"/>
              </a:lnSpc>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highly trained personnel </a:t>
            </a:r>
          </a:p>
          <a:p>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en-GB">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a:p>
            <a:pPr lvl="0">
              <a:lnSpc>
                <a:spcPct val="150000"/>
              </a:lnSpc>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a:solidFill>
                  <a:schemeClr val="bg1"/>
                </a:solidFill>
                <a:latin typeface="Roboto" panose="02000000000000000000" pitchFamily="2" charset="0"/>
                <a:ea typeface="Roboto" panose="02000000000000000000" pitchFamily="2" charset="0"/>
                <a:cs typeface="Roboto" panose="02000000000000000000" pitchFamily="2" charset="0"/>
              </a:rPr>
              <a:t> </a:t>
            </a: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l="-94"/>
          <a:stretch/>
        </p:blipFill>
        <p:spPr>
          <a:xfrm>
            <a:off x="317267" y="1890523"/>
            <a:ext cx="5951642" cy="3594988"/>
          </a:xfrm>
          <a:prstGeom prst="rect">
            <a:avLst/>
          </a:prstGeom>
        </p:spPr>
      </p:pic>
    </p:spTree>
    <p:extLst>
      <p:ext uri="{BB962C8B-B14F-4D97-AF65-F5344CB8AC3E}">
        <p14:creationId xmlns:p14="http://schemas.microsoft.com/office/powerpoint/2010/main" val="588392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35140"/>
          </a:xfrm>
          <a:prstGeom prst="rect">
            <a:avLst/>
          </a:prstGeom>
        </p:spPr>
      </p:pic>
      <p:pic>
        <p:nvPicPr>
          <p:cNvPr id="6" name="Picture 5"/>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5" name="Picture 4"/>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Tree>
    <p:extLst>
      <p:ext uri="{BB962C8B-B14F-4D97-AF65-F5344CB8AC3E}">
        <p14:creationId xmlns:p14="http://schemas.microsoft.com/office/powerpoint/2010/main" val="3819666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rot="10800000">
            <a:off x="7321372" y="0"/>
            <a:ext cx="4687747" cy="6169710"/>
          </a:xfrm>
          <a:prstGeom prst="rect">
            <a:avLst/>
          </a:prstGeom>
        </p:spPr>
      </p:pic>
      <p:pic>
        <p:nvPicPr>
          <p:cNvPr id="5" name="Picture 4"/>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
        <p:nvSpPr>
          <p:cNvPr id="9" name="TextBox 8"/>
          <p:cNvSpPr txBox="1"/>
          <p:nvPr/>
        </p:nvSpPr>
        <p:spPr>
          <a:xfrm>
            <a:off x="3765328" y="963258"/>
            <a:ext cx="5284668" cy="5078313"/>
          </a:xfrm>
          <a:prstGeom prst="rect">
            <a:avLst/>
          </a:prstGeom>
          <a:noFill/>
        </p:spPr>
        <p:txBody>
          <a:bodyPr wrap="square" numCol="1" rtlCol="0">
            <a:spAutoFit/>
          </a:bodyPr>
          <a:lstStyle/>
          <a:p>
            <a:endParaRPr lang="en-GB" dirty="0">
              <a:solidFill>
                <a:schemeClr val="bg1"/>
              </a:solidFill>
              <a:latin typeface="Roboto Light" charset="0"/>
              <a:ea typeface="Roboto Light" charset="0"/>
              <a:cs typeface="Roboto Light" charset="0"/>
            </a:endParaRPr>
          </a:p>
          <a:p>
            <a:r>
              <a:rPr lang="en-GB" dirty="0">
                <a:solidFill>
                  <a:schemeClr val="bg1"/>
                </a:solidFill>
                <a:latin typeface="Roboto Light" charset="0"/>
                <a:ea typeface="Roboto Light" charset="0"/>
                <a:cs typeface="Roboto Light" charset="0"/>
              </a:rPr>
              <a:t> </a:t>
            </a:r>
          </a:p>
          <a:p>
            <a:pPr marL="285750" indent="-285750">
              <a:buFont typeface="Arial" panose="020B0604020202020204" pitchFamily="34" charset="0"/>
              <a:buChar char="•"/>
            </a:pPr>
            <a:r>
              <a:rPr lang="en-GB" sz="2400" dirty="0" smtClean="0">
                <a:solidFill>
                  <a:schemeClr val="bg1"/>
                </a:solidFill>
                <a:latin typeface="Roboto Light" charset="0"/>
                <a:ea typeface="Roboto Light" charset="0"/>
                <a:cs typeface="Roboto Light" charset="0"/>
              </a:rPr>
              <a:t>Broking </a:t>
            </a:r>
            <a:r>
              <a:rPr lang="en-GB" sz="2400" dirty="0">
                <a:solidFill>
                  <a:schemeClr val="bg1"/>
                </a:solidFill>
                <a:latin typeface="Roboto Light" charset="0"/>
                <a:ea typeface="Roboto Light" charset="0"/>
                <a:cs typeface="Roboto Light" charset="0"/>
              </a:rPr>
              <a:t>in a hard market - different skill set. </a:t>
            </a:r>
          </a:p>
          <a:p>
            <a:r>
              <a:rPr lang="en-GB" sz="2400" dirty="0">
                <a:solidFill>
                  <a:schemeClr val="bg1"/>
                </a:solidFill>
                <a:latin typeface="Roboto Light" charset="0"/>
                <a:ea typeface="Roboto Light" charset="0"/>
                <a:cs typeface="Roboto Light" charset="0"/>
              </a:rPr>
              <a:t> </a:t>
            </a:r>
          </a:p>
          <a:p>
            <a:pPr marL="285750" indent="-285750">
              <a:buFont typeface="Arial" panose="020B0604020202020204" pitchFamily="34" charset="0"/>
              <a:buChar char="•"/>
            </a:pPr>
            <a:r>
              <a:rPr lang="en-GB" sz="2400" dirty="0">
                <a:solidFill>
                  <a:schemeClr val="bg1"/>
                </a:solidFill>
                <a:latin typeface="Roboto Light" charset="0"/>
                <a:ea typeface="Roboto Light" charset="0"/>
                <a:cs typeface="Roboto Light" charset="0"/>
              </a:rPr>
              <a:t>Communication with the client is key.</a:t>
            </a:r>
          </a:p>
          <a:p>
            <a:r>
              <a:rPr lang="en-GB" sz="2400" dirty="0">
                <a:solidFill>
                  <a:schemeClr val="bg1"/>
                </a:solidFill>
                <a:latin typeface="Roboto Light" charset="0"/>
                <a:ea typeface="Roboto Light" charset="0"/>
                <a:cs typeface="Roboto Light" charset="0"/>
              </a:rPr>
              <a:t> </a:t>
            </a:r>
          </a:p>
          <a:p>
            <a:pPr marL="285750" indent="-285750">
              <a:buFont typeface="Arial" panose="020B0604020202020204" pitchFamily="34" charset="0"/>
              <a:buChar char="•"/>
            </a:pPr>
            <a:r>
              <a:rPr lang="en-GB" sz="2400" dirty="0">
                <a:solidFill>
                  <a:schemeClr val="bg1"/>
                </a:solidFill>
                <a:latin typeface="Roboto Light" charset="0"/>
                <a:ea typeface="Roboto Light" charset="0"/>
                <a:cs typeface="Roboto Light" charset="0"/>
              </a:rPr>
              <a:t>The arts or skill of negotiation will once again come to the fore.</a:t>
            </a:r>
          </a:p>
          <a:p>
            <a:r>
              <a:rPr lang="en-GB" sz="2400" dirty="0">
                <a:solidFill>
                  <a:schemeClr val="bg1"/>
                </a:solidFill>
                <a:latin typeface="Roboto Light" charset="0"/>
                <a:ea typeface="Roboto Light" charset="0"/>
                <a:cs typeface="Roboto Light" charset="0"/>
              </a:rPr>
              <a:t> </a:t>
            </a:r>
          </a:p>
          <a:p>
            <a:pPr marL="285750" indent="-285750">
              <a:buFont typeface="Arial" panose="020B0604020202020204" pitchFamily="34" charset="0"/>
              <a:buChar char="•"/>
            </a:pPr>
            <a:r>
              <a:rPr lang="en-GB" sz="2400" dirty="0">
                <a:solidFill>
                  <a:schemeClr val="bg1"/>
                </a:solidFill>
                <a:latin typeface="Roboto Light" charset="0"/>
                <a:ea typeface="Roboto Light" charset="0"/>
                <a:cs typeface="Roboto Light" charset="0"/>
              </a:rPr>
              <a:t>Tactics and strategy  - within the business and with each individual client.</a:t>
            </a:r>
          </a:p>
        </p:txBody>
      </p:sp>
    </p:spTree>
    <p:extLst>
      <p:ext uri="{BB962C8B-B14F-4D97-AF65-F5344CB8AC3E}">
        <p14:creationId xmlns:p14="http://schemas.microsoft.com/office/powerpoint/2010/main" val="623584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1430"/>
            <a:ext cx="12192000" cy="6846570"/>
          </a:xfrm>
          <a:prstGeom prst="rect">
            <a:avLst/>
          </a:prstGeom>
        </p:spPr>
      </p:pic>
      <p:pic>
        <p:nvPicPr>
          <p:cNvPr id="6" name="Picture 5"/>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rot="10800000">
            <a:off x="7321372" y="0"/>
            <a:ext cx="4687747" cy="6169710"/>
          </a:xfrm>
          <a:prstGeom prst="rect">
            <a:avLst/>
          </a:prstGeom>
        </p:spPr>
      </p:pic>
      <p:pic>
        <p:nvPicPr>
          <p:cNvPr id="5" name="Picture 4"/>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Tree>
    <p:extLst>
      <p:ext uri="{BB962C8B-B14F-4D97-AF65-F5344CB8AC3E}">
        <p14:creationId xmlns:p14="http://schemas.microsoft.com/office/powerpoint/2010/main" val="853736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277"/>
          <a:stretch/>
        </p:blipFill>
        <p:spPr>
          <a:xfrm>
            <a:off x="0" y="-19050"/>
            <a:ext cx="12192000" cy="6886575"/>
          </a:xfrm>
          <a:prstGeom prst="rect">
            <a:avLst/>
          </a:prstGeom>
        </p:spPr>
      </p:pic>
      <p:pic>
        <p:nvPicPr>
          <p:cNvPr id="6" name="Picture 5"/>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rot="10800000">
            <a:off x="7321372" y="0"/>
            <a:ext cx="4687747" cy="6169710"/>
          </a:xfrm>
          <a:prstGeom prst="rect">
            <a:avLst/>
          </a:prstGeom>
        </p:spPr>
      </p:pic>
      <p:pic>
        <p:nvPicPr>
          <p:cNvPr id="5" name="Picture 4"/>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Tree>
    <p:extLst>
      <p:ext uri="{BB962C8B-B14F-4D97-AF65-F5344CB8AC3E}">
        <p14:creationId xmlns:p14="http://schemas.microsoft.com/office/powerpoint/2010/main" val="3113974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rot="10800000">
            <a:off x="7321372" y="0"/>
            <a:ext cx="4687747" cy="6169710"/>
          </a:xfrm>
          <a:prstGeom prst="rect">
            <a:avLst/>
          </a:prstGeom>
        </p:spPr>
      </p:pic>
      <p:pic>
        <p:nvPicPr>
          <p:cNvPr id="5" name="Picture 4"/>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
        <p:nvSpPr>
          <p:cNvPr id="9" name="TextBox 8"/>
          <p:cNvSpPr txBox="1"/>
          <p:nvPr/>
        </p:nvSpPr>
        <p:spPr>
          <a:xfrm>
            <a:off x="6893753" y="612844"/>
            <a:ext cx="4896107" cy="1200329"/>
          </a:xfrm>
          <a:prstGeom prst="rect">
            <a:avLst/>
          </a:prstGeom>
          <a:noFill/>
        </p:spPr>
        <p:txBody>
          <a:bodyPr wrap="square" numCol="1" rtlCol="0">
            <a:spAutoFit/>
          </a:bodyPr>
          <a:lstStyle/>
          <a:p>
            <a:r>
              <a:rPr lang="en-GB">
                <a:solidFill>
                  <a:schemeClr val="bg1"/>
                </a:solidFill>
                <a:latin typeface="Roboto" panose="02000000000000000000" pitchFamily="2" charset="0"/>
                <a:ea typeface="Roboto" panose="02000000000000000000" pitchFamily="2" charset="0"/>
                <a:cs typeface="Roboto" panose="02000000000000000000" pitchFamily="2" charset="0"/>
              </a:rPr>
              <a:t> </a:t>
            </a:r>
          </a:p>
          <a:p>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6126481" cy="6872749"/>
          </a:xfrm>
          <a:prstGeom prst="rect">
            <a:avLst/>
          </a:prstGeom>
        </p:spPr>
      </p:pic>
    </p:spTree>
    <p:extLst>
      <p:ext uri="{BB962C8B-B14F-4D97-AF65-F5344CB8AC3E}">
        <p14:creationId xmlns:p14="http://schemas.microsoft.com/office/powerpoint/2010/main" val="1043385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5" name="Picture 4"/>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sp>
        <p:nvSpPr>
          <p:cNvPr id="7" name="TextBox 6"/>
          <p:cNvSpPr txBox="1"/>
          <p:nvPr/>
        </p:nvSpPr>
        <p:spPr>
          <a:xfrm>
            <a:off x="6943749" y="571500"/>
            <a:ext cx="4896107" cy="369332"/>
          </a:xfrm>
          <a:prstGeom prst="rect">
            <a:avLst/>
          </a:prstGeom>
          <a:noFill/>
        </p:spPr>
        <p:txBody>
          <a:bodyPr wrap="square" numCol="1"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 </a:t>
            </a: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
        <p:nvSpPr>
          <p:cNvPr id="9" name="TextBox 8"/>
          <p:cNvSpPr txBox="1"/>
          <p:nvPr/>
        </p:nvSpPr>
        <p:spPr>
          <a:xfrm>
            <a:off x="6176521" y="4460472"/>
            <a:ext cx="4861378" cy="1938992"/>
          </a:xfrm>
          <a:prstGeom prst="rect">
            <a:avLst/>
          </a:prstGeom>
          <a:noFill/>
        </p:spPr>
        <p:txBody>
          <a:bodyPr wrap="square" rtlCol="0">
            <a:spAutoFit/>
          </a:bodyPr>
          <a:lstStyle/>
          <a:p>
            <a:r>
              <a:rPr lang="en-GB" sz="6000" b="1">
                <a:solidFill>
                  <a:schemeClr val="bg1"/>
                </a:solidFill>
                <a:latin typeface="Roboto" panose="02000000000000000000" pitchFamily="2" charset="0"/>
                <a:ea typeface="Roboto" panose="02000000000000000000" pitchFamily="2" charset="0"/>
                <a:cs typeface="Roboto" panose="02000000000000000000" pitchFamily="2" charset="0"/>
              </a:rPr>
              <a:t>The limit of</a:t>
            </a:r>
          </a:p>
          <a:p>
            <a:r>
              <a:rPr lang="en-GB" sz="6000" b="1">
                <a:solidFill>
                  <a:schemeClr val="bg1"/>
                </a:solidFill>
                <a:latin typeface="Roboto" panose="02000000000000000000" pitchFamily="2" charset="0"/>
                <a:ea typeface="Roboto" panose="02000000000000000000" pitchFamily="2" charset="0"/>
                <a:cs typeface="Roboto" panose="02000000000000000000" pitchFamily="2" charset="0"/>
              </a:rPr>
              <a:t>liability</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1"/>
            <a:ext cx="4576862" cy="6858000"/>
          </a:xfrm>
          <a:prstGeom prst="rect">
            <a:avLst/>
          </a:prstGeom>
        </p:spPr>
      </p:pic>
      <p:pic>
        <p:nvPicPr>
          <p:cNvPr id="3" name="Picture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677878" y="0"/>
            <a:ext cx="7514122" cy="4004109"/>
          </a:xfrm>
          <a:prstGeom prst="rect">
            <a:avLst/>
          </a:prstGeom>
        </p:spPr>
      </p:pic>
    </p:spTree>
    <p:extLst>
      <p:ext uri="{BB962C8B-B14F-4D97-AF65-F5344CB8AC3E}">
        <p14:creationId xmlns:p14="http://schemas.microsoft.com/office/powerpoint/2010/main" val="1916774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7" name="Picture 6"/>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5" name="Picture 4"/>
          <p:cNvPicPr>
            <a:picLocks noChangeAspect="1"/>
          </p:cNvPicPr>
          <p:nvPr/>
        </p:nvPicPr>
        <p:blipFill rotWithShape="1">
          <a:blip r:embed="rId4" cstate="email">
            <a:alphaModFix amt="35000"/>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6" name="TextBox 5"/>
          <p:cNvSpPr txBox="1"/>
          <p:nvPr/>
        </p:nvSpPr>
        <p:spPr>
          <a:xfrm>
            <a:off x="3701913" y="2522558"/>
            <a:ext cx="7163311" cy="923330"/>
          </a:xfrm>
          <a:prstGeom prst="rect">
            <a:avLst/>
          </a:prstGeom>
          <a:noFill/>
        </p:spPr>
        <p:txBody>
          <a:bodyPr wrap="square" rtlCol="0">
            <a:spAutoFit/>
          </a:bodyPr>
          <a:lstStyle/>
          <a:p>
            <a:r>
              <a:rPr lang="en-GB" sz="5400" b="1" dirty="0" smtClean="0">
                <a:solidFill>
                  <a:schemeClr val="bg1"/>
                </a:solidFill>
                <a:latin typeface="Roboto" panose="02000000000000000000" pitchFamily="2" charset="0"/>
                <a:ea typeface="Roboto" panose="02000000000000000000" pitchFamily="2" charset="0"/>
                <a:cs typeface="Roboto" panose="02000000000000000000" pitchFamily="2" charset="0"/>
              </a:rPr>
              <a:t>Any Questions ?</a:t>
            </a:r>
            <a:endParaRPr lang="en-GB" sz="5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2" name="TextBox 11"/>
          <p:cNvSpPr txBox="1"/>
          <p:nvPr/>
        </p:nvSpPr>
        <p:spPr>
          <a:xfrm>
            <a:off x="7095540" y="4796767"/>
            <a:ext cx="4594810" cy="1200329"/>
          </a:xfrm>
          <a:prstGeom prst="rect">
            <a:avLst/>
          </a:prstGeom>
          <a:noFill/>
        </p:spPr>
        <p:txBody>
          <a:bodyPr wrap="square" numCol="1" rtlCol="0" anchor="t">
            <a:spAutoFit/>
          </a:bodyPr>
          <a:lstStyle/>
          <a:p>
            <a:r>
              <a:rPr lang="en-US" sz="2400" b="1" dirty="0" smtClean="0">
                <a:solidFill>
                  <a:schemeClr val="bg1"/>
                </a:solidFill>
                <a:latin typeface="Roboto" charset="0"/>
                <a:ea typeface="Roboto" charset="0"/>
                <a:cs typeface="Roboto" charset="0"/>
              </a:rPr>
              <a:t>Simon Baker</a:t>
            </a:r>
            <a:endParaRPr lang="en-US" sz="2400" b="1" dirty="0">
              <a:solidFill>
                <a:schemeClr val="bg1"/>
              </a:solidFill>
              <a:latin typeface="Roboto" charset="0"/>
              <a:ea typeface="Roboto" charset="0"/>
              <a:cs typeface="Roboto" charset="0"/>
            </a:endParaRPr>
          </a:p>
          <a:p>
            <a:r>
              <a:rPr lang="en-US" sz="2400" dirty="0" smtClean="0">
                <a:solidFill>
                  <a:schemeClr val="bg1"/>
                </a:solidFill>
                <a:latin typeface="Roboto Light" charset="0"/>
                <a:ea typeface="Roboto Light" charset="0"/>
                <a:cs typeface="Roboto Light" charset="0"/>
              </a:rPr>
              <a:t>Head of Commercial AXA Insurance </a:t>
            </a:r>
            <a:endParaRPr lang="en-US" sz="2400" dirty="0">
              <a:solidFill>
                <a:schemeClr val="bg1"/>
              </a:solidFill>
              <a:latin typeface="Roboto Light" charset="0"/>
              <a:ea typeface="Roboto Light" charset="0"/>
              <a:cs typeface="Roboto Light" charset="0"/>
            </a:endParaRPr>
          </a:p>
        </p:txBody>
      </p:sp>
    </p:spTree>
    <p:extLst>
      <p:ext uri="{BB962C8B-B14F-4D97-AF65-F5344CB8AC3E}">
        <p14:creationId xmlns:p14="http://schemas.microsoft.com/office/powerpoint/2010/main" val="229814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513" y="-1"/>
            <a:ext cx="12192000" cy="685800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
        <p:nvSpPr>
          <p:cNvPr id="7" name="TextBox 6"/>
          <p:cNvSpPr txBox="1"/>
          <p:nvPr/>
        </p:nvSpPr>
        <p:spPr>
          <a:xfrm>
            <a:off x="6891717" y="1653973"/>
            <a:ext cx="5300283" cy="2086725"/>
          </a:xfrm>
          <a:prstGeom prst="rect">
            <a:avLst/>
          </a:prstGeom>
          <a:noFill/>
        </p:spPr>
        <p:txBody>
          <a:bodyPr wrap="square" rtlCol="0">
            <a:spAutoFit/>
          </a:bodyPr>
          <a:lstStyle/>
          <a:p>
            <a:pPr>
              <a:lnSpc>
                <a:spcPct val="80000"/>
              </a:lnSpc>
            </a:pPr>
            <a:r>
              <a:rPr lang="en-GB" sz="5400" b="1" dirty="0">
                <a:latin typeface="Roboto" charset="0"/>
                <a:ea typeface="Roboto" charset="0"/>
                <a:cs typeface="Roboto" charset="0"/>
              </a:rPr>
              <a:t>The background to </a:t>
            </a:r>
            <a:r>
              <a:rPr lang="en-GB" sz="5400" b="1" dirty="0" smtClean="0">
                <a:latin typeface="Roboto" charset="0"/>
                <a:ea typeface="Roboto" charset="0"/>
                <a:cs typeface="Roboto" charset="0"/>
              </a:rPr>
              <a:t>the discount </a:t>
            </a:r>
            <a:r>
              <a:rPr lang="en-GB" sz="5400" b="1" dirty="0">
                <a:latin typeface="Roboto" charset="0"/>
                <a:ea typeface="Roboto" charset="0"/>
                <a:cs typeface="Roboto" charset="0"/>
              </a:rPr>
              <a:t>rate</a:t>
            </a:r>
            <a:r>
              <a:rPr lang="is-IS" sz="5400" b="1" dirty="0">
                <a:latin typeface="Roboto" charset="0"/>
                <a:ea typeface="Roboto" charset="0"/>
                <a:cs typeface="Roboto" charset="0"/>
              </a:rPr>
              <a:t>…</a:t>
            </a:r>
            <a:endParaRPr lang="en-US" sz="5400" b="1" dirty="0">
              <a:latin typeface="Roboto" charset="0"/>
              <a:ea typeface="Roboto" charset="0"/>
              <a:cs typeface="Roboto" charset="0"/>
            </a:endParaRPr>
          </a:p>
        </p:txBody>
      </p:sp>
    </p:spTree>
    <p:extLst>
      <p:ext uri="{BB962C8B-B14F-4D97-AF65-F5344CB8AC3E}">
        <p14:creationId xmlns:p14="http://schemas.microsoft.com/office/powerpoint/2010/main" val="17455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rot="10800000">
            <a:off x="7523303" y="0"/>
            <a:ext cx="4687747" cy="6169710"/>
          </a:xfrm>
          <a:prstGeom prst="rect">
            <a:avLst/>
          </a:prstGeom>
        </p:spPr>
      </p:pic>
      <p:pic>
        <p:nvPicPr>
          <p:cNvPr id="5" name="Picture 4"/>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sp>
        <p:nvSpPr>
          <p:cNvPr id="7" name="TextBox 6"/>
          <p:cNvSpPr txBox="1"/>
          <p:nvPr/>
        </p:nvSpPr>
        <p:spPr>
          <a:xfrm>
            <a:off x="780186" y="1270060"/>
            <a:ext cx="5258663" cy="4524315"/>
          </a:xfrm>
          <a:prstGeom prst="rect">
            <a:avLst/>
          </a:prstGeom>
          <a:noFill/>
        </p:spPr>
        <p:txBody>
          <a:bodyPr wrap="square" numCol="1" rtlCol="0">
            <a:spAutoFit/>
          </a:bodyPr>
          <a:lstStyle/>
          <a:p>
            <a:r>
              <a:rPr lang="en-GB"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The compensation has to take into account matters such as :-</a:t>
            </a:r>
          </a:p>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pPr marL="285750" lvl="0" indent="-285750">
              <a:lnSpc>
                <a:spcPct val="150000"/>
              </a:lnSpc>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Pain and suffering</a:t>
            </a:r>
          </a:p>
          <a:p>
            <a:pPr marL="285750" lvl="0" indent="-285750">
              <a:lnSpc>
                <a:spcPct val="150000"/>
              </a:lnSpc>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Future loss of earnings</a:t>
            </a:r>
          </a:p>
          <a:p>
            <a:pPr marL="285750" lvl="0" indent="-285750">
              <a:lnSpc>
                <a:spcPct val="150000"/>
              </a:lnSpc>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Future care costs</a:t>
            </a:r>
          </a:p>
          <a:p>
            <a:pPr marL="285750" lvl="0" indent="-285750">
              <a:lnSpc>
                <a:spcPct val="150000"/>
              </a:lnSpc>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Other financial support</a:t>
            </a:r>
          </a:p>
          <a:p>
            <a:pPr marL="800100" lvl="1" indent="-342900">
              <a:lnSpc>
                <a:spcPct val="150000"/>
              </a:lnSpc>
              <a:buFont typeface="+mj-lt"/>
              <a:buAutoNum type="arabicPeriod"/>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Driving</a:t>
            </a:r>
          </a:p>
          <a:p>
            <a:pPr marL="800100" lvl="1" indent="-342900">
              <a:lnSpc>
                <a:spcPct val="150000"/>
              </a:lnSpc>
              <a:buFont typeface="+mj-lt"/>
              <a:buAutoNum type="arabicPeriod"/>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Caring for dependents</a:t>
            </a:r>
          </a:p>
          <a:p>
            <a:pPr marL="800100" lvl="1" indent="-342900">
              <a:lnSpc>
                <a:spcPct val="150000"/>
              </a:lnSpc>
              <a:buFont typeface="+mj-lt"/>
              <a:buAutoNum type="arabicPeriod"/>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Prosthetics</a:t>
            </a:r>
          </a:p>
          <a:p>
            <a:pPr marL="285750" lvl="0" indent="-285750">
              <a:lnSpc>
                <a:spcPct val="150000"/>
              </a:lnSpc>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Legal and professional fees</a:t>
            </a:r>
          </a:p>
          <a:p>
            <a:pPr marL="285750" indent="-285750">
              <a:buFont typeface="Arial" charset="0"/>
              <a:buChar char="•"/>
            </a:pPr>
            <a:endParaRPr lang="en-GB" dirty="0">
              <a:solidFill>
                <a:schemeClr val="bg1"/>
              </a:solidFill>
              <a:latin typeface="Roboto Light" charset="0"/>
              <a:ea typeface="Roboto Light" charset="0"/>
              <a:cs typeface="Roboto Light"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
        <p:nvSpPr>
          <p:cNvPr id="9" name="TextBox 8"/>
          <p:cNvSpPr txBox="1"/>
          <p:nvPr/>
        </p:nvSpPr>
        <p:spPr>
          <a:xfrm>
            <a:off x="6868100" y="1270060"/>
            <a:ext cx="4206008" cy="840230"/>
          </a:xfrm>
          <a:prstGeom prst="rect">
            <a:avLst/>
          </a:prstGeom>
          <a:noFill/>
        </p:spPr>
        <p:txBody>
          <a:bodyPr wrap="square" numCol="1" rtlCol="0">
            <a:spAutoFit/>
          </a:bodyPr>
          <a:lstStyle/>
          <a:p>
            <a:pPr marL="285750" indent="-285750">
              <a:lnSpc>
                <a:spcPct val="90000"/>
              </a:lnSpc>
              <a:buFont typeface="Arial" panose="020B0604020202020204" pitchFamily="34" charset="0"/>
              <a:buChar char="•"/>
            </a:pPr>
            <a:r>
              <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Multiplier applied to annual future losses </a:t>
            </a:r>
          </a:p>
          <a:p>
            <a:pPr marL="285750" indent="-285750">
              <a:lnSpc>
                <a:spcPct val="90000"/>
              </a:lnSpc>
              <a:buFont typeface="Arial" charset="0"/>
              <a:buChar char="•"/>
            </a:pPr>
            <a:endParaRPr lang="en-GB" dirty="0">
              <a:solidFill>
                <a:schemeClr val="bg1"/>
              </a:solidFill>
              <a:latin typeface="Roboto Light" charset="0"/>
              <a:ea typeface="Roboto Light" charset="0"/>
              <a:cs typeface="Roboto Light" charset="0"/>
            </a:endParaRPr>
          </a:p>
        </p:txBody>
      </p:sp>
      <p:sp>
        <p:nvSpPr>
          <p:cNvPr id="10" name="TextBox 9"/>
          <p:cNvSpPr txBox="1"/>
          <p:nvPr/>
        </p:nvSpPr>
        <p:spPr>
          <a:xfrm>
            <a:off x="6868100" y="2185019"/>
            <a:ext cx="4427418" cy="1588127"/>
          </a:xfrm>
          <a:prstGeom prst="rect">
            <a:avLst/>
          </a:prstGeom>
          <a:noFill/>
        </p:spPr>
        <p:txBody>
          <a:bodyPr wrap="square" numCol="1" rtlCol="0">
            <a:spAutoFit/>
          </a:bodyPr>
          <a:lstStyle/>
          <a:p>
            <a:pPr marL="285750" indent="-285750">
              <a:lnSpc>
                <a:spcPct val="90000"/>
              </a:lnSpc>
              <a:buFont typeface="Arial" panose="020B0604020202020204" pitchFamily="34" charset="0"/>
              <a:buChar char="•"/>
            </a:pPr>
            <a:r>
              <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Lump sum can be invested</a:t>
            </a:r>
          </a:p>
          <a:p>
            <a:pPr marL="285750" indent="-285750">
              <a:lnSpc>
                <a:spcPct val="90000"/>
              </a:lnSpc>
              <a:buFont typeface="Arial" panose="020B0604020202020204" pitchFamily="34" charset="0"/>
              <a:buChar char="•"/>
            </a:pPr>
            <a:endPar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a:p>
            <a:pPr marL="285750" indent="-285750">
              <a:lnSpc>
                <a:spcPct val="90000"/>
              </a:lnSpc>
              <a:buFont typeface="Arial" panose="020B0604020202020204" pitchFamily="34" charset="0"/>
              <a:buChar char="•"/>
            </a:pPr>
            <a:endPar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a:p>
            <a:pPr marL="285750" indent="-285750">
              <a:lnSpc>
                <a:spcPct val="90000"/>
              </a:lnSpc>
              <a:buFont typeface="Arial" panose="020B0604020202020204" pitchFamily="34" charset="0"/>
              <a:buChar char="•"/>
            </a:pPr>
            <a:endPar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a:p>
            <a:pPr marL="285750" indent="-285750">
              <a:lnSpc>
                <a:spcPct val="90000"/>
              </a:lnSpc>
              <a:buFont typeface="Arial" panose="020B0604020202020204" pitchFamily="34" charset="0"/>
              <a:buChar char="•"/>
            </a:pPr>
            <a:r>
              <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Discount avoids over compensation  </a:t>
            </a:r>
          </a:p>
          <a:p>
            <a:pPr marL="285750" indent="-285750">
              <a:lnSpc>
                <a:spcPct val="90000"/>
              </a:lnSpc>
              <a:buFont typeface="Arial" charset="0"/>
              <a:buChar char="•"/>
            </a:pPr>
            <a:endParaRPr lang="en-GB" dirty="0">
              <a:solidFill>
                <a:schemeClr val="bg1"/>
              </a:solidFill>
              <a:latin typeface="Roboto Light" charset="0"/>
              <a:ea typeface="Roboto Light" charset="0"/>
              <a:cs typeface="Roboto Light" charset="0"/>
            </a:endParaRPr>
          </a:p>
        </p:txBody>
      </p:sp>
    </p:spTree>
    <p:extLst>
      <p:ext uri="{BB962C8B-B14F-4D97-AF65-F5344CB8AC3E}">
        <p14:creationId xmlns:p14="http://schemas.microsoft.com/office/powerpoint/2010/main" val="3305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rot="10800000">
            <a:off x="7504253" y="-9525"/>
            <a:ext cx="4687747" cy="6169710"/>
          </a:xfrm>
          <a:prstGeom prst="rect">
            <a:avLst/>
          </a:prstGeom>
        </p:spPr>
      </p:pic>
      <p:pic>
        <p:nvPicPr>
          <p:cNvPr id="5" name="Picture 4"/>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59207" y="12293"/>
            <a:ext cx="4842437" cy="6845708"/>
          </a:xfrm>
          <a:prstGeom prst="rect">
            <a:avLst/>
          </a:prstGeom>
        </p:spPr>
      </p:pic>
    </p:spTree>
    <p:extLst>
      <p:ext uri="{BB962C8B-B14F-4D97-AF65-F5344CB8AC3E}">
        <p14:creationId xmlns:p14="http://schemas.microsoft.com/office/powerpoint/2010/main" val="357328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12"/>
          <a:stretch/>
        </p:blipFill>
        <p:spPr>
          <a:xfrm>
            <a:off x="0" y="9525"/>
            <a:ext cx="12190913" cy="684847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Tree>
    <p:extLst>
      <p:ext uri="{BB962C8B-B14F-4D97-AF65-F5344CB8AC3E}">
        <p14:creationId xmlns:p14="http://schemas.microsoft.com/office/powerpoint/2010/main" val="105137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5" name="Picture 4"/>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sp>
        <p:nvSpPr>
          <p:cNvPr id="7" name="TextBox 6"/>
          <p:cNvSpPr txBox="1"/>
          <p:nvPr/>
        </p:nvSpPr>
        <p:spPr>
          <a:xfrm>
            <a:off x="6855232" y="2565491"/>
            <a:ext cx="4206008" cy="923330"/>
          </a:xfrm>
          <a:prstGeom prst="rect">
            <a:avLst/>
          </a:prstGeom>
          <a:noFill/>
        </p:spPr>
        <p:txBody>
          <a:bodyPr wrap="square" numCol="1" rtlCol="0">
            <a:spAutoFit/>
          </a:bodyPr>
          <a:lstStyle/>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Wells v Wells (1998) - low risk investment strategy  </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
        <p:nvSpPr>
          <p:cNvPr id="9" name="TextBox 8"/>
          <p:cNvSpPr txBox="1"/>
          <p:nvPr/>
        </p:nvSpPr>
        <p:spPr>
          <a:xfrm>
            <a:off x="6855232" y="3857864"/>
            <a:ext cx="4427418" cy="840230"/>
          </a:xfrm>
          <a:prstGeom prst="rect">
            <a:avLst/>
          </a:prstGeom>
          <a:noFill/>
        </p:spPr>
        <p:txBody>
          <a:bodyPr wrap="square" numCol="1" rtlCol="0">
            <a:spAutoFit/>
          </a:bodyPr>
          <a:lstStyle/>
          <a:p>
            <a:pPr marL="285750" indent="-285750">
              <a:lnSpc>
                <a:spcPct val="90000"/>
              </a:lnSpc>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How the claimant actually invested that damages was irrelevant.</a:t>
            </a:r>
          </a:p>
          <a:p>
            <a:pPr marL="285750" indent="-285750">
              <a:lnSpc>
                <a:spcPct val="90000"/>
              </a:lnSpc>
              <a:buFont typeface="Arial" charset="0"/>
              <a:buChar char="•"/>
            </a:pPr>
            <a:endParaRPr lang="en-GB" dirty="0">
              <a:solidFill>
                <a:schemeClr val="bg1"/>
              </a:solidFill>
              <a:latin typeface="Roboto Light" charset="0"/>
              <a:ea typeface="Roboto Light" charset="0"/>
              <a:cs typeface="Roboto Light" charset="0"/>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357" y="1133596"/>
            <a:ext cx="5966077" cy="3902516"/>
          </a:xfrm>
          <a:prstGeom prst="rect">
            <a:avLst/>
          </a:prstGeom>
        </p:spPr>
      </p:pic>
    </p:spTree>
    <p:extLst>
      <p:ext uri="{BB962C8B-B14F-4D97-AF65-F5344CB8AC3E}">
        <p14:creationId xmlns:p14="http://schemas.microsoft.com/office/powerpoint/2010/main" val="85845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57160" y="1"/>
            <a:ext cx="4434840" cy="6858000"/>
          </a:xfrm>
          <a:prstGeom prst="rect">
            <a:avLst/>
          </a:prstGeom>
        </p:spPr>
      </p:pic>
      <p:pic>
        <p:nvPicPr>
          <p:cNvPr id="6" name="Picture 5"/>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5" name="Picture 4"/>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
        <p:nvSpPr>
          <p:cNvPr id="10" name="TextBox 9"/>
          <p:cNvSpPr txBox="1"/>
          <p:nvPr/>
        </p:nvSpPr>
        <p:spPr>
          <a:xfrm>
            <a:off x="1228725" y="1583333"/>
            <a:ext cx="5116396" cy="2862322"/>
          </a:xfrm>
          <a:prstGeom prst="rect">
            <a:avLst/>
          </a:prstGeom>
          <a:noFill/>
        </p:spPr>
        <p:txBody>
          <a:bodyPr wrap="square" rtlCol="0">
            <a:spAutoFit/>
          </a:bodyPr>
          <a:lstStyle/>
          <a:p>
            <a:r>
              <a:rPr lang="en-GB" sz="6000" b="1">
                <a:solidFill>
                  <a:schemeClr val="bg1"/>
                </a:solidFill>
                <a:latin typeface="Roboto Black" panose="02000000000000000000" pitchFamily="2" charset="0"/>
                <a:ea typeface="Roboto Black" panose="02000000000000000000" pitchFamily="2" charset="0"/>
                <a:cs typeface="Roboto Black" panose="02000000000000000000" pitchFamily="2" charset="0"/>
              </a:rPr>
              <a:t>The insurance market issues this raises</a:t>
            </a:r>
            <a:endParaRPr lang="en-GB" sz="6000">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p:txBody>
      </p:sp>
    </p:spTree>
    <p:extLst>
      <p:ext uri="{BB962C8B-B14F-4D97-AF65-F5344CB8AC3E}">
        <p14:creationId xmlns:p14="http://schemas.microsoft.com/office/powerpoint/2010/main" val="174541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rot="10800000">
            <a:off x="7504253" y="0"/>
            <a:ext cx="4687747" cy="6169710"/>
          </a:xfrm>
          <a:prstGeom prst="rect">
            <a:avLst/>
          </a:prstGeom>
        </p:spPr>
      </p:pic>
      <p:pic>
        <p:nvPicPr>
          <p:cNvPr id="5" name="Picture 4"/>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 y="688291"/>
            <a:ext cx="4687747" cy="616971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8151" y="6041571"/>
            <a:ext cx="652439" cy="653143"/>
          </a:xfrm>
          <a:prstGeom prst="rect">
            <a:avLst/>
          </a:prstGeom>
        </p:spPr>
      </p:pic>
      <p:sp>
        <p:nvSpPr>
          <p:cNvPr id="9" name="TextBox 8"/>
          <p:cNvSpPr txBox="1"/>
          <p:nvPr/>
        </p:nvSpPr>
        <p:spPr>
          <a:xfrm>
            <a:off x="803400" y="351446"/>
            <a:ext cx="10543626" cy="738664"/>
          </a:xfrm>
          <a:prstGeom prst="rect">
            <a:avLst/>
          </a:prstGeom>
          <a:noFill/>
        </p:spPr>
        <p:txBody>
          <a:bodyPr wrap="square" numCol="1" rtlCol="0">
            <a:spAutoFit/>
          </a:bodyPr>
          <a:lstStyle/>
          <a:p>
            <a:r>
              <a:rPr lang="en-GB"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 </a:t>
            </a:r>
          </a:p>
          <a:p>
            <a:r>
              <a:rPr lang="en-GB" sz="2400" dirty="0">
                <a:solidFill>
                  <a:schemeClr val="bg1"/>
                </a:solidFill>
                <a:latin typeface="Roboto" panose="02000000000000000000" pitchFamily="2" charset="0"/>
                <a:ea typeface="Roboto" panose="02000000000000000000" pitchFamily="2" charset="0"/>
                <a:cs typeface="Roboto" panose="02000000000000000000" pitchFamily="2" charset="0"/>
              </a:rPr>
              <a:t>For example the following are taken from various readily available sources</a:t>
            </a:r>
          </a:p>
        </p:txBody>
      </p:sp>
      <p:sp>
        <p:nvSpPr>
          <p:cNvPr id="10" name="TextBox 9"/>
          <p:cNvSpPr txBox="1"/>
          <p:nvPr/>
        </p:nvSpPr>
        <p:spPr>
          <a:xfrm>
            <a:off x="1158356" y="1611621"/>
            <a:ext cx="9852942" cy="369332"/>
          </a:xfrm>
          <a:prstGeom prst="rect">
            <a:avLst/>
          </a:prstGeom>
          <a:noFill/>
        </p:spPr>
        <p:txBody>
          <a:bodyPr wrap="square" numCol="1" rtlCol="0">
            <a:spAutoFit/>
          </a:bodyPr>
          <a:lstStyle/>
          <a:p>
            <a:r>
              <a:rPr lang="en-GB">
                <a:solidFill>
                  <a:schemeClr val="bg1"/>
                </a:solidFill>
                <a:latin typeface="Roboto Black" panose="02000000000000000000" pitchFamily="2" charset="0"/>
                <a:ea typeface="Roboto Black" panose="02000000000000000000" pitchFamily="2" charset="0"/>
                <a:cs typeface="Roboto Black" panose="02000000000000000000" pitchFamily="2" charset="0"/>
              </a:rPr>
              <a:t>                                      @ 2.5% Ogden rate                   @ -0.75% Ogden rate        </a:t>
            </a:r>
          </a:p>
        </p:txBody>
      </p:sp>
      <p:sp>
        <p:nvSpPr>
          <p:cNvPr id="11" name="TextBox 10"/>
          <p:cNvSpPr txBox="1"/>
          <p:nvPr/>
        </p:nvSpPr>
        <p:spPr>
          <a:xfrm>
            <a:off x="1129547" y="2147447"/>
            <a:ext cx="9928694" cy="4801314"/>
          </a:xfrm>
          <a:prstGeom prst="rect">
            <a:avLst/>
          </a:prstGeom>
          <a:noFill/>
        </p:spPr>
        <p:txBody>
          <a:bodyPr wrap="square" numCol="1" rtlCol="0">
            <a:spAutoFit/>
          </a:bodyPr>
          <a:lstStyle/>
          <a:p>
            <a:r>
              <a:rPr lang="en-GB">
                <a:solidFill>
                  <a:schemeClr val="bg1"/>
                </a:solidFill>
                <a:latin typeface="Roboto Black" panose="02000000000000000000" pitchFamily="2" charset="0"/>
                <a:ea typeface="Roboto Black" panose="02000000000000000000" pitchFamily="2" charset="0"/>
                <a:cs typeface="Roboto Black" panose="02000000000000000000" pitchFamily="2" charset="0"/>
              </a:rPr>
              <a:t> </a:t>
            </a:r>
          </a:p>
          <a:p>
            <a:r>
              <a:rPr lang="en-GB">
                <a:solidFill>
                  <a:schemeClr val="bg1"/>
                </a:solidFill>
                <a:latin typeface="Roboto Black" panose="02000000000000000000" pitchFamily="2" charset="0"/>
                <a:ea typeface="Roboto Black" panose="02000000000000000000" pitchFamily="2" charset="0"/>
                <a:cs typeface="Roboto Black" panose="02000000000000000000" pitchFamily="2" charset="0"/>
              </a:rPr>
              <a:t>Age         Gender          Claim size                                   Claim size                                 Claim size</a:t>
            </a:r>
          </a:p>
          <a:p>
            <a:endParaRPr lang="en-GB">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a:p>
            <a:r>
              <a:rPr lang="en-GB">
                <a:solidFill>
                  <a:schemeClr val="bg1"/>
                </a:solidFill>
                <a:latin typeface="Roboto" panose="02000000000000000000" pitchFamily="2" charset="0"/>
                <a:ea typeface="Roboto" panose="02000000000000000000" pitchFamily="2" charset="0"/>
                <a:cs typeface="Roboto" panose="02000000000000000000" pitchFamily="2" charset="0"/>
              </a:rPr>
              <a:t>20           M                     £  5,000,000                               £  9,904,348                              + 98%</a:t>
            </a:r>
          </a:p>
          <a:p>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a:solidFill>
                  <a:schemeClr val="bg1"/>
                </a:solidFill>
                <a:latin typeface="Roboto" panose="02000000000000000000" pitchFamily="2" charset="0"/>
                <a:ea typeface="Roboto" panose="02000000000000000000" pitchFamily="2" charset="0"/>
                <a:cs typeface="Roboto" panose="02000000000000000000" pitchFamily="2" charset="0"/>
              </a:rPr>
              <a:t>47           M                     £  8,500,000                               £14,999,454                              + 76%</a:t>
            </a:r>
          </a:p>
          <a:p>
            <a:pPr marL="342900" indent="-342900">
              <a:buAutoNum type="arabicPlain" startAt="47"/>
            </a:pPr>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a:solidFill>
                  <a:schemeClr val="bg1"/>
                </a:solidFill>
                <a:latin typeface="Roboto" panose="02000000000000000000" pitchFamily="2" charset="0"/>
                <a:ea typeface="Roboto" panose="02000000000000000000" pitchFamily="2" charset="0"/>
                <a:cs typeface="Roboto" panose="02000000000000000000" pitchFamily="2" charset="0"/>
              </a:rPr>
              <a:t>27           F                      £  6,500,000                               £13,949,421                              +115%</a:t>
            </a:r>
          </a:p>
          <a:p>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a:solidFill>
                  <a:schemeClr val="bg1"/>
                </a:solidFill>
                <a:latin typeface="Roboto" panose="02000000000000000000" pitchFamily="2" charset="0"/>
                <a:ea typeface="Roboto" panose="02000000000000000000" pitchFamily="2" charset="0"/>
                <a:cs typeface="Roboto" panose="02000000000000000000" pitchFamily="2" charset="0"/>
              </a:rPr>
              <a:t>30           F                      £12,000,000                               £22,997,255                              + 92%</a:t>
            </a:r>
          </a:p>
          <a:p>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a:solidFill>
                  <a:schemeClr val="bg1"/>
                </a:solidFill>
                <a:latin typeface="Roboto" panose="02000000000000000000" pitchFamily="2" charset="0"/>
                <a:ea typeface="Roboto" panose="02000000000000000000" pitchFamily="2" charset="0"/>
                <a:cs typeface="Roboto" panose="02000000000000000000" pitchFamily="2" charset="0"/>
              </a:rPr>
              <a:t>10           M                     £10,000,000                               £26,521,997                              +165%</a:t>
            </a:r>
          </a:p>
          <a:p>
            <a:endParaRPr lang="en-GB">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a:solidFill>
                  <a:schemeClr val="bg1"/>
                </a:solidFill>
                <a:latin typeface="Roboto" panose="02000000000000000000" pitchFamily="2" charset="0"/>
                <a:ea typeface="Roboto" panose="02000000000000000000" pitchFamily="2" charset="0"/>
                <a:cs typeface="Roboto" panose="02000000000000000000" pitchFamily="2" charset="0"/>
              </a:rPr>
              <a:t>70           M                     £  1,100,000                               £  1,388,607                               + 26%                                      </a:t>
            </a:r>
          </a:p>
          <a:p>
            <a:pPr marL="342900" indent="-342900">
              <a:buAutoNum type="arabicPlain" startAt="47"/>
            </a:pPr>
            <a:endParaRPr lang="en-GB">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a:p>
            <a:pPr marL="342900" indent="-342900">
              <a:buAutoNum type="arabicPlain" startAt="47"/>
            </a:pPr>
            <a:endParaRPr lang="en-GB">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a:p>
            <a:pPr marL="342900" indent="-342900">
              <a:buAutoNum type="arabicPlain" startAt="47"/>
            </a:pPr>
            <a:endParaRPr lang="en-GB">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p:txBody>
      </p:sp>
    </p:spTree>
    <p:extLst>
      <p:ext uri="{BB962C8B-B14F-4D97-AF65-F5344CB8AC3E}">
        <p14:creationId xmlns:p14="http://schemas.microsoft.com/office/powerpoint/2010/main" val="1077213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1355</Words>
  <Application>Microsoft Office PowerPoint</Application>
  <PresentationFormat>Custom</PresentationFormat>
  <Paragraphs>329</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FENNA Anita (AXA-I)</cp:lastModifiedBy>
  <cp:revision>11</cp:revision>
  <dcterms:modified xsi:type="dcterms:W3CDTF">2017-06-06T15:13:37Z</dcterms:modified>
</cp:coreProperties>
</file>