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35"/>
  </p:notesMasterIdLst>
  <p:handoutMasterIdLst>
    <p:handoutMasterId r:id="rId36"/>
  </p:handoutMasterIdLst>
  <p:sldIdLst>
    <p:sldId id="307" r:id="rId3"/>
    <p:sldId id="362" r:id="rId4"/>
    <p:sldId id="309" r:id="rId5"/>
    <p:sldId id="263" r:id="rId6"/>
    <p:sldId id="333" r:id="rId7"/>
    <p:sldId id="300" r:id="rId8"/>
    <p:sldId id="310" r:id="rId9"/>
    <p:sldId id="327" r:id="rId10"/>
    <p:sldId id="288" r:id="rId11"/>
    <p:sldId id="328" r:id="rId12"/>
    <p:sldId id="329" r:id="rId13"/>
    <p:sldId id="266" r:id="rId14"/>
    <p:sldId id="267" r:id="rId15"/>
    <p:sldId id="331" r:id="rId16"/>
    <p:sldId id="363" r:id="rId17"/>
    <p:sldId id="364" r:id="rId18"/>
    <p:sldId id="365" r:id="rId19"/>
    <p:sldId id="366" r:id="rId20"/>
    <p:sldId id="367" r:id="rId21"/>
    <p:sldId id="368" r:id="rId22"/>
    <p:sldId id="370" r:id="rId23"/>
    <p:sldId id="371" r:id="rId24"/>
    <p:sldId id="372" r:id="rId25"/>
    <p:sldId id="374" r:id="rId26"/>
    <p:sldId id="373" r:id="rId27"/>
    <p:sldId id="275" r:id="rId28"/>
    <p:sldId id="277" r:id="rId29"/>
    <p:sldId id="279" r:id="rId30"/>
    <p:sldId id="375" r:id="rId31"/>
    <p:sldId id="357" r:id="rId32"/>
    <p:sldId id="272" r:id="rId33"/>
    <p:sldId id="283" r:id="rId34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6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591" autoAdjust="0"/>
    <p:restoredTop sz="95080" autoAdjust="0"/>
  </p:normalViewPr>
  <p:slideViewPr>
    <p:cSldViewPr snapToGrid="0" snapToObjects="1"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16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potter1\Desktop\Copy%20of%20GF%20new%20claims%20by%20type%202004%20to%202015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2400" dirty="0">
                <a:solidFill>
                  <a:srgbClr val="009560"/>
                </a:solidFill>
                <a:latin typeface="+mn-lt"/>
              </a:rPr>
              <a:t>MIB GF</a:t>
            </a:r>
            <a:r>
              <a:rPr lang="en-GB" sz="2400" baseline="0" dirty="0">
                <a:solidFill>
                  <a:srgbClr val="009560"/>
                </a:solidFill>
                <a:latin typeface="+mn-lt"/>
              </a:rPr>
              <a:t> Claims - by Agreement 2004 to date</a:t>
            </a:r>
            <a:endParaRPr lang="en-GB" sz="2400" dirty="0">
              <a:solidFill>
                <a:srgbClr val="00956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1.3212472056752248E-2"/>
          <c:y val="1.590106117672443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'[Copy of GF new claims by type 2004 to 2015.xlsx]Summary'!$C$4</c:f>
              <c:strCache>
                <c:ptCount val="1"/>
                <c:pt idx="0">
                  <c:v>Uninsured volumes</c:v>
                </c:pt>
              </c:strCache>
            </c:strRef>
          </c:tx>
          <c:spPr>
            <a:solidFill>
              <a:srgbClr val="009560"/>
            </a:solidFill>
            <a:ln>
              <a:noFill/>
            </a:ln>
            <a:effectLst/>
          </c:spPr>
          <c:invertIfNegative val="0"/>
          <c:cat>
            <c:numRef>
              <c:f>'[Copy of GF new claims by type 2004 to 2015.xlsx]Summary'!$B$5:$B$16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'[Copy of GF new claims by type 2004 to 2015.xlsx]Summary'!$C$5:$C$16</c:f>
              <c:numCache>
                <c:formatCode>_-* #,##0_-;\-* #,##0_-;_-* "-"??_-;_-@_-</c:formatCode>
                <c:ptCount val="12"/>
                <c:pt idx="0">
                  <c:v>25822</c:v>
                </c:pt>
                <c:pt idx="1">
                  <c:v>21904</c:v>
                </c:pt>
                <c:pt idx="2">
                  <c:v>20350</c:v>
                </c:pt>
                <c:pt idx="3">
                  <c:v>19950</c:v>
                </c:pt>
                <c:pt idx="4">
                  <c:v>18140</c:v>
                </c:pt>
                <c:pt idx="5">
                  <c:v>15446</c:v>
                </c:pt>
                <c:pt idx="6">
                  <c:v>14365</c:v>
                </c:pt>
                <c:pt idx="7">
                  <c:v>12626</c:v>
                </c:pt>
                <c:pt idx="8">
                  <c:v>11004</c:v>
                </c:pt>
                <c:pt idx="9">
                  <c:v>9297</c:v>
                </c:pt>
                <c:pt idx="10">
                  <c:v>9086</c:v>
                </c:pt>
                <c:pt idx="11">
                  <c:v>9921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2C-42A5-A552-C110604A82C5}"/>
            </c:ext>
          </c:extLst>
        </c:ser>
        <c:ser>
          <c:idx val="1"/>
          <c:order val="1"/>
          <c:tx>
            <c:strRef>
              <c:f>'[Copy of GF new claims by type 2004 to 2015.xlsx]Summary'!$F$4</c:f>
              <c:strCache>
                <c:ptCount val="1"/>
                <c:pt idx="0">
                  <c:v>Untraced volumes</c:v>
                </c:pt>
              </c:strCache>
            </c:strRef>
          </c:tx>
          <c:spPr>
            <a:solidFill>
              <a:srgbClr val="7EBF42"/>
            </a:solidFill>
            <a:ln>
              <a:noFill/>
            </a:ln>
            <a:effectLst/>
          </c:spPr>
          <c:invertIfNegative val="0"/>
          <c:cat>
            <c:numRef>
              <c:f>'[Copy of GF new claims by type 2004 to 2015.xlsx]Summary'!$B$5:$B$16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'[Copy of GF new claims by type 2004 to 2015.xlsx]Summary'!$F$5:$F$16</c:f>
              <c:numCache>
                <c:formatCode>_-* #,##0_-;\-* #,##0_-;_-* "-"??_-;_-@_-</c:formatCode>
                <c:ptCount val="12"/>
                <c:pt idx="0">
                  <c:v>15878</c:v>
                </c:pt>
                <c:pt idx="1">
                  <c:v>15789</c:v>
                </c:pt>
                <c:pt idx="2">
                  <c:v>15990</c:v>
                </c:pt>
                <c:pt idx="3">
                  <c:v>14289</c:v>
                </c:pt>
                <c:pt idx="4">
                  <c:v>15095</c:v>
                </c:pt>
                <c:pt idx="5">
                  <c:v>15525</c:v>
                </c:pt>
                <c:pt idx="6">
                  <c:v>14011</c:v>
                </c:pt>
                <c:pt idx="7">
                  <c:v>15009</c:v>
                </c:pt>
                <c:pt idx="8">
                  <c:v>14240</c:v>
                </c:pt>
                <c:pt idx="9">
                  <c:v>12884</c:v>
                </c:pt>
                <c:pt idx="10">
                  <c:v>13483</c:v>
                </c:pt>
                <c:pt idx="11">
                  <c:v>15163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2C-42A5-A552-C110604A8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94583336"/>
        <c:axId val="394583728"/>
      </c:barChart>
      <c:catAx>
        <c:axId val="39458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4583728"/>
        <c:crosses val="autoZero"/>
        <c:auto val="1"/>
        <c:lblAlgn val="ctr"/>
        <c:lblOffset val="100"/>
        <c:noMultiLvlLbl val="0"/>
      </c:catAx>
      <c:valAx>
        <c:axId val="39458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4583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AA7331-23DC-4ADA-8873-F2973066060E}" type="datetimeFigureOut">
              <a:rPr lang="en-US"/>
              <a:pPr>
                <a:defRPr/>
              </a:pPr>
              <a:t>10/20/2017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9556CA-60D2-408C-A22D-DC438EB2A4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2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12/06/17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ECB98A9-55C5-4BE8-AAEB-DE9A835AA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12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24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76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95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51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69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9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A9E7DC3-4FFB-4617-843D-DD3A5548A9EE}" type="slidenum">
              <a:rPr 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61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3990" indent="-2861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4600" indent="-22892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2440" indent="-22892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0280" indent="-22892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2EBA81C-350A-4B72-B7FF-27DE1B13669F}" type="slidenum">
              <a:rPr lang="en-US" b="0"/>
              <a:pPr/>
              <a:t>20</a:t>
            </a:fld>
            <a:endParaRPr lang="en-US" b="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83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99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22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54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10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02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66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48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9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6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878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44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66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5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73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7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werpoint-bg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2325" y="3179763"/>
            <a:ext cx="109347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ib_logo_2016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2738" y="0"/>
            <a:ext cx="22653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0761"/>
            <a:ext cx="8001000" cy="991809"/>
          </a:xfrm>
        </p:spPr>
        <p:txBody>
          <a:bodyPr bIns="0"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12570"/>
            <a:ext cx="8001000" cy="123371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95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2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werpoint-bg-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0738" y="3178175"/>
            <a:ext cx="10979151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287"/>
            <a:ext cx="8229600" cy="37253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smtClean="0">
                <a:solidFill>
                  <a:srgbClr val="4C4C4C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9560"/>
                </a:solidFill>
              </a:rPr>
              <a:t>Presentation title</a:t>
            </a:r>
          </a:p>
          <a:p>
            <a:pPr>
              <a:defRPr/>
            </a:pPr>
            <a:r>
              <a:rPr lang="en-US" b="0" dirty="0"/>
              <a:t>Classification</a:t>
            </a:r>
          </a:p>
          <a:p>
            <a:pPr>
              <a:defRPr/>
            </a:pPr>
            <a:r>
              <a:rPr lang="en-US" b="0" dirty="0"/>
              <a:t>Slide </a:t>
            </a:r>
            <a:fld id="{0B95B789-9F28-4078-A87F-EEC3488D55D1}" type="slidenum">
              <a:rPr lang="en-US">
                <a:solidFill>
                  <a:srgbClr val="0095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0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gn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owerpoint-bg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9763"/>
            <a:ext cx="91440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8" y="3963988"/>
            <a:ext cx="7326312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2946400"/>
            <a:ext cx="2127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457199" y="1445306"/>
            <a:ext cx="3956039" cy="133646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4730761" y="1445306"/>
            <a:ext cx="3956039" cy="244148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732927" y="2869177"/>
            <a:ext cx="3680311" cy="1017611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1" smtClean="0">
                <a:solidFill>
                  <a:srgbClr val="4C4C4C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9560"/>
                </a:solidFill>
              </a:rPr>
              <a:t>Presentation title</a:t>
            </a:r>
          </a:p>
          <a:p>
            <a:pPr>
              <a:defRPr/>
            </a:pPr>
            <a:r>
              <a:rPr lang="en-US" b="0" dirty="0"/>
              <a:t>Classification</a:t>
            </a:r>
          </a:p>
          <a:p>
            <a:pPr>
              <a:defRPr/>
            </a:pPr>
            <a:r>
              <a:rPr lang="en-US" b="0" dirty="0"/>
              <a:t>Slide </a:t>
            </a:r>
            <a:fld id="{12ABC7E6-F875-44D1-BC54-100A4D24E1E8}" type="slidenum">
              <a:rPr lang="en-US">
                <a:solidFill>
                  <a:srgbClr val="0095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8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F26BC-19A8-4147-A797-0A58F0BD4A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9538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53625"/>
            <a:ext cx="8010889" cy="8550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51521" y="948229"/>
            <a:ext cx="8010889" cy="54456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914400" indent="-4572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tabLst>
                <a:tab pos="7800975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94738" y="6481763"/>
            <a:ext cx="449262" cy="365125"/>
          </a:xfrm>
        </p:spPr>
        <p:txBody>
          <a:bodyPr/>
          <a:lstStyle>
            <a:lvl1pPr eaLnBrk="0" hangingPunct="0">
              <a:defRPr b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5ED139C-7262-4802-8E74-51E17D7E14CC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2802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785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133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029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032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3840163" y="6245225"/>
            <a:ext cx="145415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255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/>
          <p:cNvSpPr txBox="1">
            <a:spLocks noChangeArrowheads="1"/>
          </p:cNvSpPr>
          <p:nvPr userDrawn="1"/>
        </p:nvSpPr>
        <p:spPr bwMode="auto">
          <a:xfrm>
            <a:off x="3913188" y="6235700"/>
            <a:ext cx="1271587" cy="36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25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287"/>
            <a:ext cx="8229600" cy="4378476"/>
          </a:xfrm>
        </p:spPr>
        <p:txBody>
          <a:bodyPr/>
          <a:lstStyle>
            <a:lvl1pPr marL="234000" indent="-234000">
              <a:defRPr sz="2800"/>
            </a:lvl1pPr>
            <a:lvl2pPr marL="540000" indent="-234000">
              <a:buFont typeface="Arial"/>
              <a:buChar char="•"/>
              <a:defRPr sz="2600" baseline="0"/>
            </a:lvl2pPr>
            <a:lvl3pPr marL="900000" indent="-234000">
              <a:defRPr/>
            </a:lvl3pPr>
            <a:lvl4pPr marL="1170000">
              <a:defRPr/>
            </a:lvl4pPr>
            <a:lvl5pPr marL="14112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4C4C4C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9560"/>
                </a:solidFill>
              </a:rPr>
              <a:t>Presentation title</a:t>
            </a:r>
          </a:p>
          <a:p>
            <a:pPr>
              <a:defRPr/>
            </a:pPr>
            <a:r>
              <a:rPr lang="en-US" b="0" dirty="0"/>
              <a:t>Classification</a:t>
            </a:r>
          </a:p>
          <a:p>
            <a:pPr>
              <a:defRPr/>
            </a:pPr>
            <a:r>
              <a:rPr lang="en-US" b="0" dirty="0"/>
              <a:t>Slide </a:t>
            </a:r>
            <a:fld id="{3FF32498-6CB1-43B6-9048-898F23B39B01}" type="slidenum">
              <a:rPr lang="en-US">
                <a:solidFill>
                  <a:srgbClr val="0095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41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>
            <a:spLocks noChangeArrowheads="1"/>
          </p:cNvSpPr>
          <p:nvPr userDrawn="1"/>
        </p:nvSpPr>
        <p:spPr bwMode="auto">
          <a:xfrm>
            <a:off x="3786188" y="6191250"/>
            <a:ext cx="1608137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4084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 userDrawn="1"/>
        </p:nvSpPr>
        <p:spPr bwMode="auto">
          <a:xfrm>
            <a:off x="3859213" y="6300788"/>
            <a:ext cx="1425575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760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 userDrawn="1"/>
        </p:nvSpPr>
        <p:spPr bwMode="auto">
          <a:xfrm>
            <a:off x="3822700" y="6345238"/>
            <a:ext cx="145415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116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>
            <a:spLocks noChangeArrowheads="1"/>
          </p:cNvSpPr>
          <p:nvPr userDrawn="1"/>
        </p:nvSpPr>
        <p:spPr bwMode="auto">
          <a:xfrm>
            <a:off x="3813175" y="6235700"/>
            <a:ext cx="15081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093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>
            <a:spLocks noChangeArrowheads="1"/>
          </p:cNvSpPr>
          <p:nvPr userDrawn="1"/>
        </p:nvSpPr>
        <p:spPr bwMode="auto">
          <a:xfrm>
            <a:off x="3905250" y="6337300"/>
            <a:ext cx="1471613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44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 userDrawn="1"/>
        </p:nvSpPr>
        <p:spPr bwMode="auto">
          <a:xfrm>
            <a:off x="3886200" y="6281738"/>
            <a:ext cx="1344613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71600"/>
            <a:ext cx="8128000" cy="5334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0" y="457200"/>
            <a:ext cx="6324600" cy="444500"/>
          </a:xfrm>
        </p:spPr>
        <p:txBody>
          <a:bodyPr anchor="b">
            <a:normAutofit/>
          </a:bodyPr>
          <a:lstStyle>
            <a:lvl1pPr>
              <a:buNone/>
              <a:defRPr sz="1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08000" y="2006600"/>
            <a:ext cx="8128000" cy="3780000"/>
          </a:xfrm>
        </p:spPr>
        <p:txBody>
          <a:bodyPr>
            <a:normAutofit/>
          </a:bodyPr>
          <a:lstStyle>
            <a:lvl1pPr marL="177800" indent="-177800">
              <a:lnSpc>
                <a:spcPts val="2200"/>
              </a:lnSpc>
              <a:spcAft>
                <a:spcPts val="600"/>
              </a:spcAft>
              <a:buClr>
                <a:srgbClr val="00804C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marL="177800" indent="-177800">
              <a:lnSpc>
                <a:spcPts val="2200"/>
              </a:lnSpc>
              <a:spcAft>
                <a:spcPts val="600"/>
              </a:spcAft>
              <a:buClr>
                <a:srgbClr val="00804C"/>
              </a:buClr>
              <a:buFont typeface="Arial"/>
              <a:buChar char="•"/>
              <a:tabLst/>
              <a:defRPr sz="1800">
                <a:solidFill>
                  <a:srgbClr val="00804C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6513513" y="6419850"/>
            <a:ext cx="2160587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176C213-AF2D-4A1A-9E2E-E62FAECC72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79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 userDrawn="1"/>
        </p:nvSpPr>
        <p:spPr bwMode="auto">
          <a:xfrm>
            <a:off x="3859213" y="6254750"/>
            <a:ext cx="1379537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71600"/>
            <a:ext cx="8128000" cy="533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0" y="457200"/>
            <a:ext cx="6324600" cy="444500"/>
          </a:xfrm>
        </p:spPr>
        <p:txBody>
          <a:bodyPr anchor="b">
            <a:normAutofit/>
          </a:bodyPr>
          <a:lstStyle>
            <a:lvl1pPr>
              <a:buNone/>
              <a:defRPr sz="1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08000" y="2006600"/>
            <a:ext cx="8128000" cy="37713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6513513" y="6419850"/>
            <a:ext cx="2160587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0" hangingPunct="0">
              <a:defRPr smtClean="0"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45962B5F-A713-492E-BA00-28351B1A8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56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53625"/>
            <a:ext cx="8010889" cy="8550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51521" y="948229"/>
            <a:ext cx="8010889" cy="54456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914400" indent="-4572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tabLst>
                <a:tab pos="7800975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94738" y="6481763"/>
            <a:ext cx="4492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725C311-F701-4B1F-994C-9C0003161656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80360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rge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71600"/>
            <a:ext cx="81280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0" y="457200"/>
            <a:ext cx="6324600" cy="444500"/>
          </a:xfrm>
        </p:spPr>
        <p:txBody>
          <a:bodyPr anchor="b">
            <a:normAutofit/>
          </a:bodyPr>
          <a:lstStyle>
            <a:lvl1pPr>
              <a:buNone/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508000" y="2006600"/>
            <a:ext cx="8128000" cy="3780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8"/>
          </p:nvPr>
        </p:nvSpPr>
        <p:spPr>
          <a:xfrm>
            <a:off x="6475413" y="6419850"/>
            <a:ext cx="2160587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B153F99-1B0C-4E16-9268-C9C69578AA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880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quare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69025" y="1447800"/>
            <a:ext cx="127000" cy="1979613"/>
          </a:xfrm>
          <a:prstGeom prst="rect">
            <a:avLst/>
          </a:prstGeom>
          <a:solidFill>
            <a:srgbClr val="0080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025" y="3644900"/>
            <a:ext cx="127000" cy="1979613"/>
          </a:xfrm>
          <a:prstGeom prst="rect">
            <a:avLst/>
          </a:prstGeom>
          <a:solidFill>
            <a:srgbClr val="0080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9025" y="1447800"/>
            <a:ext cx="127000" cy="1979613"/>
          </a:xfrm>
          <a:prstGeom prst="rect">
            <a:avLst/>
          </a:prstGeom>
          <a:solidFill>
            <a:srgbClr val="0080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69025" y="3644900"/>
            <a:ext cx="127000" cy="1979613"/>
          </a:xfrm>
          <a:prstGeom prst="rect">
            <a:avLst/>
          </a:prstGeom>
          <a:solidFill>
            <a:srgbClr val="0080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71600"/>
            <a:ext cx="53467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0" y="457200"/>
            <a:ext cx="6324600" cy="444500"/>
          </a:xfrm>
        </p:spPr>
        <p:txBody>
          <a:bodyPr anchor="b">
            <a:normAutofit/>
          </a:bodyPr>
          <a:lstStyle>
            <a:lvl1pPr>
              <a:buNone/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08000" y="2006600"/>
            <a:ext cx="5346700" cy="3744550"/>
          </a:xfrm>
        </p:spPr>
        <p:txBody>
          <a:bodyPr/>
          <a:lstStyle>
            <a:lvl1pPr>
              <a:defRPr>
                <a:solidFill>
                  <a:srgbClr val="009560"/>
                </a:solidFill>
              </a:defRPr>
            </a:lvl1pPr>
            <a:lvl3pPr>
              <a:buClr>
                <a:srgbClr val="009560"/>
              </a:buClr>
              <a:defRPr/>
            </a:lvl3pPr>
            <a:lvl4pPr>
              <a:buClr>
                <a:srgbClr val="009560"/>
              </a:buClr>
              <a:defRPr/>
            </a:lvl4pPr>
            <a:lvl5pPr>
              <a:buClr>
                <a:srgbClr val="00956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296000" y="3644900"/>
            <a:ext cx="2340000" cy="1980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6296000" y="1447800"/>
            <a:ext cx="2340000" cy="1980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8"/>
          </p:nvPr>
        </p:nvSpPr>
        <p:spPr>
          <a:xfrm>
            <a:off x="6513513" y="6419850"/>
            <a:ext cx="2160587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0AF2BCF-B1C8-4213-90AF-9C00E7A67B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74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5619"/>
            <a:ext cx="4038600" cy="3229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5619"/>
            <a:ext cx="4038600" cy="3229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0" y="1445305"/>
            <a:ext cx="8229600" cy="11672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solidFill>
                  <a:srgbClr val="4C4C4C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9560"/>
                </a:solidFill>
              </a:rPr>
              <a:t>Presentation title</a:t>
            </a:r>
          </a:p>
          <a:p>
            <a:pPr>
              <a:defRPr/>
            </a:pPr>
            <a:r>
              <a:rPr lang="en-US" b="0" dirty="0"/>
              <a:t>Classification</a:t>
            </a:r>
          </a:p>
          <a:p>
            <a:pPr>
              <a:defRPr/>
            </a:pPr>
            <a:r>
              <a:rPr lang="en-US" b="0" dirty="0"/>
              <a:t>Slide </a:t>
            </a:r>
            <a:fld id="{562057A5-ED4D-4DBB-87BC-0A017D766404}" type="slidenum">
              <a:rPr lang="en-US">
                <a:solidFill>
                  <a:srgbClr val="0095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3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748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748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4C4C4C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9560"/>
                </a:solidFill>
              </a:rPr>
              <a:t>Presentation title</a:t>
            </a:r>
          </a:p>
          <a:p>
            <a:pPr>
              <a:defRPr/>
            </a:pPr>
            <a:r>
              <a:rPr lang="en-US" b="0" dirty="0"/>
              <a:t>Classification</a:t>
            </a:r>
          </a:p>
          <a:p>
            <a:pPr>
              <a:defRPr/>
            </a:pPr>
            <a:r>
              <a:rPr lang="en-US" b="0" dirty="0"/>
              <a:t>Slide </a:t>
            </a:r>
            <a:fld id="{EA410D96-3E44-431B-BBAF-D85F81B22C39}" type="slidenum">
              <a:rPr lang="en-US">
                <a:solidFill>
                  <a:srgbClr val="0095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3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1429"/>
            <a:ext cx="3618895" cy="4523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269620" y="1572381"/>
            <a:ext cx="4417180" cy="4402667"/>
          </a:xfrm>
          <a:effectLst>
            <a:outerShdw blurRad="50800" dist="38100" dir="2700000" algn="tl" rotWithShape="0">
              <a:srgbClr val="000000">
                <a:alpha val="15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solidFill>
                  <a:srgbClr val="4C4C4C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9560"/>
                </a:solidFill>
              </a:rPr>
              <a:t>Presentation title</a:t>
            </a:r>
          </a:p>
          <a:p>
            <a:pPr>
              <a:defRPr/>
            </a:pPr>
            <a:r>
              <a:rPr lang="en-US" b="0" dirty="0"/>
              <a:t>Classification</a:t>
            </a:r>
          </a:p>
          <a:p>
            <a:pPr>
              <a:defRPr/>
            </a:pPr>
            <a:r>
              <a:rPr lang="en-US" b="0" dirty="0"/>
              <a:t>Slide </a:t>
            </a:r>
            <a:fld id="{8CFA67FF-56E8-4227-983E-2B51482A3D36}" type="slidenum">
              <a:rPr lang="en-US">
                <a:solidFill>
                  <a:srgbClr val="0095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3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3652762" y="1560285"/>
            <a:ext cx="5034038" cy="3289905"/>
          </a:xfrm>
          <a:effectLst>
            <a:outerShdw blurRad="50800" dist="38100" dir="2700000" algn="tl" rotWithShape="0">
              <a:srgbClr val="000000">
                <a:alpha val="15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/>
          </p:nvPr>
        </p:nvSpPr>
        <p:spPr>
          <a:xfrm>
            <a:off x="457200" y="1445305"/>
            <a:ext cx="2977848" cy="45297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4C4C4C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9560"/>
                </a:solidFill>
              </a:rPr>
              <a:t>Presentation title</a:t>
            </a:r>
          </a:p>
          <a:p>
            <a:pPr>
              <a:defRPr/>
            </a:pPr>
            <a:r>
              <a:rPr lang="en-US" b="0" dirty="0"/>
              <a:t>Classification</a:t>
            </a:r>
          </a:p>
          <a:p>
            <a:pPr>
              <a:defRPr/>
            </a:pPr>
            <a:r>
              <a:rPr lang="en-US" b="0" dirty="0"/>
              <a:t>Slide </a:t>
            </a:r>
            <a:fld id="{3F3DD083-DAE9-4816-A0D2-3219136936F1}" type="slidenum">
              <a:rPr lang="en-US">
                <a:solidFill>
                  <a:srgbClr val="0095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6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880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880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4C4C4C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9560"/>
                </a:solidFill>
              </a:rPr>
              <a:t>Presentation title</a:t>
            </a:r>
          </a:p>
          <a:p>
            <a:pPr>
              <a:defRPr/>
            </a:pPr>
            <a:r>
              <a:rPr lang="en-US" b="0" dirty="0"/>
              <a:t>Classification</a:t>
            </a:r>
          </a:p>
          <a:p>
            <a:pPr>
              <a:defRPr/>
            </a:pPr>
            <a:r>
              <a:rPr lang="en-US" b="0" dirty="0"/>
              <a:t>Slide </a:t>
            </a:r>
            <a:fld id="{29AF815E-688D-4F9F-93C9-7CFDA6EA7263}" type="slidenum">
              <a:rPr lang="en-US">
                <a:solidFill>
                  <a:srgbClr val="0095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1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54667"/>
            <a:ext cx="8229600" cy="4596189"/>
          </a:xfrm>
          <a:effectLst>
            <a:outerShdw blurRad="50800" dist="38100" dir="2700000" algn="tl" rotWithShape="0">
              <a:srgbClr val="000000">
                <a:alpha val="15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126163"/>
            <a:ext cx="5759752" cy="59531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53276" cy="9832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4C4C4C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9560"/>
                </a:solidFill>
              </a:rPr>
              <a:t>Presentation title</a:t>
            </a:r>
          </a:p>
          <a:p>
            <a:pPr>
              <a:defRPr/>
            </a:pPr>
            <a:r>
              <a:rPr lang="en-US" b="0" dirty="0"/>
              <a:t>Classification</a:t>
            </a:r>
          </a:p>
          <a:p>
            <a:pPr>
              <a:defRPr/>
            </a:pPr>
            <a:r>
              <a:rPr lang="en-US" b="0" dirty="0"/>
              <a:t>Slide </a:t>
            </a:r>
            <a:fld id="{72B4FADA-CDEF-49B9-917F-C155722D565B}" type="slidenum">
              <a:rPr lang="en-US">
                <a:solidFill>
                  <a:srgbClr val="0095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6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>
          <a:xfrm>
            <a:off x="457200" y="1354666"/>
            <a:ext cx="8229600" cy="464457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media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53276" cy="9832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4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95312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39863"/>
            <a:ext cx="82296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6" descr="mib_logo_2016_rgb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2738" y="0"/>
            <a:ext cx="22653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26163"/>
            <a:ext cx="2133600" cy="5953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009560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Presentation title</a:t>
            </a:r>
          </a:p>
          <a:p>
            <a:pPr>
              <a:defRPr/>
            </a:pPr>
            <a:r>
              <a:rPr lang="en-US" dirty="0">
                <a:solidFill>
                  <a:srgbClr val="4C4C4C"/>
                </a:solidFill>
              </a:rPr>
              <a:t>Classification</a:t>
            </a:r>
          </a:p>
          <a:p>
            <a:pPr>
              <a:defRPr/>
            </a:pPr>
            <a:r>
              <a:rPr lang="en-US" dirty="0">
                <a:solidFill>
                  <a:srgbClr val="4C4C4C"/>
                </a:solidFill>
              </a:rPr>
              <a:t>Slide </a:t>
            </a:r>
            <a:fld id="{F5F8FDDA-EBDA-4174-8E16-F78DEBF2964B}" type="slidenum">
              <a:rPr lang="en-US" b="1"/>
              <a:pPr>
                <a:defRPr/>
              </a:pPr>
              <a:t>‹#›</a:t>
            </a:fld>
            <a:endParaRPr lang="en-US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6" r:id="rId9"/>
    <p:sldLayoutId id="2147483807" r:id="rId10"/>
    <p:sldLayoutId id="2147483808" r:id="rId11"/>
    <p:sldLayoutId id="2147483823" r:id="rId12"/>
    <p:sldLayoutId id="2147483824" r:id="rId13"/>
  </p:sldLayoutIdLst>
  <p:hf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179388" indent="-179388" algn="l" defTabSz="457200" rtl="0" eaLnBrk="0" fontAlgn="base" hangingPunct="0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457200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79388" algn="l" defTabSz="457200" rtl="0" eaLnBrk="0" fontAlgn="base" hangingPunct="0">
        <a:spcBef>
          <a:spcPct val="20000"/>
        </a:spcBef>
        <a:spcAft>
          <a:spcPct val="0"/>
        </a:spcAft>
        <a:buFont typeface="Lucida Grande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79388" algn="l" defTabSz="457200" rtl="0" eaLnBrk="0" fontAlgn="base" hangingPunct="0">
        <a:spcBef>
          <a:spcPct val="20000"/>
        </a:spcBef>
        <a:spcAft>
          <a:spcPct val="0"/>
        </a:spcAft>
        <a:buFont typeface="Lucida Grande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65138" y="6296025"/>
            <a:ext cx="1524000" cy="3587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500" dirty="0">
                <a:solidFill>
                  <a:srgbClr val="000000"/>
                </a:solidFill>
                <a:latin typeface="Calibri"/>
              </a:rPr>
              <a:t>www.</a:t>
            </a:r>
            <a:r>
              <a:rPr lang="en-GB" sz="1500" b="1" dirty="0">
                <a:solidFill>
                  <a:srgbClr val="00804C"/>
                </a:solidFill>
                <a:latin typeface="Calibri"/>
              </a:rPr>
              <a:t>mib</a:t>
            </a:r>
            <a:r>
              <a:rPr lang="en-GB" sz="1500" dirty="0">
                <a:solidFill>
                  <a:srgbClr val="000000"/>
                </a:solidFill>
                <a:latin typeface="Calibri"/>
              </a:rPr>
              <a:t>.org.uk</a:t>
            </a:r>
            <a:endParaRPr lang="en-US" sz="15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Slide Number Placeholder 9"/>
          <p:cNvSpPr txBox="1">
            <a:spLocks/>
          </p:cNvSpPr>
          <p:nvPr userDrawn="1"/>
        </p:nvSpPr>
        <p:spPr>
          <a:xfrm>
            <a:off x="6526213" y="6324600"/>
            <a:ext cx="2160587" cy="360363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5439730-E2DB-4128-98F0-0FA294F9D856}" type="slidenum">
              <a:rPr lang="en-US" sz="1500" smtClean="0">
                <a:solidFill>
                  <a:srgbClr val="00804C"/>
                </a:solidFill>
                <a:ea typeface="MS PGothic" pitchFamily="34" charset="-128"/>
              </a:rPr>
              <a:pPr algn="r" eaLnBrk="1" hangingPunct="1">
                <a:defRPr/>
              </a:pPr>
              <a:t>‹#›</a:t>
            </a:fld>
            <a:endParaRPr lang="en-US" sz="1500" dirty="0">
              <a:solidFill>
                <a:srgbClr val="00804C"/>
              </a:solidFill>
              <a:ea typeface="MS PGothic" pitchFamily="34" charset="-128"/>
            </a:endParaRPr>
          </a:p>
        </p:txBody>
      </p:sp>
      <p:pic>
        <p:nvPicPr>
          <p:cNvPr id="2054" name="Picture 10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-184150"/>
            <a:ext cx="15906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Group 24"/>
          <p:cNvGrpSpPr>
            <a:grpSpLocks/>
          </p:cNvGrpSpPr>
          <p:nvPr userDrawn="1"/>
        </p:nvGrpSpPr>
        <p:grpSpPr bwMode="auto">
          <a:xfrm rot="-413425">
            <a:off x="5880100" y="5984875"/>
            <a:ext cx="2473325" cy="1116013"/>
            <a:chOff x="2051720" y="2918690"/>
            <a:chExt cx="3240360" cy="1518422"/>
          </a:xfrm>
        </p:grpSpPr>
        <p:pic>
          <p:nvPicPr>
            <p:cNvPr id="2057" name="Picture 25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368" y="2918690"/>
              <a:ext cx="3155712" cy="122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26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918691"/>
              <a:ext cx="2081335" cy="1518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6" name="TextBox 12"/>
          <p:cNvSpPr txBox="1">
            <a:spLocks noChangeArrowheads="1"/>
          </p:cNvSpPr>
          <p:nvPr userDrawn="1"/>
        </p:nvSpPr>
        <p:spPr bwMode="auto">
          <a:xfrm>
            <a:off x="3870325" y="6302375"/>
            <a:ext cx="1403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1000" b="1" dirty="0">
                <a:solidFill>
                  <a:srgbClr val="000000"/>
                </a:solidFill>
                <a:ea typeface="MS PGothic" pitchFamily="34" charset="-128"/>
              </a:rPr>
              <a:t>HIGHLY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hyperlink" Target="http://www.google.be/url?sa=i&amp;rct=j&amp;q=&amp;esrc=s&amp;source=images&amp;cd=&amp;cad=rja&amp;uact=8&amp;ved=0CAcQjRxqFQoTCO_Bvpqq-sgCFUy4FAod8csLWQ&amp;url=http://www.clipartlord.com/category/transportation-clip-art/cars-clip-art/ambulance-clip-art/&amp;psig=AFQjCNFk7VVlVjfHEk3ln6AOLG0Tuu8xBw&amp;ust=1446848871192615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awest@mib.org.uk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5985"/>
            <a:ext cx="8001000" cy="9921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b="1" dirty="0"/>
            </a:br>
            <a:br>
              <a:rPr lang="en-US" b="1" dirty="0"/>
            </a:br>
            <a:r>
              <a:rPr lang="en-US" b="1" dirty="0"/>
              <a:t>The Insurance Institute of Halifax</a:t>
            </a:r>
            <a:br>
              <a:rPr lang="en-US" dirty="0"/>
            </a:br>
            <a:r>
              <a:rPr lang="en-US" sz="2700" dirty="0"/>
              <a:t>18 October 2017</a:t>
            </a:r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>
          <a:xfrm>
            <a:off x="685800" y="3527427"/>
            <a:ext cx="8001000" cy="1233488"/>
          </a:xfrm>
        </p:spPr>
        <p:txBody>
          <a:bodyPr/>
          <a:lstStyle/>
          <a:p>
            <a:pPr eaLnBrk="1" hangingPunct="1"/>
            <a:r>
              <a:rPr lang="en-US" dirty="0"/>
              <a:t>Paul Ryman-Tubb  </a:t>
            </a:r>
            <a:r>
              <a:rPr lang="en-US" sz="2400" dirty="0">
                <a:solidFill>
                  <a:schemeClr val="tx1"/>
                </a:solidFill>
              </a:rPr>
              <a:t>ACII  Chartered Insurer</a:t>
            </a:r>
          </a:p>
          <a:p>
            <a:pPr eaLnBrk="1" hangingPunct="1"/>
            <a:r>
              <a:rPr lang="en-US" dirty="0"/>
              <a:t>Chief Technical Officer, MIB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870" y="1976866"/>
            <a:ext cx="2515967" cy="390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23063" cy="982662"/>
          </a:xfrm>
        </p:spPr>
        <p:txBody>
          <a:bodyPr/>
          <a:lstStyle/>
          <a:p>
            <a:pPr eaLnBrk="1" hangingPunct="1"/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  <a:br>
              <a:rPr lang="en-GB" sz="2000" dirty="0">
                <a:ea typeface="MS PGothic" pitchFamily="34" charset="-128"/>
                <a:cs typeface="Arial" panose="020B0604020202020204" pitchFamily="34" charset="0"/>
              </a:rPr>
            </a:br>
            <a:endParaRPr lang="en-GB" sz="2000" dirty="0"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477838" y="1130658"/>
            <a:ext cx="8128000" cy="533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altLang="en-US" sz="2600" dirty="0">
                <a:solidFill>
                  <a:srgbClr val="009560"/>
                </a:solidFill>
                <a:ea typeface="ＭＳ Ｐゴシック" pitchFamily="34" charset="-128"/>
                <a:cs typeface="Arial" pitchFamily="34" charset="0"/>
              </a:rPr>
              <a:t>What are the results?</a:t>
            </a:r>
            <a:endParaRPr lang="en-US" altLang="en-US" sz="2600" dirty="0">
              <a:solidFill>
                <a:srgbClr val="00956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8" name="Text Placeholder 9"/>
          <p:cNvSpPr txBox="1">
            <a:spLocks/>
          </p:cNvSpPr>
          <p:nvPr/>
        </p:nvSpPr>
        <p:spPr bwMode="auto">
          <a:xfrm>
            <a:off x="508000" y="1976866"/>
            <a:ext cx="5499894" cy="441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Calibri" panose="020F0502020204030204" pitchFamily="34" charset="0"/>
              <a:buNone/>
            </a:pPr>
            <a:r>
              <a:rPr lang="en-US" altLang="en-US" sz="1600" dirty="0">
                <a:solidFill>
                  <a:srgbClr val="009560"/>
                </a:solidFill>
                <a:ea typeface="MS PGothic" pitchFamily="34" charset="-128"/>
              </a:rPr>
              <a:t>Police Helpline total enquiries:</a:t>
            </a:r>
            <a:endParaRPr lang="en-US" altLang="en-US" sz="1600" dirty="0"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600" dirty="0">
                <a:ea typeface="MS PGothic" pitchFamily="34" charset="-128"/>
              </a:rPr>
              <a:t>2013:	195,000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600" dirty="0">
                <a:ea typeface="MS PGothic" pitchFamily="34" charset="-128"/>
              </a:rPr>
              <a:t>2014: 	127,000*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600" dirty="0">
                <a:ea typeface="MS PGothic" pitchFamily="34" charset="-128"/>
              </a:rPr>
              <a:t>2015:	132,000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600" dirty="0">
                <a:ea typeface="MS PGothic" pitchFamily="34" charset="-128"/>
              </a:rPr>
              <a:t>2016:	132,000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600" dirty="0">
                <a:ea typeface="MS PGothic" pitchFamily="34" charset="-128"/>
              </a:rPr>
              <a:t>Sun-Thurs: 7am-2am; Fri-Sat: 7am-3am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600" dirty="0"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GB" sz="1600" dirty="0"/>
              <a:t>	“The MIB are a key partner, for the Police service, in tackling uninsured driving. The Police Helpline and MIB assisted officers in seizing over 146,000 vehicles in 2016, an increase of over 20% on 2015, which was invaluable in improving road safety and tackling criminality”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altLang="en-US" sz="1600" b="1" dirty="0">
                <a:ea typeface="MS PGothic" pitchFamily="34" charset="-128"/>
              </a:rPr>
              <a:t>	Anthony Bangham </a:t>
            </a:r>
            <a:r>
              <a:rPr lang="en-GB" altLang="en-US" sz="1600" dirty="0">
                <a:ea typeface="MS PGothic" pitchFamily="34" charset="-128"/>
              </a:rPr>
              <a:t>- </a:t>
            </a:r>
            <a:r>
              <a:rPr lang="en-GB" sz="1600" dirty="0"/>
              <a:t>National Police Chiefs Council (NPCC) lead for Roads Policing</a:t>
            </a:r>
            <a:endParaRPr lang="en-US" altLang="en-US" sz="1600" dirty="0"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GB" sz="1600" dirty="0"/>
              <a:t>	</a:t>
            </a:r>
            <a:endParaRPr lang="en-US" altLang="en-US" sz="1600" dirty="0"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600" dirty="0"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600" dirty="0"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600" dirty="0"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1600" dirty="0">
              <a:ea typeface="MS PGothic" pitchFamily="34" charset="-128"/>
            </a:endParaRPr>
          </a:p>
        </p:txBody>
      </p:sp>
      <p:sp>
        <p:nvSpPr>
          <p:cNvPr id="31750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4514850" y="6057900"/>
            <a:ext cx="417195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Halifax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Public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99421ED5-5CD4-452C-8EB6-C96B196B6EC1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1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86588" cy="982662"/>
          </a:xfrm>
        </p:spPr>
        <p:txBody>
          <a:bodyPr/>
          <a:lstStyle/>
          <a:p>
            <a:pPr eaLnBrk="1" hangingPunct="1"/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  <a:br>
              <a:rPr lang="en-GB" sz="2000" dirty="0">
                <a:ea typeface="MS PGothic" pitchFamily="34" charset="-128"/>
                <a:cs typeface="Arial" panose="020B0604020202020204" pitchFamily="34" charset="0"/>
              </a:rPr>
            </a:br>
            <a:endParaRPr lang="en-GB" sz="2000" dirty="0"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482600" y="1184275"/>
            <a:ext cx="81280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GB" altLang="en-US" sz="2600" dirty="0">
                <a:solidFill>
                  <a:srgbClr val="0095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What are the results?</a:t>
            </a:r>
            <a:endParaRPr lang="en-US" altLang="en-US" sz="2600" dirty="0">
              <a:solidFill>
                <a:srgbClr val="009560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2" name="Text Placeholder 9"/>
          <p:cNvSpPr txBox="1">
            <a:spLocks/>
          </p:cNvSpPr>
          <p:nvPr/>
        </p:nvSpPr>
        <p:spPr bwMode="auto">
          <a:xfrm>
            <a:off x="508000" y="1966913"/>
            <a:ext cx="8128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en-US" altLang="en-US" sz="2400" dirty="0">
                <a:solidFill>
                  <a:srgbClr val="009560"/>
                </a:solidFill>
                <a:ea typeface="MS PGothic" pitchFamily="34" charset="-128"/>
              </a:rPr>
              <a:t>Changing uninsured driving together</a:t>
            </a:r>
          </a:p>
        </p:txBody>
      </p:sp>
      <p:pic>
        <p:nvPicPr>
          <p:cNvPr id="32773" name="Picture 11" descr="C:\Users\nparrott\AppData\Local\Microsoft\Windows\Temporary Internet Files\Content.Outlook\FW0K0RH5\Gone In Seconds adver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2300" y="3065463"/>
            <a:ext cx="42418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11"/>
          <p:cNvSpPr>
            <a:spLocks noChangeArrowheads="1"/>
          </p:cNvSpPr>
          <p:nvPr/>
        </p:nvSpPr>
        <p:spPr bwMode="auto">
          <a:xfrm>
            <a:off x="605307" y="2554288"/>
            <a:ext cx="6181859" cy="382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9560"/>
                </a:solidFill>
              </a:rPr>
              <a:t>Uninsured vehicles seized:</a:t>
            </a:r>
          </a:p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2005:	  45,000</a:t>
            </a:r>
          </a:p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9560"/>
                </a:solidFill>
              </a:rPr>
              <a:t>2006:	  78,000</a:t>
            </a:r>
          </a:p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2007:	150,000</a:t>
            </a:r>
          </a:p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9560"/>
                </a:solidFill>
              </a:rPr>
              <a:t>2008:	185,000</a:t>
            </a:r>
          </a:p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2009:	180,000</a:t>
            </a:r>
          </a:p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9560"/>
                </a:solidFill>
              </a:rPr>
              <a:t>2010:	150,000</a:t>
            </a:r>
          </a:p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2011:	140,000</a:t>
            </a:r>
          </a:p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9560"/>
                </a:solidFill>
              </a:rPr>
              <a:t>2012:	137,000</a:t>
            </a:r>
          </a:p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2013:	135,000</a:t>
            </a:r>
          </a:p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9560"/>
                </a:solidFill>
              </a:rPr>
              <a:t>2014:	116,000</a:t>
            </a:r>
          </a:p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2015: 	121,000</a:t>
            </a:r>
          </a:p>
          <a:p>
            <a:pPr lvl="1" defTabSz="914400" eaLnBrk="1" hangingPunct="1">
              <a:spcBef>
                <a:spcPct val="0"/>
              </a:spcBef>
              <a:buNone/>
            </a:pPr>
            <a:r>
              <a:rPr lang="en-GB" altLang="en-US" sz="1800" dirty="0">
                <a:solidFill>
                  <a:srgbClr val="009560"/>
                </a:solidFill>
              </a:rPr>
              <a:t>2016	146,000</a:t>
            </a:r>
          </a:p>
        </p:txBody>
      </p:sp>
      <p:sp>
        <p:nvSpPr>
          <p:cNvPr id="32775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5337810" y="6057900"/>
            <a:ext cx="334899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Halifax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Public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7D2E4E3A-F034-470D-9D5A-F5257C915FB0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23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0438" cy="982662"/>
          </a:xfrm>
        </p:spPr>
        <p:txBody>
          <a:bodyPr/>
          <a:lstStyle/>
          <a:p>
            <a:pPr eaLnBrk="1" hangingPunct="1"/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  <a:br>
              <a:rPr lang="en-GB" sz="2000" dirty="0">
                <a:ea typeface="MS PGothic" pitchFamily="34" charset="-128"/>
                <a:cs typeface="Arial" panose="020B0604020202020204" pitchFamily="34" charset="0"/>
              </a:rPr>
            </a:br>
            <a:endParaRPr lang="en-US" sz="2000" dirty="0"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413" y="1277938"/>
            <a:ext cx="7002462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095375" y="1360488"/>
            <a:ext cx="5181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>
                <a:solidFill>
                  <a:srgbClr val="009560"/>
                </a:solidFill>
                <a:latin typeface="+mn-lt"/>
                <a:cs typeface="Arial" charset="0"/>
              </a:rPr>
              <a:t>More than 1.5 million vehicles seized</a:t>
            </a:r>
          </a:p>
        </p:txBody>
      </p:sp>
      <p:sp>
        <p:nvSpPr>
          <p:cNvPr id="3379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4823460" y="6057900"/>
            <a:ext cx="386334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Halifax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Public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04BE10D8-16AF-400E-A15B-F1D416634783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982662"/>
          </a:xfrm>
        </p:spPr>
        <p:txBody>
          <a:bodyPr/>
          <a:lstStyle/>
          <a:p>
            <a:pPr eaLnBrk="1" hangingPunct="1"/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  <a:br>
              <a:rPr lang="en-GB" sz="2000" dirty="0">
                <a:ea typeface="MS PGothic" pitchFamily="34" charset="-128"/>
                <a:cs typeface="Arial" panose="020B0604020202020204" pitchFamily="34" charset="0"/>
              </a:rPr>
            </a:br>
            <a:endParaRPr lang="en-US" sz="2000" dirty="0"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814085"/>
              </p:ext>
            </p:extLst>
          </p:nvPr>
        </p:nvGraphicFramePr>
        <p:xfrm>
          <a:off x="626535" y="1092200"/>
          <a:ext cx="7893678" cy="4792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68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4652010" y="6057900"/>
            <a:ext cx="403479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Halifax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Public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0D8D9B89-7D2B-427D-8D2F-2925AC075F66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51625" cy="982662"/>
          </a:xfrm>
        </p:spPr>
        <p:txBody>
          <a:bodyPr/>
          <a:lstStyle/>
          <a:p>
            <a:pPr eaLnBrk="1" hangingPunct="1"/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  <a:br>
              <a:rPr lang="en-GB" sz="2000" dirty="0">
                <a:ea typeface="MS PGothic" pitchFamily="34" charset="-128"/>
                <a:cs typeface="Arial" panose="020B0604020202020204" pitchFamily="34" charset="0"/>
              </a:rPr>
            </a:br>
            <a:endParaRPr lang="en-US" sz="2000" dirty="0"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7893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5257165" y="6212783"/>
            <a:ext cx="370332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Halifax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Public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443F68A0-6546-4B71-99D7-D8ABB0DDF8EF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sz="1200" dirty="0">
              <a:solidFill>
                <a:srgbClr val="0095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32" y="1367380"/>
            <a:ext cx="7264957" cy="473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28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/>
          <p:cNvSpPr>
            <a:spLocks noGrp="1"/>
          </p:cNvSpPr>
          <p:nvPr>
            <p:ph type="title" idx="4294967295"/>
          </p:nvPr>
        </p:nvSpPr>
        <p:spPr>
          <a:xfrm>
            <a:off x="508000" y="1371600"/>
            <a:ext cx="8128000" cy="53340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rgbClr val="009560"/>
                </a:solidFill>
                <a:latin typeface="+mn-lt"/>
                <a:ea typeface="ＭＳ Ｐゴシック" pitchFamily="34" charset="-128"/>
                <a:cs typeface="Arial" panose="020B0604020202020204" pitchFamily="34" charset="0"/>
              </a:rPr>
              <a:t>Obligations of Insurers</a:t>
            </a:r>
            <a:endParaRPr lang="en-US" dirty="0">
              <a:solidFill>
                <a:srgbClr val="009560"/>
              </a:solidFill>
              <a:latin typeface="+mn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174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08000" y="2006600"/>
            <a:ext cx="8128000" cy="37719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The “cascade” effect</a:t>
            </a: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24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2400" dirty="0">
                <a:ea typeface="ＭＳ Ｐゴシック" pitchFamily="34" charset="-128"/>
                <a:cs typeface="Arial" pitchFamily="34" charset="0"/>
              </a:rPr>
              <a:t>Contract</a:t>
            </a: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24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RTA</a:t>
            </a: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24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2400" dirty="0">
                <a:ea typeface="ＭＳ Ｐゴシック" pitchFamily="34" charset="-128"/>
                <a:cs typeface="Arial" pitchFamily="34" charset="0"/>
              </a:rPr>
              <a:t>Article 75</a:t>
            </a: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24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MIB – Guarantee fund</a:t>
            </a: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9560"/>
              </a:buClr>
              <a:buFont typeface="Calibri" panose="020F0502020204030204" pitchFamily="34" charset="0"/>
              <a:buNone/>
              <a:defRPr/>
            </a:pPr>
            <a:endParaRPr lang="en-GB" sz="18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732020" y="6126163"/>
            <a:ext cx="3954780" cy="595312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b="1" dirty="0"/>
              <a:t>The Insurance Institute of Halifax</a:t>
            </a:r>
          </a:p>
          <a:p>
            <a:pPr algn="r"/>
            <a:r>
              <a:rPr lang="en-US" sz="1200" dirty="0">
                <a:solidFill>
                  <a:srgbClr val="4C4C4C"/>
                </a:solidFill>
              </a:rPr>
              <a:t>Public Domain</a:t>
            </a:r>
          </a:p>
          <a:p>
            <a:pPr algn="r"/>
            <a:r>
              <a:rPr lang="en-US" sz="1200" dirty="0">
                <a:solidFill>
                  <a:srgbClr val="4C4C4C"/>
                </a:solidFill>
              </a:rPr>
              <a:t>Slide </a:t>
            </a:r>
            <a:fld id="{E64EF224-60E3-D147-AB95-4CFE6F812AD5}" type="slidenum">
              <a:rPr lang="en-US" sz="1200" b="1" smtClean="0">
                <a:solidFill>
                  <a:srgbClr val="009560"/>
                </a:solidFill>
              </a:rPr>
              <a:pPr algn="r"/>
              <a:t>15</a:t>
            </a:fld>
            <a:endParaRPr lang="en-US" sz="1200" b="1" dirty="0">
              <a:solidFill>
                <a:srgbClr val="00956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329406"/>
            <a:ext cx="5880705" cy="8317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9957614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7"/>
          <p:cNvSpPr>
            <a:spLocks noGrp="1"/>
          </p:cNvSpPr>
          <p:nvPr>
            <p:ph type="title" idx="4294967295"/>
          </p:nvPr>
        </p:nvSpPr>
        <p:spPr>
          <a:xfrm>
            <a:off x="508000" y="1371600"/>
            <a:ext cx="8128000" cy="533400"/>
          </a:xfrm>
        </p:spPr>
        <p:txBody>
          <a:bodyPr/>
          <a:lstStyle/>
          <a:p>
            <a:pPr eaLnBrk="1" hangingPunct="1"/>
            <a:r>
              <a:rPr lang="en-GB" sz="2800" dirty="0">
                <a:solidFill>
                  <a:srgbClr val="009560"/>
                </a:solidFill>
                <a:latin typeface="+mn-lt"/>
                <a:ea typeface="ＭＳ Ｐゴシック" pitchFamily="34" charset="-128"/>
                <a:cs typeface="Arial" panose="020B0604020202020204" pitchFamily="34" charset="0"/>
              </a:rPr>
              <a:t>Part VI of the RTA 1988</a:t>
            </a:r>
            <a:br>
              <a:rPr lang="en-GB" sz="2800" dirty="0">
                <a:solidFill>
                  <a:srgbClr val="009560"/>
                </a:solidFill>
                <a:latin typeface="+mn-lt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GB" sz="2600" dirty="0">
                <a:solidFill>
                  <a:srgbClr val="009560"/>
                </a:solidFill>
                <a:latin typeface="+mn-lt"/>
                <a:ea typeface="ＭＳ Ｐゴシック" pitchFamily="34" charset="-128"/>
                <a:cs typeface="Arial" panose="020B0604020202020204" pitchFamily="34" charset="0"/>
              </a:rPr>
              <a:t>Criminal offence to cancellation</a:t>
            </a:r>
            <a:endParaRPr lang="en-US" sz="2600" dirty="0">
              <a:solidFill>
                <a:srgbClr val="009560"/>
              </a:solidFill>
              <a:latin typeface="+mn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174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08000" y="2006600"/>
            <a:ext cx="8128000" cy="37719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1900" dirty="0">
                <a:ea typeface="ＭＳ Ｐゴシック" pitchFamily="34" charset="-128"/>
                <a:cs typeface="Arial" pitchFamily="34" charset="0"/>
              </a:rPr>
              <a:t>S143 – obligation to insure and creation of offence</a:t>
            </a: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9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1900" dirty="0">
                <a:ea typeface="ＭＳ Ｐゴシック" pitchFamily="34" charset="-128"/>
                <a:cs typeface="Arial" pitchFamily="34" charset="0"/>
              </a:rPr>
              <a:t>S145 – requirements in respect of policies</a:t>
            </a:r>
          </a:p>
          <a:p>
            <a:pPr lvl="3"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1900" dirty="0">
                <a:ea typeface="ＭＳ Ｐゴシック" pitchFamily="34" charset="-128"/>
                <a:cs typeface="Arial" pitchFamily="34" charset="0"/>
              </a:rPr>
              <a:t>“arising out of the use of a </a:t>
            </a:r>
            <a:r>
              <a:rPr lang="en-GB" sz="1900" b="1" dirty="0">
                <a:ea typeface="ＭＳ Ｐゴシック" pitchFamily="34" charset="-128"/>
                <a:cs typeface="Arial" pitchFamily="34" charset="0"/>
              </a:rPr>
              <a:t>vehicle</a:t>
            </a:r>
            <a:r>
              <a:rPr lang="en-GB" sz="1900" dirty="0">
                <a:ea typeface="ＭＳ Ｐゴシック" pitchFamily="34" charset="-128"/>
                <a:cs typeface="Arial" pitchFamily="34" charset="0"/>
              </a:rPr>
              <a:t> on a road”</a:t>
            </a:r>
            <a:endParaRPr lang="en-GB" sz="19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1900" dirty="0">
                <a:ea typeface="ＭＳ Ｐゴシック" pitchFamily="34" charset="-128"/>
                <a:cs typeface="Arial" pitchFamily="34" charset="0"/>
              </a:rPr>
              <a:t>S151 – insurers obliged to pay where:</a:t>
            </a:r>
          </a:p>
          <a:p>
            <a:pPr lvl="3"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1900" dirty="0">
                <a:ea typeface="ＭＳ Ｐゴシック" pitchFamily="34" charset="-128"/>
                <a:cs typeface="Arial" pitchFamily="34" charset="0"/>
              </a:rPr>
              <a:t>Liability would be covered if insured “all persons” [151(2)(b)]</a:t>
            </a:r>
          </a:p>
          <a:p>
            <a:pPr marL="0" indent="0" eaLnBrk="1" hangingPunct="1">
              <a:lnSpc>
                <a:spcPct val="70000"/>
              </a:lnSpc>
              <a:buClr>
                <a:srgbClr val="009560"/>
              </a:buClr>
              <a:buNone/>
              <a:defRPr/>
            </a:pPr>
            <a:endParaRPr lang="en-GB" sz="1900" b="1" dirty="0"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1900" dirty="0">
                <a:ea typeface="ＭＳ Ｐゴシック" pitchFamily="34" charset="-128"/>
                <a:cs typeface="Arial" pitchFamily="34" charset="0"/>
              </a:rPr>
              <a:t>S151 applies even if:</a:t>
            </a:r>
          </a:p>
          <a:p>
            <a:pPr lvl="3"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1900" dirty="0">
                <a:ea typeface="ＭＳ Ｐゴシック" pitchFamily="34" charset="-128"/>
                <a:cs typeface="Arial" pitchFamily="34" charset="0"/>
              </a:rPr>
              <a:t>Driver unlicensed [151(3)]</a:t>
            </a:r>
          </a:p>
          <a:p>
            <a:pPr lvl="3"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1900" dirty="0">
                <a:ea typeface="ＭＳ Ｐゴシック" pitchFamily="34" charset="-128"/>
                <a:cs typeface="Arial" pitchFamily="34" charset="0"/>
              </a:rPr>
              <a:t>Avoided, avoidable, cancelled or cancellable [151(5)]</a:t>
            </a:r>
          </a:p>
          <a:p>
            <a:pPr lvl="3"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1900" dirty="0">
                <a:ea typeface="ＭＳ Ｐゴシック" pitchFamily="34" charset="-128"/>
                <a:cs typeface="Arial" pitchFamily="34" charset="0"/>
              </a:rPr>
              <a:t>But may cease – see later</a:t>
            </a:r>
          </a:p>
          <a:p>
            <a:pPr lvl="3"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900" dirty="0"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1900" dirty="0">
                <a:ea typeface="ＭＳ Ｐゴシック" pitchFamily="34" charset="-128"/>
                <a:cs typeface="Arial" pitchFamily="34" charset="0"/>
              </a:rPr>
              <a:t>No liability to a passenger in a stolen vehicle [151(4)]</a:t>
            </a: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9560"/>
              </a:buClr>
              <a:buFont typeface="Calibri" panose="020F0502020204030204" pitchFamily="34" charset="0"/>
              <a:buNone/>
              <a:defRPr/>
            </a:pPr>
            <a:endParaRPr lang="en-GB" sz="18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97630" y="6126163"/>
            <a:ext cx="4789170" cy="595312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b="1" dirty="0"/>
              <a:t>The Insurance Institute of Halifax</a:t>
            </a:r>
          </a:p>
          <a:p>
            <a:pPr algn="r"/>
            <a:r>
              <a:rPr lang="en-US" sz="1200" b="1" dirty="0">
                <a:solidFill>
                  <a:srgbClr val="4C4C4C"/>
                </a:solidFill>
              </a:rPr>
              <a:t>Public Domain</a:t>
            </a:r>
          </a:p>
          <a:p>
            <a:pPr algn="r"/>
            <a:r>
              <a:rPr lang="en-US" sz="1200" b="1" dirty="0">
                <a:solidFill>
                  <a:srgbClr val="4C4C4C"/>
                </a:solidFill>
              </a:rPr>
              <a:t>Slide </a:t>
            </a:r>
            <a:fld id="{E64EF224-60E3-D147-AB95-4CFE6F812AD5}" type="slidenum">
              <a:rPr lang="en-US" sz="1200" b="1" smtClean="0">
                <a:solidFill>
                  <a:srgbClr val="009560"/>
                </a:solidFill>
              </a:rPr>
              <a:pPr algn="r"/>
              <a:t>16</a:t>
            </a:fld>
            <a:endParaRPr lang="en-US" sz="1200" b="1" dirty="0">
              <a:solidFill>
                <a:srgbClr val="00956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329406"/>
            <a:ext cx="5880705" cy="8317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5485999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7"/>
          <p:cNvSpPr>
            <a:spLocks noGrp="1"/>
          </p:cNvSpPr>
          <p:nvPr>
            <p:ph type="title" idx="4294967295"/>
          </p:nvPr>
        </p:nvSpPr>
        <p:spPr>
          <a:xfrm>
            <a:off x="508000" y="1371600"/>
            <a:ext cx="8128000" cy="53340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rgbClr val="009560"/>
                </a:solidFill>
                <a:latin typeface="+mn-lt"/>
                <a:ea typeface="ＭＳ Ｐゴシック" pitchFamily="34" charset="-128"/>
                <a:cs typeface="Arial" panose="020B0604020202020204" pitchFamily="34" charset="0"/>
              </a:rPr>
              <a:t>Part VI of the RTA 1988</a:t>
            </a:r>
            <a:endParaRPr lang="en-US" dirty="0">
              <a:solidFill>
                <a:srgbClr val="009560"/>
              </a:solidFill>
              <a:latin typeface="+mn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174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08000" y="2006600"/>
            <a:ext cx="8128000" cy="37719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dirty="0">
                <a:ea typeface="ＭＳ Ｐゴシック" pitchFamily="34" charset="-128"/>
                <a:cs typeface="Arial" pitchFamily="34" charset="0"/>
              </a:rPr>
              <a:t>Cancellation [s152(1)]</a:t>
            </a: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dirty="0">
                <a:ea typeface="ＭＳ Ｐゴシック" pitchFamily="34" charset="-128"/>
                <a:cs typeface="Arial" pitchFamily="34" charset="0"/>
              </a:rPr>
              <a:t>Simplified by the Deregulation Act 2015</a:t>
            </a: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dirty="0"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dirty="0">
                <a:ea typeface="ＭＳ Ｐゴシック" pitchFamily="34" charset="-128"/>
                <a:cs typeface="Arial" pitchFamily="34" charset="0"/>
              </a:rPr>
              <a:t>30 June 2015 – a date to remember</a:t>
            </a:r>
          </a:p>
          <a:p>
            <a:pPr lvl="3"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600" dirty="0"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9560"/>
              </a:buClr>
              <a:buFont typeface="Calibri" panose="020F0502020204030204" pitchFamily="34" charset="0"/>
              <a:buNone/>
              <a:defRPr/>
            </a:pPr>
            <a:endParaRPr lang="en-GB" sz="21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9560"/>
              </a:buClr>
              <a:buFont typeface="Calibri" panose="020F0502020204030204" pitchFamily="34" charset="0"/>
              <a:buNone/>
              <a:defRPr/>
            </a:pPr>
            <a:endParaRPr lang="en-GB" sz="18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26280" y="6126163"/>
            <a:ext cx="4160520" cy="595312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b="1" dirty="0"/>
              <a:t>The Insurance Institute of Halifax</a:t>
            </a:r>
          </a:p>
          <a:p>
            <a:pPr>
              <a:buNone/>
            </a:pPr>
            <a:r>
              <a:rPr lang="en-US" sz="1200" b="1" dirty="0">
                <a:solidFill>
                  <a:srgbClr val="4C4C4C"/>
                </a:solidFill>
              </a:rPr>
              <a:t>Public Domain</a:t>
            </a:r>
          </a:p>
          <a:p>
            <a:pPr algn="r"/>
            <a:r>
              <a:rPr lang="en-US" sz="1200" b="1" dirty="0">
                <a:solidFill>
                  <a:srgbClr val="4C4C4C"/>
                </a:solidFill>
              </a:rPr>
              <a:t>Slide </a:t>
            </a:r>
            <a:fld id="{E64EF224-60E3-D147-AB95-4CFE6F812AD5}" type="slidenum">
              <a:rPr lang="en-US" sz="1200" b="1" smtClean="0">
                <a:solidFill>
                  <a:srgbClr val="009560"/>
                </a:solidFill>
              </a:rPr>
              <a:pPr algn="r"/>
              <a:t>17</a:t>
            </a:fld>
            <a:endParaRPr lang="en-US" sz="1200" b="1" dirty="0">
              <a:solidFill>
                <a:srgbClr val="00956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86735" y="329406"/>
            <a:ext cx="5880705" cy="8317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</a:p>
        </p:txBody>
      </p:sp>
    </p:spTree>
    <p:extLst>
      <p:ext uri="{BB962C8B-B14F-4D97-AF65-F5344CB8AC3E}">
        <p14:creationId xmlns:p14="http://schemas.microsoft.com/office/powerpoint/2010/main" val="1573875388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7"/>
          <p:cNvSpPr>
            <a:spLocks noGrp="1"/>
          </p:cNvSpPr>
          <p:nvPr>
            <p:ph type="title" idx="4294967295"/>
          </p:nvPr>
        </p:nvSpPr>
        <p:spPr>
          <a:xfrm>
            <a:off x="508000" y="1371600"/>
            <a:ext cx="8128000" cy="53340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rgbClr val="0095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Part VI of the RTA 1988</a:t>
            </a:r>
            <a:endParaRPr lang="en-US" dirty="0">
              <a:solidFill>
                <a:srgbClr val="00956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174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474133" y="1989665"/>
            <a:ext cx="8128000" cy="3993445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Avoidance – s152(2)</a:t>
            </a: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24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2400" dirty="0">
                <a:ea typeface="ＭＳ Ｐゴシック" pitchFamily="34" charset="-128"/>
                <a:cs typeface="Arial" pitchFamily="34" charset="0"/>
              </a:rPr>
              <a:t>If misrepresentation or non disclosure</a:t>
            </a: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24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Need to issue proceedings and ask court to verify (issue declaration)</a:t>
            </a: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24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2400" dirty="0">
                <a:ea typeface="ＭＳ Ｐゴシック" pitchFamily="34" charset="-128"/>
                <a:cs typeface="Arial" pitchFamily="34" charset="0"/>
              </a:rPr>
              <a:t>Article 75 liability remains unless done before accident</a:t>
            </a: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2400" dirty="0"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2400" dirty="0"/>
              <a:t>Fidelidade (Casse Suisse) – a ‘game changer’?</a:t>
            </a:r>
            <a:endParaRPr lang="en-GB" sz="2400" dirty="0"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9560"/>
              </a:buClr>
              <a:buFont typeface="Calibri" panose="020F0502020204030204" pitchFamily="34" charset="0"/>
              <a:buNone/>
              <a:defRPr/>
            </a:pPr>
            <a:endParaRPr lang="en-GB" sz="1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9560"/>
              </a:buClr>
              <a:buFont typeface="Calibri" panose="020F0502020204030204" pitchFamily="34" charset="0"/>
              <a:buNone/>
              <a:defRPr/>
            </a:pPr>
            <a:endParaRPr lang="en-GB" sz="18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337810" y="6126163"/>
            <a:ext cx="3348990" cy="595312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b="1" dirty="0"/>
              <a:t>The Insurance Institute of Halifax</a:t>
            </a:r>
          </a:p>
          <a:p>
            <a:pPr algn="r"/>
            <a:r>
              <a:rPr lang="en-US" sz="1200" b="1" dirty="0">
                <a:solidFill>
                  <a:srgbClr val="4C4C4C"/>
                </a:solidFill>
              </a:rPr>
              <a:t>Public Domain</a:t>
            </a:r>
          </a:p>
          <a:p>
            <a:pPr algn="r"/>
            <a:r>
              <a:rPr lang="en-US" sz="1200" b="1" dirty="0">
                <a:solidFill>
                  <a:srgbClr val="4C4C4C"/>
                </a:solidFill>
              </a:rPr>
              <a:t>Slide </a:t>
            </a:r>
            <a:fld id="{E64EF224-60E3-D147-AB95-4CFE6F812AD5}" type="slidenum">
              <a:rPr lang="en-US" sz="1200" b="1" smtClean="0">
                <a:solidFill>
                  <a:srgbClr val="009560"/>
                </a:solidFill>
              </a:rPr>
              <a:pPr algn="r"/>
              <a:t>18</a:t>
            </a:fld>
            <a:endParaRPr lang="en-US" sz="1200" b="1" dirty="0">
              <a:solidFill>
                <a:srgbClr val="00956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329406"/>
            <a:ext cx="5880705" cy="8317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</a:p>
        </p:txBody>
      </p:sp>
    </p:spTree>
    <p:extLst>
      <p:ext uri="{BB962C8B-B14F-4D97-AF65-F5344CB8AC3E}">
        <p14:creationId xmlns:p14="http://schemas.microsoft.com/office/powerpoint/2010/main" val="2426916892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7"/>
          <p:cNvSpPr>
            <a:spLocks noGrp="1"/>
          </p:cNvSpPr>
          <p:nvPr>
            <p:ph type="title" idx="4294967295"/>
          </p:nvPr>
        </p:nvSpPr>
        <p:spPr>
          <a:xfrm>
            <a:off x="508000" y="1371600"/>
            <a:ext cx="8128000" cy="53340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rgbClr val="009560"/>
                </a:solidFill>
                <a:latin typeface="+mn-lt"/>
                <a:ea typeface="ＭＳ Ｐゴシック" pitchFamily="34" charset="-128"/>
                <a:cs typeface="Arial" panose="020B0604020202020204" pitchFamily="34" charset="0"/>
              </a:rPr>
              <a:t>Article 75</a:t>
            </a:r>
            <a:endParaRPr lang="en-US" dirty="0">
              <a:solidFill>
                <a:srgbClr val="009560"/>
              </a:solidFill>
              <a:latin typeface="+mn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174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08000" y="2006600"/>
            <a:ext cx="8128000" cy="37719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9560"/>
              </a:buClr>
              <a:buFont typeface="Calibri" panose="020F0502020204030204" pitchFamily="34" charset="0"/>
              <a:buNone/>
              <a:defRPr/>
            </a:pPr>
            <a:r>
              <a:rPr lang="en-GB" sz="2400" dirty="0">
                <a:solidFill>
                  <a:srgbClr val="009560"/>
                </a:solidFill>
                <a:ea typeface="ＭＳ Ｐゴシック" pitchFamily="34" charset="-128"/>
                <a:cs typeface="Arial" pitchFamily="34" charset="0"/>
              </a:rPr>
              <a:t>What is Article 75?</a:t>
            </a: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24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Rules to determine when an insurer pays an </a:t>
            </a:r>
            <a:r>
              <a:rPr lang="en-GB" sz="2400" u="sng" dirty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uninsured</a:t>
            </a:r>
            <a:r>
              <a:rPr lang="en-GB" sz="2400" dirty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 case</a:t>
            </a:r>
          </a:p>
          <a:p>
            <a:pPr lvl="3"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2400" dirty="0"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2400" dirty="0">
                <a:ea typeface="ＭＳ Ｐゴシック" pitchFamily="34" charset="-128"/>
                <a:cs typeface="Arial" pitchFamily="34" charset="0"/>
              </a:rPr>
              <a:t>Dispute resolution mechanism built in</a:t>
            </a:r>
          </a:p>
          <a:p>
            <a:pPr lvl="3"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2400" dirty="0"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Binding on insurers</a:t>
            </a:r>
          </a:p>
          <a:p>
            <a:pPr lvl="3"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2400" dirty="0"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2400" dirty="0">
                <a:ea typeface="ＭＳ Ｐゴシック" pitchFamily="34" charset="-128"/>
                <a:cs typeface="Arial" pitchFamily="34" charset="0"/>
              </a:rPr>
              <a:t>Part of MIB’s Articles of Association (No. 75)</a:t>
            </a:r>
          </a:p>
          <a:p>
            <a:pPr lvl="3"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600" dirty="0"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9560"/>
              </a:buClr>
              <a:buFont typeface="Calibri" panose="020F0502020204030204" pitchFamily="34" charset="0"/>
              <a:buNone/>
              <a:defRPr/>
            </a:pPr>
            <a:endParaRPr lang="en-GB" sz="18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endParaRPr lang="en-GB" sz="1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406390" y="6126163"/>
            <a:ext cx="3280410" cy="595312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b="1" dirty="0"/>
              <a:t>The Insurance Institute of  Halifax</a:t>
            </a:r>
          </a:p>
          <a:p>
            <a:pPr>
              <a:buNone/>
            </a:pPr>
            <a:r>
              <a:rPr lang="en-US" sz="1200" b="1" dirty="0">
                <a:solidFill>
                  <a:srgbClr val="4C4C4C"/>
                </a:solidFill>
              </a:rPr>
              <a:t>Public Domain</a:t>
            </a:r>
          </a:p>
          <a:p>
            <a:pPr algn="r"/>
            <a:r>
              <a:rPr lang="en-US" sz="1200" b="1" dirty="0">
                <a:solidFill>
                  <a:srgbClr val="4C4C4C"/>
                </a:solidFill>
              </a:rPr>
              <a:t>Slide </a:t>
            </a:r>
            <a:fld id="{E64EF224-60E3-D147-AB95-4CFE6F812AD5}" type="slidenum">
              <a:rPr lang="en-US" sz="1200" b="1" smtClean="0">
                <a:solidFill>
                  <a:srgbClr val="009560"/>
                </a:solidFill>
              </a:rPr>
              <a:pPr algn="r"/>
              <a:t>19</a:t>
            </a:fld>
            <a:endParaRPr lang="en-US" sz="1200" b="1" dirty="0">
              <a:solidFill>
                <a:srgbClr val="00956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329406"/>
            <a:ext cx="5880705" cy="831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</a:p>
        </p:txBody>
      </p:sp>
    </p:spTree>
    <p:extLst>
      <p:ext uri="{BB962C8B-B14F-4D97-AF65-F5344CB8AC3E}">
        <p14:creationId xmlns:p14="http://schemas.microsoft.com/office/powerpoint/2010/main" val="1226685363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9100" cy="982662"/>
          </a:xfrm>
        </p:spPr>
        <p:txBody>
          <a:bodyPr/>
          <a:lstStyle/>
          <a:p>
            <a:pPr eaLnBrk="1" hangingPunct="1"/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</a:p>
        </p:txBody>
      </p:sp>
      <p:sp>
        <p:nvSpPr>
          <p:cNvPr id="5" name="Title 7"/>
          <p:cNvSpPr>
            <a:spLocks noGrp="1"/>
          </p:cNvSpPr>
          <p:nvPr>
            <p:ph idx="1"/>
          </p:nvPr>
        </p:nvSpPr>
        <p:spPr>
          <a:xfrm>
            <a:off x="457200" y="1560513"/>
            <a:ext cx="8229600" cy="4378325"/>
          </a:xfrm>
        </p:spPr>
        <p:txBody>
          <a:bodyPr rtlCol="0">
            <a:normAutofit/>
          </a:bodyPr>
          <a:lstStyle/>
          <a:p>
            <a:pPr lvl="0"/>
            <a:r>
              <a:rPr lang="en-GB" sz="2600" dirty="0"/>
              <a:t>MIB – ‘a brief history’</a:t>
            </a:r>
          </a:p>
          <a:p>
            <a:pPr lvl="0"/>
            <a:r>
              <a:rPr lang="en-GB" sz="2600" dirty="0"/>
              <a:t>How MIB is tackling the problem of uninsured driving</a:t>
            </a:r>
          </a:p>
          <a:p>
            <a:pPr lvl="0"/>
            <a:r>
              <a:rPr lang="en-GB" sz="2600" dirty="0"/>
              <a:t>The Road Traffic Act, Article 75 – a ‘rough guide’</a:t>
            </a:r>
          </a:p>
          <a:p>
            <a:pPr lvl="0"/>
            <a:r>
              <a:rPr lang="en-GB" sz="2600" dirty="0"/>
              <a:t>Assisting victims of uninsured and ‘hit and run’ drivers</a:t>
            </a:r>
          </a:p>
          <a:p>
            <a:pPr lvl="0"/>
            <a:r>
              <a:rPr lang="en-GB" sz="2600" dirty="0"/>
              <a:t>Recent case law – Vnuk, Holden, Cameron, Fidelidade</a:t>
            </a:r>
          </a:p>
          <a:p>
            <a:pPr lvl="0"/>
            <a:r>
              <a:rPr lang="en-GB" sz="2600" dirty="0"/>
              <a:t>Current / future challenges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altLang="en-US" sz="2600" dirty="0">
              <a:solidFill>
                <a:srgbClr val="00956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20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5497830" y="6057900"/>
            <a:ext cx="318897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Halifax</a:t>
            </a:r>
          </a:p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4C4C4C"/>
                </a:solidFill>
              </a:rPr>
              <a:t>Public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4FB0741B-5DED-41CD-8F12-EB86AC88272B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26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1285875"/>
            <a:ext cx="64008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600" dirty="0"/>
              <a:t>Article 75 Main Provisions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2214563"/>
            <a:ext cx="3581400" cy="2500312"/>
          </a:xfrm>
        </p:spPr>
        <p:txBody>
          <a:bodyPr/>
          <a:lstStyle/>
          <a:p>
            <a:pPr eaLnBrk="1" hangingPunct="1">
              <a:buFont typeface="Times"/>
              <a:buNone/>
              <a:defRPr/>
            </a:pPr>
            <a:r>
              <a:rPr lang="en-GB" sz="2000" dirty="0"/>
              <a:t>Insurer is A75 even if ...</a:t>
            </a:r>
          </a:p>
          <a:p>
            <a:pPr eaLnBrk="1" hangingPunct="1">
              <a:buFont typeface="Times"/>
              <a:buChar char="•"/>
              <a:defRPr/>
            </a:pPr>
            <a:r>
              <a:rPr lang="en-GB" sz="2000" b="0" dirty="0">
                <a:solidFill>
                  <a:schemeClr val="tx1"/>
                </a:solidFill>
              </a:rPr>
              <a:t>Fraud / misrepresentation</a:t>
            </a:r>
          </a:p>
          <a:p>
            <a:pPr algn="l" eaLnBrk="1" hangingPunct="1">
              <a:buFont typeface="Times"/>
              <a:buChar char="•"/>
              <a:defRPr/>
            </a:pPr>
            <a:r>
              <a:rPr lang="en-GB" sz="2000" b="0" dirty="0">
                <a:solidFill>
                  <a:schemeClr val="tx1"/>
                </a:solidFill>
              </a:rPr>
              <a:t>Backdated cover</a:t>
            </a:r>
          </a:p>
          <a:p>
            <a:pPr algn="l" eaLnBrk="1" hangingPunct="1">
              <a:buFont typeface="Times"/>
              <a:buChar char="•"/>
              <a:defRPr/>
            </a:pPr>
            <a:r>
              <a:rPr lang="en-GB" sz="2000" b="0" dirty="0">
                <a:solidFill>
                  <a:schemeClr val="tx1"/>
                </a:solidFill>
              </a:rPr>
              <a:t>No annual certificate issued</a:t>
            </a:r>
          </a:p>
          <a:p>
            <a:pPr algn="l" eaLnBrk="1" hangingPunct="1">
              <a:buFont typeface="Times"/>
              <a:buChar char="•"/>
              <a:defRPr/>
            </a:pPr>
            <a:r>
              <a:rPr lang="en-GB" sz="2000" b="0" dirty="0">
                <a:solidFill>
                  <a:schemeClr val="tx1"/>
                </a:solidFill>
              </a:rPr>
              <a:t>Use outside the scope</a:t>
            </a:r>
          </a:p>
          <a:p>
            <a:pPr eaLnBrk="1" hangingPunct="1">
              <a:buClr>
                <a:schemeClr val="tx1"/>
              </a:buClr>
              <a:buFontTx/>
              <a:buChar char="•"/>
              <a:defRPr/>
            </a:pP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4714875" y="2214563"/>
            <a:ext cx="358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B3B3B3"/>
              </a:buClr>
              <a:buFont typeface="Times"/>
              <a:buNone/>
              <a:defRPr/>
            </a:pPr>
            <a:r>
              <a:rPr lang="en-GB" sz="2000" dirty="0">
                <a:solidFill>
                  <a:srgbClr val="009560"/>
                </a:solidFill>
              </a:rPr>
              <a:t>and is not A75 when...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3B3B3"/>
              </a:buClr>
              <a:buFont typeface="Times"/>
              <a:buChar char="•"/>
              <a:defRPr/>
            </a:pPr>
            <a:r>
              <a:rPr lang="en-GB" sz="2000" b="0" dirty="0"/>
              <a:t>Cancelled &amp; MID updated before accident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3B3B3"/>
              </a:buClr>
              <a:buFont typeface="Times"/>
              <a:buChar char="•"/>
              <a:defRPr/>
            </a:pPr>
            <a:r>
              <a:rPr lang="en-GB" sz="2000" b="0" dirty="0"/>
              <a:t>Transfer of interest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3B3B3"/>
              </a:buClr>
              <a:buFont typeface="Times"/>
              <a:buChar char="•"/>
              <a:defRPr/>
            </a:pPr>
            <a:r>
              <a:rPr lang="en-GB" sz="2000" b="0" dirty="0"/>
              <a:t>Certificate stolen / forged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3B3B3"/>
              </a:buClr>
              <a:buFont typeface="Times"/>
              <a:buChar char="•"/>
              <a:defRPr/>
            </a:pPr>
            <a:r>
              <a:rPr lang="en-GB" sz="2000" b="0" dirty="0"/>
              <a:t>Declaration obtained before accident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0300" y="6223819"/>
            <a:ext cx="1599790" cy="432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474877" y="6126163"/>
            <a:ext cx="3211923" cy="595312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b="1" dirty="0"/>
              <a:t>The Insurance Institute of Halifax</a:t>
            </a:r>
          </a:p>
          <a:p>
            <a:pPr algn="r"/>
            <a:r>
              <a:rPr lang="en-US" sz="1200" b="1" dirty="0">
                <a:solidFill>
                  <a:srgbClr val="4C4C4C"/>
                </a:solidFill>
              </a:rPr>
              <a:t>Public Domain</a:t>
            </a:r>
          </a:p>
          <a:p>
            <a:pPr algn="r"/>
            <a:r>
              <a:rPr lang="en-US" sz="1200" b="1" dirty="0">
                <a:solidFill>
                  <a:srgbClr val="4C4C4C"/>
                </a:solidFill>
              </a:rPr>
              <a:t>Slide </a:t>
            </a:r>
            <a:fld id="{E64EF224-60E3-D147-AB95-4CFE6F812AD5}" type="slidenum">
              <a:rPr lang="en-US" sz="1200" b="1" smtClean="0">
                <a:solidFill>
                  <a:srgbClr val="009560"/>
                </a:solidFill>
              </a:rPr>
              <a:pPr algn="r"/>
              <a:t>20</a:t>
            </a:fld>
            <a:endParaRPr lang="en-US" sz="1200" b="1" dirty="0">
              <a:solidFill>
                <a:srgbClr val="009560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57200" y="329406"/>
            <a:ext cx="5880705" cy="8317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</a:p>
        </p:txBody>
      </p:sp>
    </p:spTree>
    <p:extLst>
      <p:ext uri="{BB962C8B-B14F-4D97-AF65-F5344CB8AC3E}">
        <p14:creationId xmlns:p14="http://schemas.microsoft.com/office/powerpoint/2010/main" val="1794152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469">
            <a:off x="3830955" y="1153211"/>
            <a:ext cx="3538538" cy="510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70750" cy="982662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  <a:br>
              <a:rPr lang="en-GB" sz="2000" dirty="0">
                <a:ea typeface="MS PGothic" pitchFamily="34" charset="-128"/>
                <a:cs typeface="Arial" panose="020B0604020202020204" pitchFamily="34" charset="0"/>
              </a:rPr>
            </a:br>
            <a:br>
              <a:rPr lang="en-GB" sz="2000" dirty="0">
                <a:ea typeface="MS PGothic" pitchFamily="34" charset="-128"/>
                <a:cs typeface="Arial" panose="020B0604020202020204" pitchFamily="34" charset="0"/>
              </a:rPr>
            </a:br>
            <a:endParaRPr lang="en-GB" sz="2000" dirty="0"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508000" y="1584325"/>
            <a:ext cx="812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600" dirty="0">
                <a:solidFill>
                  <a:srgbClr val="009560"/>
                </a:solidFill>
                <a:latin typeface="+mn-lt"/>
                <a:ea typeface="ＭＳ Ｐゴシック" pitchFamily="34" charset="-128"/>
              </a:rPr>
              <a:t>Uninsured Agreement 2015 </a:t>
            </a: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508000" y="2279650"/>
            <a:ext cx="4064000" cy="3779838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alibri" pitchFamily="34" charset="0"/>
              <a:buNone/>
              <a:defRPr/>
            </a:pPr>
            <a:endParaRPr lang="en-GB" sz="1700" b="1" dirty="0">
              <a:ea typeface="ＭＳ Ｐゴシック" pitchFamily="34" charset="-128"/>
              <a:cs typeface="Arial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700" dirty="0">
              <a:ea typeface="ＭＳ Ｐゴシック" pitchFamily="34" charset="-128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en-GB" sz="1700" dirty="0">
                <a:ea typeface="ＭＳ Ｐゴシック" pitchFamily="34" charset="-128"/>
                <a:cs typeface="Arial" pitchFamily="34" charset="0"/>
              </a:rPr>
              <a:t>  </a:t>
            </a:r>
          </a:p>
          <a:p>
            <a:pPr marL="0" indent="0" fontAlgn="auto">
              <a:spcAft>
                <a:spcPts val="0"/>
              </a:spcAft>
              <a:buFont typeface="Calibri" pitchFamily="34" charset="0"/>
              <a:buNone/>
              <a:defRPr/>
            </a:pPr>
            <a:endParaRPr lang="en-GB" sz="1800" dirty="0">
              <a:ea typeface="ＭＳ Ｐゴシック" pitchFamily="34" charset="-128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Calibri" pitchFamily="34" charset="0"/>
              <a:buNone/>
              <a:defRPr/>
            </a:pPr>
            <a:endParaRPr lang="en-GB" sz="1800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66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6309360" y="6175586"/>
            <a:ext cx="283464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Halifax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Public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4C0D2B55-4807-4734-8F95-EE3C580326B2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77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95275" y="274638"/>
            <a:ext cx="6813550" cy="982662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403225" y="1392238"/>
            <a:ext cx="6096000" cy="452437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9560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Claims Handling at MIB</a:t>
            </a:r>
            <a:br>
              <a:rPr lang="en-US" sz="2400" dirty="0">
                <a:solidFill>
                  <a:srgbClr val="009560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sz="2400" dirty="0">
              <a:solidFill>
                <a:srgbClr val="009560"/>
              </a:solidFill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395288" y="1844675"/>
            <a:ext cx="8280400" cy="39338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The Uninsured Drivers’ Agreement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MIB obligations – link to legal obligations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Exclusions:</a:t>
            </a:r>
          </a:p>
          <a:p>
            <a:pPr marL="889000" lvl="3" indent="-342900" fontAlgn="auto">
              <a:spcAft>
                <a:spcPts val="0"/>
              </a:spcAft>
              <a:defRPr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Repaying insurers (subrogation)</a:t>
            </a:r>
          </a:p>
          <a:p>
            <a:pPr marL="889000" lvl="3" indent="-342900" fontAlgn="auto">
              <a:spcAft>
                <a:spcPts val="0"/>
              </a:spcAft>
              <a:defRPr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‘Subsidiarity’</a:t>
            </a:r>
          </a:p>
          <a:p>
            <a:pPr marL="889000" lvl="3" indent="-342900" fontAlgn="auto">
              <a:spcAft>
                <a:spcPts val="0"/>
              </a:spcAft>
              <a:defRPr/>
            </a:pPr>
            <a:r>
              <a:rPr lang="en-US" sz="2400" strike="sngStrike" dirty="0">
                <a:ea typeface="ＭＳ Ｐゴシック" pitchFamily="34" charset="-128"/>
                <a:cs typeface="Arial" pitchFamily="34" charset="0"/>
              </a:rPr>
              <a:t>Damage to uninsured vehicles</a:t>
            </a:r>
          </a:p>
          <a:p>
            <a:pPr marL="889000" lvl="3" indent="-342900" fontAlgn="auto">
              <a:spcAft>
                <a:spcPts val="0"/>
              </a:spcAft>
              <a:defRPr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Passengers who know …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Litigation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Recovery from uninsured driver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00956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89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5097780" y="6057900"/>
            <a:ext cx="358902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Halifax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Public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D707D072-940B-4466-A9E3-518F8B2852D1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16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29413" cy="982662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 Halifax</a:t>
            </a:r>
            <a:br>
              <a:rPr lang="en-GB" sz="2000" dirty="0">
                <a:ea typeface="MS PGothic" pitchFamily="34" charset="-128"/>
                <a:cs typeface="Arial" panose="020B0604020202020204" pitchFamily="34" charset="0"/>
              </a:rPr>
            </a:br>
            <a:endParaRPr lang="en-GB" sz="2000" dirty="0"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527050" y="1700213"/>
            <a:ext cx="6421438" cy="39163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The Untraced Drivers’ Agreement 2017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Inquisitorial system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MIB investigates</a:t>
            </a:r>
          </a:p>
          <a:p>
            <a:pPr marL="889000" lvl="3" indent="-342900" fontAlgn="auto">
              <a:spcAft>
                <a:spcPts val="0"/>
              </a:spcAft>
              <a:defRPr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Police report</a:t>
            </a:r>
          </a:p>
          <a:p>
            <a:pPr marL="889000" lvl="3" indent="-342900" fontAlgn="auto">
              <a:spcAft>
                <a:spcPts val="0"/>
              </a:spcAft>
              <a:defRPr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Medical records – A&amp;E often revealing</a:t>
            </a:r>
          </a:p>
          <a:p>
            <a:pPr marL="889000" lvl="3" indent="-342900" fontAlgn="auto">
              <a:spcAft>
                <a:spcPts val="0"/>
              </a:spcAft>
              <a:defRPr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Interviews / statements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Property damage – yes but …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Reporting to Police 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Claimant obliged to assist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Disputes – arbitration system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Contribution to legal costs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0095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527050" y="1222375"/>
            <a:ext cx="6096000" cy="5334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9560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Claims Handling at MIB</a:t>
            </a:r>
            <a:br>
              <a:rPr lang="en-US" sz="2400" dirty="0">
                <a:solidFill>
                  <a:srgbClr val="009560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sz="2400" dirty="0">
              <a:solidFill>
                <a:srgbClr val="009560"/>
              </a:solidFill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013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4869180" y="6057900"/>
            <a:ext cx="381762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Halifax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>
                <a:solidFill>
                  <a:srgbClr val="4C4C4C"/>
                </a:solidFill>
              </a:rPr>
              <a:t>Public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89AD9660-CEB2-4621-A7B1-1BE77614FB55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61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29413" cy="982662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  <a:br>
              <a:rPr lang="en-GB" sz="2000" dirty="0">
                <a:ea typeface="MS PGothic" pitchFamily="34" charset="-128"/>
                <a:cs typeface="Arial" panose="020B0604020202020204" pitchFamily="34" charset="0"/>
              </a:rPr>
            </a:br>
            <a:endParaRPr lang="en-GB" sz="2000" dirty="0"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527050" y="1700213"/>
            <a:ext cx="6421438" cy="3916362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Holden v Pilling &amp; Phoenix Engineering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200" dirty="0">
                <a:ea typeface="ＭＳ Ｐゴシック" pitchFamily="34" charset="-128"/>
                <a:cs typeface="Arial" pitchFamily="34" charset="0"/>
              </a:rPr>
              <a:t>‘What’s the use’ ?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200" dirty="0">
                <a:ea typeface="ＭＳ Ｐゴシック" pitchFamily="34" charset="-128"/>
                <a:cs typeface="Arial" pitchFamily="34" charset="0"/>
              </a:rPr>
              <a:t>How far does it go?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Cameron v Hussain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An exercise of discretion or a ‘fraudsters’ charter’?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Vnuk …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0095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527050" y="1222375"/>
            <a:ext cx="6096000" cy="5334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9560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Recent case law</a:t>
            </a:r>
            <a:br>
              <a:rPr lang="en-US" sz="2400" dirty="0">
                <a:solidFill>
                  <a:srgbClr val="009560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sz="2400" dirty="0">
              <a:solidFill>
                <a:srgbClr val="009560"/>
              </a:solidFill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013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5177790" y="6057900"/>
            <a:ext cx="350901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Halifax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Public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89AD9660-CEB2-4621-A7B1-1BE77614FB55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93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zsuzsa.teleki\AppData\Local\Microsoft\Windows\Temporary Internet Files\Content.IE5\EIUJBJQ2\animals-44571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908050"/>
            <a:ext cx="292576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25" y="1609725"/>
            <a:ext cx="8010525" cy="8556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>
                <a:solidFill>
                  <a:srgbClr val="009360"/>
                </a:solidFill>
                <a:latin typeface="+mn-lt"/>
                <a:cs typeface="Arial" panose="020B0604020202020204" pitchFamily="34" charset="0"/>
              </a:rPr>
              <a:t>The facts of the case</a:t>
            </a:r>
            <a:endParaRPr lang="hu-HU" sz="2400" dirty="0">
              <a:solidFill>
                <a:srgbClr val="0093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5060" name="Kép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2686050"/>
            <a:ext cx="2478087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435225"/>
            <a:ext cx="25368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zsuzsa.teleki\AppData\Local\Microsoft\Windows\Temporary Internet Files\Content.IE5\XKYR20EQ\medium-Blue-Man-Standing-Alert-0-2450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573338"/>
            <a:ext cx="495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zsuzsa.teleki\AppData\Local\Microsoft\Windows\Temporary Internet Files\Content.IE5\XUPNIVGT\tractor-planter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463925"/>
            <a:ext cx="3805238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clipartlord.com/wp-content/uploads/2014/06/ambulance7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1725" y="3214688"/>
            <a:ext cx="237172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57600" y="6329363"/>
            <a:ext cx="1808163" cy="24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5066" name="Text Placeholder 7"/>
          <p:cNvSpPr txBox="1">
            <a:spLocks/>
          </p:cNvSpPr>
          <p:nvPr/>
        </p:nvSpPr>
        <p:spPr bwMode="auto">
          <a:xfrm>
            <a:off x="357188" y="315913"/>
            <a:ext cx="6324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GB" sz="2000" dirty="0">
                <a:ea typeface="MS PGothic" pitchFamily="34" charset="-128"/>
              </a:rPr>
              <a:t>The Insurance Institute of Halifax</a:t>
            </a:r>
          </a:p>
        </p:txBody>
      </p:sp>
      <p:sp>
        <p:nvSpPr>
          <p:cNvPr id="45067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5111750" y="6057900"/>
            <a:ext cx="357505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b="1" dirty="0">
                <a:solidFill>
                  <a:srgbClr val="009560"/>
                </a:solidFill>
              </a:rPr>
              <a:t>The Insurance Institute of Halifax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>
                <a:solidFill>
                  <a:srgbClr val="4C4C4C"/>
                </a:solidFill>
              </a:rPr>
              <a:t>Public Domain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>
                <a:solidFill>
                  <a:srgbClr val="4C4C4C"/>
                </a:solidFill>
              </a:rPr>
              <a:t>Slide </a:t>
            </a:r>
            <a:fld id="{6D2FC80D-41B5-4C46-936D-80DBF163DD82}" type="slidenum">
              <a:rPr lang="en-US" sz="1200" b="1">
                <a:solidFill>
                  <a:srgbClr val="00956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sz="1200" b="1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8659E-6 L 0.18073 4.48659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1063 C -0.00104 0.00832 -0.00174 0.00578 -0.00295 0.00416 C -0.00556 0.00069 -0.01163 -0.00486 -0.01163 -0.00463 C -0.01372 -0.00925 -0.01563 -0.01365 -0.01754 -0.01804 C -0.02014 -0.02406 -0.02604 -0.02382 -0.03073 -0.02498 C -0.04392 -0.02822 -0.05642 -0.03331 -0.06997 -0.03585 C -0.08872 -0.04603 -0.11111 -0.04626 -0.1309 -0.04926 C -0.17083 -0.0414 -0.21389 -0.04903 -0.25451 -0.04718 C -0.26406 -0.04348 -0.27379 -0.04209 -0.28351 -0.04048 C -0.2908 -0.03747 -0.29809 -0.03585 -0.30538 -0.03354 C -0.31163 -0.02914 -0.31771 -0.02776 -0.32431 -0.02498 C -0.32813 -0.02313 -0.33594 -0.02036 -0.33594 -0.02012 C -0.34271 -0.01342 -0.35122 -0.01249 -0.35903 -0.00925 C -0.36059 -0.00787 -0.36181 -0.00602 -0.36354 -0.00486 C -0.36528 -0.0037 -0.36736 -0.00394 -0.36927 -0.00255 C -0.38733 0.01156 -0.37135 0.00323 -0.38229 0.00832 C -0.38889 0.01503 -0.39705 0.01873 -0.40417 0.02405 C -0.40642 0.0259 -0.40903 0.02705 -0.41146 0.02844 C -0.41441 0.03006 -0.42014 0.03284 -0.42014 0.03307 C -0.43507 0.05573 -0.41545 0.02821 -0.42882 0.04186 C -0.43542 0.04856 -0.44271 0.06082 -0.44774 0.06868 C -0.45035 0.07285 -0.45382 0.07539 -0.4566 0.07955 C -0.46389 0.1036 -0.45434 0.07678 -0.46372 0.09297 C -0.46615 0.0969 -0.46962 0.10638 -0.46962 0.10661 C -0.47153 0.1154 -0.47309 0.1191 -0.4783 0.12419 C -0.47882 0.1265 -0.47899 0.12858 -0.47969 0.13066 C -0.48056 0.13321 -0.48195 0.13482 -0.48264 0.13737 C -0.48663 0.15078 -0.48854 0.16443 -0.49288 0.17738 C -0.49514 0.18501 -0.49566 0.19241 -0.49861 0.19958 C -0.49931 0.20444 -0.49983 0.21531 -0.50434 0.21531 " pathEditMode="relative" rAng="0" ptsTypes="fffffffffffffffffffffffffffffA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72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8.51064E-7 C -0.00921 -0.01573 -0.01355 -0.01596 -0.02743 -0.01827 C -0.03559 -0.02521 -0.03889 -0.02336 -0.04931 -0.02174 C -0.05434 -0.01943 -0.05921 -0.01781 -0.06441 -0.01642 C -0.06754 -0.01365 -0.07049 -0.01156 -0.07275 -0.00717 C -0.07362 -0.00555 -0.07292 -0.00301 -0.07414 -0.00185 C -0.07657 0.00046 -0.07952 0.00069 -0.0823 0.00185 C -0.08368 0.00254 -0.08646 0.0037 -0.08646 0.0037 C -0.09046 0.0074 -0.09098 0.00694 -0.09323 0.01295 C -0.09393 0.01457 -0.09358 0.01688 -0.09462 0.01827 C -0.09566 0.01966 -0.0974 0.01943 -0.09879 0.02012 C -0.10139 0.02567 -0.10695 0.03654 -0.10695 0.03654 C -0.10747 0.03908 -0.10834 0.04394 -0.10834 0.04394 " pathEditMode="relative" ptsTypes="ffffffffffff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0.21554 L 0.29011 0.215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9011 0.21554 L -0.04948 0.2155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3588" cy="982662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447675" y="1511658"/>
            <a:ext cx="8128000" cy="5334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0095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Legislative background</a:t>
            </a:r>
            <a:br>
              <a:rPr lang="en-US" altLang="en-US" sz="2600" dirty="0">
                <a:solidFill>
                  <a:srgbClr val="009560"/>
                </a:solidFill>
                <a:latin typeface="+mn-lt"/>
                <a:ea typeface="ＭＳ Ｐゴシック" pitchFamily="34" charset="-128"/>
                <a:cs typeface="Arial" pitchFamily="34" charset="0"/>
              </a:rPr>
            </a:br>
            <a:endParaRPr lang="en-US" altLang="en-US" sz="2600" dirty="0">
              <a:solidFill>
                <a:srgbClr val="009560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8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08000" y="2254250"/>
            <a:ext cx="8128000" cy="3851275"/>
          </a:xfrm>
        </p:spPr>
        <p:txBody>
          <a:bodyPr/>
          <a:lstStyle/>
          <a:p>
            <a:pPr marL="342900" indent="-342900" eaLnBrk="1" hangingPunct="1"/>
            <a:r>
              <a:rPr lang="en-US" altLang="en-US" sz="2000" dirty="0">
                <a:ea typeface="MS PGothic" pitchFamily="34" charset="-128"/>
                <a:cs typeface="Arial" panose="020B0604020202020204" pitchFamily="34" charset="0"/>
              </a:rPr>
              <a:t>“a person must not use a vehicle </a:t>
            </a:r>
            <a:r>
              <a:rPr lang="en-US" altLang="en-US" sz="2000" u="sng" dirty="0">
                <a:ea typeface="MS PGothic" pitchFamily="34" charset="-128"/>
                <a:cs typeface="Arial" panose="020B0604020202020204" pitchFamily="34" charset="0"/>
              </a:rPr>
              <a:t>on a road or other public place </a:t>
            </a:r>
            <a:r>
              <a:rPr lang="en-US" altLang="en-US" sz="2000" dirty="0">
                <a:ea typeface="MS PGothic" pitchFamily="34" charset="-128"/>
                <a:cs typeface="Arial" panose="020B0604020202020204" pitchFamily="34" charset="0"/>
              </a:rPr>
              <a:t>…” (s143 RTA 1988)</a:t>
            </a:r>
          </a:p>
          <a:p>
            <a:pPr marL="342900" indent="-342900" eaLnBrk="1" hangingPunct="1"/>
            <a:r>
              <a:rPr lang="en-US" altLang="en-US" sz="2000" dirty="0">
                <a:solidFill>
                  <a:srgbClr val="0070C0"/>
                </a:solidFill>
                <a:ea typeface="MS PGothic" pitchFamily="34" charset="-128"/>
                <a:cs typeface="Arial" panose="020B0604020202020204" pitchFamily="34" charset="0"/>
              </a:rPr>
              <a:t>Member states required to have compulsory insurance in respect of the use of vehicles normally based in its territory (Article 3)</a:t>
            </a:r>
          </a:p>
          <a:p>
            <a:pPr marL="342900" indent="-342900" eaLnBrk="1" hangingPunct="1"/>
            <a:r>
              <a:rPr lang="en-US" altLang="en-US" sz="2000" dirty="0">
                <a:ea typeface="MS PGothic" pitchFamily="34" charset="-128"/>
                <a:cs typeface="Arial" panose="020B0604020202020204" pitchFamily="34" charset="0"/>
              </a:rPr>
              <a:t>“Motor vehicle means … a mechanically propelled vehicle </a:t>
            </a:r>
            <a:r>
              <a:rPr lang="en-US" altLang="en-US" sz="2000" u="sng" dirty="0">
                <a:ea typeface="MS PGothic" pitchFamily="34" charset="-128"/>
                <a:cs typeface="Arial" panose="020B0604020202020204" pitchFamily="34" charset="0"/>
              </a:rPr>
              <a:t>intended or adapted for use on roads</a:t>
            </a:r>
            <a:r>
              <a:rPr lang="en-US" altLang="en-US" sz="2000" dirty="0">
                <a:ea typeface="MS PGothic" pitchFamily="34" charset="-128"/>
                <a:cs typeface="Arial" panose="020B0604020202020204" pitchFamily="34" charset="0"/>
              </a:rPr>
              <a:t>” (s185 RTA 1988)</a:t>
            </a:r>
          </a:p>
          <a:p>
            <a:pPr marL="342900" indent="-342900" eaLnBrk="1" hangingPunct="1"/>
            <a:r>
              <a:rPr lang="en-US" altLang="en-US" sz="2000" dirty="0">
                <a:solidFill>
                  <a:srgbClr val="0070C0"/>
                </a:solidFill>
                <a:ea typeface="MS PGothic" pitchFamily="34" charset="-128"/>
                <a:cs typeface="Arial" panose="020B0604020202020204" pitchFamily="34" charset="0"/>
              </a:rPr>
              <a:t>“Vehicle means any motor vehicle intended for travel on land and propelled by mechanical power but not running on rails, and any trailer whether or not coupled” (Article 1.1)</a:t>
            </a:r>
          </a:p>
          <a:p>
            <a:pPr marL="342900" indent="-342900" eaLnBrk="1" hangingPunct="1"/>
            <a:endParaRPr lang="en-US" altLang="en-US" dirty="0"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7109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5383530" y="6057900"/>
            <a:ext cx="330327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Halifax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Public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C9AF1718-40EE-483D-96E6-BE921C71D301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61225" cy="982662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  <a:br>
              <a:rPr lang="en-GB" sz="2000" dirty="0">
                <a:ea typeface="MS PGothic" pitchFamily="34" charset="-128"/>
                <a:cs typeface="Arial" panose="020B0604020202020204" pitchFamily="34" charset="0"/>
              </a:rPr>
            </a:br>
            <a:endParaRPr lang="en-GB" sz="2000" dirty="0"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508000" y="1403911"/>
            <a:ext cx="8128000" cy="5715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0095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Damijan Vnuk</a:t>
            </a:r>
            <a:br>
              <a:rPr lang="en-US" altLang="en-US" sz="2600" dirty="0">
                <a:solidFill>
                  <a:srgbClr val="009560"/>
                </a:solidFill>
                <a:latin typeface="+mn-lt"/>
                <a:ea typeface="ＭＳ Ｐゴシック" pitchFamily="34" charset="-128"/>
                <a:cs typeface="Arial" pitchFamily="34" charset="0"/>
              </a:rPr>
            </a:br>
            <a:endParaRPr lang="en-US" altLang="en-US" sz="2600" dirty="0">
              <a:solidFill>
                <a:srgbClr val="009560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08000" y="2177739"/>
            <a:ext cx="8128000" cy="3949700"/>
          </a:xfrm>
        </p:spPr>
        <p:txBody>
          <a:bodyPr rtlCol="0">
            <a:normAutofit fontScale="92500" lnSpcReduction="20000"/>
          </a:bodyPr>
          <a:lstStyle/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9560"/>
                </a:solidFill>
                <a:ea typeface="ＭＳ Ｐゴシック" pitchFamily="34" charset="-128"/>
                <a:cs typeface="Arial" pitchFamily="34" charset="0"/>
              </a:rPr>
              <a:t>Road use only?</a:t>
            </a:r>
          </a:p>
          <a:p>
            <a:pPr marL="0" indent="0" eaLnBrk="1" fontAlgn="auto" hangingPunct="1"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“</a:t>
            </a:r>
            <a:r>
              <a:rPr lang="en-GB" dirty="0">
                <a:cs typeface="Arial" panose="020B0604020202020204" pitchFamily="34" charset="0"/>
              </a:rPr>
              <a:t>the Commission is of the opinion that that provision applies to the use of vehicles, whether as a means of transport or as machines, in any area, both public and private…” (Para 35)</a:t>
            </a:r>
          </a:p>
          <a:p>
            <a:pPr marL="0" indent="0" eaLnBrk="1" fontAlgn="auto" hangingPunct="1">
              <a:spcAft>
                <a:spcPts val="0"/>
              </a:spcAft>
              <a:buFont typeface="Calibri" pitchFamily="34" charset="0"/>
              <a:buNone/>
              <a:defRPr/>
            </a:pPr>
            <a:endParaRPr lang="en-GB" dirty="0">
              <a:solidFill>
                <a:srgbClr val="009560"/>
              </a:solidFill>
              <a:ea typeface="ＭＳ Ｐゴシック" pitchFamily="34" charset="-128"/>
              <a:cs typeface="Arial" pitchFamily="34" charset="0"/>
            </a:endParaRPr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009360"/>
                </a:solidFill>
                <a:ea typeface="ＭＳ Ｐゴシック" pitchFamily="34" charset="-128"/>
                <a:cs typeface="Arial" pitchFamily="34" charset="0"/>
              </a:rPr>
              <a:t>Motor vehicle?</a:t>
            </a:r>
          </a:p>
          <a:p>
            <a:pPr marL="0" indent="0" eaLnBrk="1" fontAlgn="auto" hangingPunct="1"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en-GB" dirty="0">
                <a:ea typeface="ＭＳ Ｐゴシック" pitchFamily="34" charset="-128"/>
                <a:cs typeface="Arial" pitchFamily="34" charset="0"/>
              </a:rPr>
              <a:t> - see definition in Directive</a:t>
            </a:r>
            <a:endParaRPr lang="en-GB" dirty="0">
              <a:solidFill>
                <a:srgbClr val="009560"/>
              </a:solidFill>
              <a:ea typeface="ＭＳ Ｐゴシック" pitchFamily="34" charset="-128"/>
              <a:cs typeface="Arial" pitchFamily="34" charset="0"/>
            </a:endParaRPr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en-GB" dirty="0">
                <a:cs typeface="Arial" panose="020B0604020202020204" pitchFamily="34" charset="0"/>
              </a:rPr>
              <a:t>“the concept of ‘use of vehicles’ in that article covers any use of a vehicle that is consistent with the normal function of that vehicle” (Para 59)</a:t>
            </a:r>
            <a:endParaRPr lang="en-US" dirty="0">
              <a:solidFill>
                <a:srgbClr val="00956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4469130" y="6057900"/>
            <a:ext cx="421767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Halifax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Public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61AE7556-798E-4E79-B60E-25A38B3F21AD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15150" cy="982662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  <a:br>
              <a:rPr lang="en-GB" sz="2000" dirty="0">
                <a:ea typeface="MS PGothic" pitchFamily="34" charset="-128"/>
                <a:cs typeface="Arial" panose="020B0604020202020204" pitchFamily="34" charset="0"/>
              </a:rPr>
            </a:br>
            <a:endParaRPr lang="en-GB" sz="2000" dirty="0"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5120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1693863"/>
            <a:ext cx="26257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50" y="4484688"/>
            <a:ext cx="265271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675" y="4557713"/>
            <a:ext cx="1724025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9713" y="2738438"/>
            <a:ext cx="261461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5450" y="4357688"/>
            <a:ext cx="259715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8913" y="1257300"/>
            <a:ext cx="2163762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5656580" y="6176168"/>
            <a:ext cx="321310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Halifax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Public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C00B3098-A03B-43E9-BE38-4DF8C8AD83AE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sz="1200" dirty="0">
              <a:solidFill>
                <a:srgbClr val="0095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942" y="1907823"/>
            <a:ext cx="2575924" cy="190809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88225" cy="982662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  <a:br>
              <a:rPr lang="en-GB" sz="2000" dirty="0">
                <a:ea typeface="MS PGothic" pitchFamily="34" charset="-128"/>
                <a:cs typeface="Arial" panose="020B0604020202020204" pitchFamily="34" charset="0"/>
              </a:rPr>
            </a:br>
            <a:endParaRPr lang="en-GB" sz="2000" dirty="0"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508000" y="1744663"/>
            <a:ext cx="8128000" cy="5334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0095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Concerns/fixes</a:t>
            </a:r>
            <a:br>
              <a:rPr lang="en-US" altLang="en-US" sz="2600" dirty="0">
                <a:latin typeface="+mn-lt"/>
                <a:ea typeface="ＭＳ Ｐゴシック" pitchFamily="34" charset="-128"/>
                <a:cs typeface="Arial" pitchFamily="34" charset="0"/>
              </a:rPr>
            </a:br>
            <a:endParaRPr lang="en-US" altLang="en-US" sz="2600" dirty="0"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58800" y="2486024"/>
            <a:ext cx="8128000" cy="3571875"/>
          </a:xfrm>
        </p:spPr>
        <p:txBody>
          <a:bodyPr/>
          <a:lstStyle/>
          <a:p>
            <a:pPr marL="342900" indent="-342900" eaLnBrk="1" hangingPunct="1"/>
            <a:r>
              <a:rPr lang="en-GB" altLang="en-US" sz="2200" dirty="0">
                <a:latin typeface="+mj-lt"/>
                <a:ea typeface="MS PGothic" pitchFamily="34" charset="-128"/>
                <a:cs typeface="Arial" panose="020B0604020202020204" pitchFamily="34" charset="0"/>
              </a:rPr>
              <a:t>Enforcement - public message</a:t>
            </a:r>
          </a:p>
          <a:p>
            <a:pPr marL="342900" indent="-342900" eaLnBrk="1" hangingPunct="1"/>
            <a:r>
              <a:rPr lang="en-GB" altLang="en-US" sz="2200" dirty="0">
                <a:latin typeface="+mj-lt"/>
                <a:ea typeface="MS PGothic" pitchFamily="34" charset="-128"/>
                <a:cs typeface="Arial" panose="020B0604020202020204" pitchFamily="34" charset="0"/>
              </a:rPr>
              <a:t>Fraud</a:t>
            </a:r>
          </a:p>
          <a:p>
            <a:pPr marL="342900" indent="-342900" eaLnBrk="1" hangingPunct="1"/>
            <a:r>
              <a:rPr lang="en-GB" altLang="en-US" sz="2200" dirty="0">
                <a:latin typeface="+mj-lt"/>
                <a:ea typeface="MS PGothic" pitchFamily="34" charset="-128"/>
                <a:cs typeface="Arial" panose="020B0604020202020204" pitchFamily="34" charset="0"/>
              </a:rPr>
              <a:t>Motor sport and other risks</a:t>
            </a:r>
          </a:p>
          <a:p>
            <a:pPr marL="342900" indent="-342900" eaLnBrk="1" hangingPunct="1"/>
            <a:r>
              <a:rPr lang="en-GB" altLang="en-US" sz="2200" dirty="0">
                <a:latin typeface="+mj-lt"/>
                <a:ea typeface="MS PGothic" pitchFamily="34" charset="-128"/>
                <a:cs typeface="Arial" panose="020B0604020202020204" pitchFamily="34" charset="0"/>
              </a:rPr>
              <a:t>The Directive</a:t>
            </a:r>
          </a:p>
          <a:p>
            <a:pPr marL="701675" lvl="2" indent="-342900" eaLnBrk="1" hangingPunct="1"/>
            <a:r>
              <a:rPr lang="en-GB" altLang="en-US" sz="2000" dirty="0">
                <a:latin typeface="+mj-lt"/>
                <a:ea typeface="MS PGothic" pitchFamily="34" charset="-128"/>
                <a:cs typeface="Arial" panose="020B0604020202020204" pitchFamily="34" charset="0"/>
              </a:rPr>
              <a:t>The “Inception impact assessment”</a:t>
            </a:r>
          </a:p>
          <a:p>
            <a:pPr marL="701675" lvl="2" indent="-342900" eaLnBrk="1" hangingPunct="1"/>
            <a:r>
              <a:rPr lang="en-GB" altLang="en-US" sz="2000" dirty="0">
                <a:latin typeface="+mj-lt"/>
                <a:ea typeface="MS PGothic" pitchFamily="34" charset="-128"/>
                <a:cs typeface="Arial" panose="020B0604020202020204" pitchFamily="34" charset="0"/>
              </a:rPr>
              <a:t>The ‘in traffic’ solution</a:t>
            </a:r>
          </a:p>
          <a:p>
            <a:pPr marL="701675" lvl="2" indent="-342900" eaLnBrk="1" hangingPunct="1"/>
            <a:r>
              <a:rPr lang="en-GB" altLang="en-US" sz="2000" dirty="0">
                <a:latin typeface="+mj-lt"/>
                <a:ea typeface="MS PGothic" pitchFamily="34" charset="-128"/>
                <a:cs typeface="Arial" panose="020B0604020202020204" pitchFamily="34" charset="0"/>
              </a:rPr>
              <a:t>“areas where the public has access”</a:t>
            </a:r>
          </a:p>
          <a:p>
            <a:pPr marL="341313" indent="-342900" eaLnBrk="1" hangingPunct="1"/>
            <a:r>
              <a:rPr lang="en-GB" altLang="en-US" sz="2200" dirty="0">
                <a:latin typeface="+mj-lt"/>
                <a:ea typeface="MS PGothic" pitchFamily="34" charset="-128"/>
                <a:cs typeface="Arial" panose="020B0604020202020204" pitchFamily="34" charset="0"/>
              </a:rPr>
              <a:t>REFIT – the last chance?</a:t>
            </a:r>
          </a:p>
        </p:txBody>
      </p:sp>
      <p:sp>
        <p:nvSpPr>
          <p:cNvPr id="52229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5497830" y="6057900"/>
            <a:ext cx="318897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Halifax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>
                <a:solidFill>
                  <a:srgbClr val="4C4C4C"/>
                </a:solidFill>
              </a:rPr>
              <a:t>Public Domain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4F8C79EF-B477-474F-812E-2D38669C27D9}" type="slidenum">
              <a:rPr lang="en-US" sz="1200">
                <a:solidFill>
                  <a:srgbClr val="009560"/>
                </a:solidFill>
              </a:rPr>
              <a:pPr>
                <a:spcBef>
                  <a:spcPts val="0"/>
                </a:spcBef>
                <a:buFontTx/>
                <a:buNone/>
              </a:pPr>
              <a:t>29</a:t>
            </a:fld>
            <a:endParaRPr lang="en-US" sz="1200" dirty="0">
              <a:solidFill>
                <a:srgbClr val="0095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347187">
            <a:off x="-571127" y="4154910"/>
            <a:ext cx="689599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BREXIT</a:t>
            </a:r>
          </a:p>
        </p:txBody>
      </p:sp>
    </p:spTree>
    <p:extLst>
      <p:ext uri="{BB962C8B-B14F-4D97-AF65-F5344CB8AC3E}">
        <p14:creationId xmlns:p14="http://schemas.microsoft.com/office/powerpoint/2010/main" val="33855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16663" cy="982662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938" y="1974850"/>
            <a:ext cx="4084637" cy="2709863"/>
          </a:xfrm>
        </p:spPr>
      </p:pic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303520" y="6126163"/>
            <a:ext cx="3383280" cy="595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9560"/>
                </a:solidFill>
              </a:rPr>
              <a:t>The Insurance Institute of Halifax</a:t>
            </a:r>
          </a:p>
          <a:p>
            <a:r>
              <a:rPr lang="en-US" dirty="0">
                <a:solidFill>
                  <a:srgbClr val="4C4C4C"/>
                </a:solidFill>
              </a:rPr>
              <a:t>Public Domain</a:t>
            </a:r>
          </a:p>
          <a:p>
            <a:r>
              <a:rPr lang="en-US" dirty="0">
                <a:solidFill>
                  <a:srgbClr val="4C4C4C"/>
                </a:solidFill>
              </a:rPr>
              <a:t>Slide </a:t>
            </a:r>
            <a:fld id="{23B6A08B-A34E-4C0C-92B4-D09D09C3091E}" type="slidenum">
              <a:rPr lang="en-US">
                <a:solidFill>
                  <a:srgbClr val="009560"/>
                </a:solidFill>
              </a:rPr>
              <a:pPr/>
              <a:t>3</a:t>
            </a:fld>
            <a:endParaRPr lang="en-US" dirty="0">
              <a:solidFill>
                <a:srgbClr val="0095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4575" y="2987675"/>
            <a:ext cx="3824288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88225" cy="982662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508000" y="1744663"/>
            <a:ext cx="8128000" cy="5334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0095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Current / future challenges</a:t>
            </a:r>
            <a:br>
              <a:rPr lang="en-US" altLang="en-US" sz="2600" dirty="0">
                <a:latin typeface="+mn-lt"/>
                <a:ea typeface="ＭＳ Ｐゴシック" pitchFamily="34" charset="-128"/>
                <a:cs typeface="Arial" pitchFamily="34" charset="0"/>
              </a:rPr>
            </a:br>
            <a:endParaRPr lang="en-US" altLang="en-US" sz="2600" dirty="0"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58800" y="2486024"/>
            <a:ext cx="8128000" cy="3429354"/>
          </a:xfrm>
        </p:spPr>
        <p:txBody>
          <a:bodyPr/>
          <a:lstStyle/>
          <a:p>
            <a:pPr marL="342900" indent="-342900" eaLnBrk="1" hangingPunct="1"/>
            <a:r>
              <a:rPr lang="en-GB" altLang="en-US" sz="2200" dirty="0">
                <a:ea typeface="MS PGothic" pitchFamily="34" charset="-128"/>
                <a:cs typeface="Arial" panose="020B0604020202020204" pitchFamily="34" charset="0"/>
              </a:rPr>
              <a:t>University of Leicester research</a:t>
            </a:r>
          </a:p>
          <a:p>
            <a:pPr marL="342900" indent="-342900" eaLnBrk="1" hangingPunct="1"/>
            <a:r>
              <a:rPr lang="en-GB" altLang="en-US" sz="2200" dirty="0">
                <a:ea typeface="MS PGothic" pitchFamily="34" charset="-128"/>
                <a:cs typeface="Arial" panose="020B0604020202020204" pitchFamily="34" charset="0"/>
              </a:rPr>
              <a:t>Brexit – cross border challenges</a:t>
            </a:r>
          </a:p>
          <a:p>
            <a:pPr marL="342900" indent="-342900" eaLnBrk="1" hangingPunct="1"/>
            <a:r>
              <a:rPr lang="en-GB" altLang="en-US" sz="2200" dirty="0">
                <a:ea typeface="MS PGothic" pitchFamily="34" charset="-128"/>
                <a:cs typeface="Arial" panose="020B0604020202020204" pitchFamily="34" charset="0"/>
              </a:rPr>
              <a:t>Terrorism</a:t>
            </a:r>
          </a:p>
          <a:p>
            <a:pPr marL="342900" indent="-342900" eaLnBrk="1" hangingPunct="1"/>
            <a:r>
              <a:rPr lang="en-GB" altLang="en-US" sz="2200" dirty="0">
                <a:ea typeface="MS PGothic" pitchFamily="34" charset="-128"/>
                <a:cs typeface="Arial" panose="020B0604020202020204" pitchFamily="34" charset="0"/>
              </a:rPr>
              <a:t>REFIT – Vnuk / insolvencies</a:t>
            </a:r>
          </a:p>
          <a:p>
            <a:pPr marL="342900" indent="-342900" eaLnBrk="1" hangingPunct="1"/>
            <a:r>
              <a:rPr lang="en-GB" altLang="en-US" sz="2200" dirty="0">
                <a:ea typeface="MS PGothic" pitchFamily="34" charset="-128"/>
                <a:cs typeface="Arial" panose="020B0604020202020204" pitchFamily="34" charset="0"/>
              </a:rPr>
              <a:t>RoadPeace JR</a:t>
            </a:r>
          </a:p>
          <a:p>
            <a:pPr marL="342900" indent="-342900" eaLnBrk="1" hangingPunct="1"/>
            <a:r>
              <a:rPr lang="en-GB" altLang="en-US" sz="2200" dirty="0">
                <a:ea typeface="MS PGothic" pitchFamily="34" charset="-128"/>
                <a:cs typeface="Arial" panose="020B0604020202020204" pitchFamily="34" charset="0"/>
              </a:rPr>
              <a:t>Public awareness</a:t>
            </a:r>
          </a:p>
          <a:p>
            <a:pPr marL="342900" indent="-342900" eaLnBrk="1" hangingPunct="1"/>
            <a:r>
              <a:rPr lang="en-GB" altLang="en-US" sz="2200" dirty="0">
                <a:ea typeface="MS PGothic" pitchFamily="34" charset="-128"/>
                <a:cs typeface="Arial" panose="020B0604020202020204" pitchFamily="34" charset="0"/>
              </a:rPr>
              <a:t>And for uninsured driving …</a:t>
            </a:r>
          </a:p>
        </p:txBody>
      </p:sp>
      <p:sp>
        <p:nvSpPr>
          <p:cNvPr id="52229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5189220" y="6057900"/>
            <a:ext cx="349758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Halifax 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>
                <a:solidFill>
                  <a:srgbClr val="4C4C4C"/>
                </a:solidFill>
              </a:rPr>
              <a:t>Public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4F8C79EF-B477-474F-812E-2D38669C27D9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79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>
          <a:xfrm>
            <a:off x="457200" y="328613"/>
            <a:ext cx="7073900" cy="831850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</a:p>
        </p:txBody>
      </p:sp>
      <p:grpSp>
        <p:nvGrpSpPr>
          <p:cNvPr id="39940" name="Group 9"/>
          <p:cNvGrpSpPr>
            <a:grpSpLocks/>
          </p:cNvGrpSpPr>
          <p:nvPr/>
        </p:nvGrpSpPr>
        <p:grpSpPr bwMode="auto">
          <a:xfrm>
            <a:off x="976313" y="1428750"/>
            <a:ext cx="6938962" cy="4486275"/>
            <a:chOff x="899592" y="692696"/>
            <a:chExt cx="7128792" cy="4655293"/>
          </a:xfrm>
        </p:grpSpPr>
        <p:pic>
          <p:nvPicPr>
            <p:cNvPr id="10" name="Picture 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9697" y="2439714"/>
              <a:ext cx="5248884" cy="2908275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  <a:softEdge rad="31750"/>
            </a:effectLst>
          </p:spPr>
        </p:pic>
        <p:grpSp>
          <p:nvGrpSpPr>
            <p:cNvPr id="39943" name="Group 12"/>
            <p:cNvGrpSpPr>
              <a:grpSpLocks/>
            </p:cNvGrpSpPr>
            <p:nvPr/>
          </p:nvGrpSpPr>
          <p:grpSpPr bwMode="auto">
            <a:xfrm>
              <a:off x="5743925" y="1196752"/>
              <a:ext cx="2284459" cy="2108644"/>
              <a:chOff x="5455893" y="548680"/>
              <a:chExt cx="1924419" cy="1801786"/>
            </a:xfrm>
          </p:grpSpPr>
          <p:pic>
            <p:nvPicPr>
              <p:cNvPr id="18" name="Picture 17"/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55893" y="548680"/>
                <a:ext cx="1924419" cy="1801786"/>
              </a:xfrm>
              <a:prstGeom prst="ellipse">
                <a:avLst/>
              </a:prstGeom>
              <a:ln>
                <a:noFill/>
              </a:ln>
              <a:effectLst>
                <a:innerShdw blurRad="63500" dist="50800" dir="8100000">
                  <a:prstClr val="black">
                    <a:alpha val="32000"/>
                  </a:prstClr>
                </a:innerShdw>
              </a:effectLst>
            </p:spPr>
          </p:pic>
          <p:sp>
            <p:nvSpPr>
              <p:cNvPr id="19" name="Oval 18"/>
              <p:cNvSpPr/>
              <p:nvPr/>
            </p:nvSpPr>
            <p:spPr>
              <a:xfrm>
                <a:off x="5455893" y="548680"/>
                <a:ext cx="1924419" cy="1801786"/>
              </a:xfrm>
              <a:prstGeom prst="ellipse">
                <a:avLst/>
              </a:prstGeom>
              <a:solidFill>
                <a:schemeClr val="bg1">
                  <a:alpha val="75000"/>
                </a:schemeClr>
              </a:solidFill>
              <a:ln w="6350">
                <a:noFill/>
              </a:ln>
              <a:effectLst>
                <a:innerShdw blurRad="63500" dist="50800" dir="81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300" b="1" dirty="0">
                    <a:solidFill>
                      <a:srgbClr val="009560"/>
                    </a:solidFill>
                    <a:cs typeface="Arial" pitchFamily="34" charset="0"/>
                  </a:rPr>
                  <a:t>To deliver first-class, secure, data asset management and analytical services on behalf of our Members &amp; the industry </a:t>
                </a:r>
              </a:p>
            </p:txBody>
          </p:sp>
        </p:grpSp>
        <p:grpSp>
          <p:nvGrpSpPr>
            <p:cNvPr id="39944" name="Group 13"/>
            <p:cNvGrpSpPr>
              <a:grpSpLocks/>
            </p:cNvGrpSpPr>
            <p:nvPr/>
          </p:nvGrpSpPr>
          <p:grpSpPr bwMode="auto">
            <a:xfrm>
              <a:off x="3328871" y="692696"/>
              <a:ext cx="2266190" cy="2155666"/>
              <a:chOff x="5211765" y="495605"/>
              <a:chExt cx="2030536" cy="1891034"/>
            </a:xfrm>
          </p:grpSpPr>
          <p:pic>
            <p:nvPicPr>
              <p:cNvPr id="16" name="Picture 15"/>
              <p:cNvPicPr/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1765" y="495605"/>
                <a:ext cx="2030536" cy="1891034"/>
              </a:xfrm>
              <a:prstGeom prst="ellipse">
                <a:avLst/>
              </a:prstGeom>
              <a:ln>
                <a:noFill/>
              </a:ln>
              <a:effectLst>
                <a:innerShdw blurRad="63500" dist="50800" dir="8100000">
                  <a:prstClr val="black">
                    <a:alpha val="32000"/>
                  </a:prstClr>
                </a:innerShdw>
              </a:effectLst>
            </p:spPr>
          </p:pic>
          <p:sp>
            <p:nvSpPr>
              <p:cNvPr id="17" name="Oval 16"/>
              <p:cNvSpPr/>
              <p:nvPr/>
            </p:nvSpPr>
            <p:spPr>
              <a:xfrm>
                <a:off x="5211765" y="540229"/>
                <a:ext cx="2030536" cy="1801786"/>
              </a:xfrm>
              <a:prstGeom prst="ellipse">
                <a:avLst/>
              </a:prstGeom>
              <a:solidFill>
                <a:schemeClr val="bg1">
                  <a:alpha val="75000"/>
                </a:schemeClr>
              </a:solidFill>
              <a:ln w="6350">
                <a:noFill/>
              </a:ln>
              <a:effectLst>
                <a:innerShdw blurRad="63500" dist="50800" dir="81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300" b="1" dirty="0">
                    <a:solidFill>
                      <a:srgbClr val="009560"/>
                    </a:solidFill>
                    <a:cs typeface="Arial" pitchFamily="34" charset="0"/>
                  </a:rPr>
                  <a:t>To significantly reduce the levels and impact of uninsured and untraced driving in the UK</a:t>
                </a:r>
              </a:p>
            </p:txBody>
          </p:sp>
        </p:grpSp>
        <p:grpSp>
          <p:nvGrpSpPr>
            <p:cNvPr id="39945" name="Group 14"/>
            <p:cNvGrpSpPr>
              <a:grpSpLocks/>
            </p:cNvGrpSpPr>
            <p:nvPr/>
          </p:nvGrpSpPr>
          <p:grpSpPr bwMode="auto">
            <a:xfrm>
              <a:off x="899592" y="1522493"/>
              <a:ext cx="2134135" cy="1978515"/>
              <a:chOff x="1501761" y="548680"/>
              <a:chExt cx="1918111" cy="1782903"/>
            </a:xfrm>
          </p:grpSpPr>
          <p:pic>
            <p:nvPicPr>
              <p:cNvPr id="14" name="Picture 13"/>
              <p:cNvPicPr/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01761" y="548680"/>
                <a:ext cx="1918111" cy="1782903"/>
              </a:xfrm>
              <a:prstGeom prst="ellipse">
                <a:avLst/>
              </a:prstGeom>
              <a:ln>
                <a:noFill/>
              </a:ln>
            </p:spPr>
          </p:pic>
          <p:sp>
            <p:nvSpPr>
              <p:cNvPr id="15" name="Oval 14"/>
              <p:cNvSpPr/>
              <p:nvPr/>
            </p:nvSpPr>
            <p:spPr>
              <a:xfrm>
                <a:off x="1501761" y="548680"/>
                <a:ext cx="1918111" cy="1782903"/>
              </a:xfrm>
              <a:prstGeom prst="ellipse">
                <a:avLst/>
              </a:prstGeom>
              <a:solidFill>
                <a:schemeClr val="bg1">
                  <a:alpha val="75000"/>
                </a:schemeClr>
              </a:solidFill>
              <a:ln w="6350">
                <a:noFill/>
              </a:ln>
              <a:effectLst>
                <a:innerShdw blurRad="63500" dist="50800" dir="81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300" b="1" dirty="0">
                    <a:solidFill>
                      <a:srgbClr val="009560"/>
                    </a:solidFill>
                    <a:cs typeface="Arial" pitchFamily="34" charset="0"/>
                  </a:rPr>
                  <a:t>To compensate victims of uninsured and untraced drivers fairly and promptly</a:t>
                </a:r>
                <a:endParaRPr lang="en-GB" sz="1300" b="1" dirty="0">
                  <a:solidFill>
                    <a:srgbClr val="009560"/>
                  </a:solidFill>
                  <a:ea typeface="Cambria"/>
                  <a:cs typeface="Arial" pitchFamily="34" charset="0"/>
                </a:endParaRPr>
              </a:p>
            </p:txBody>
          </p:sp>
        </p:grpSp>
      </p:grpSp>
      <p:sp>
        <p:nvSpPr>
          <p:cNvPr id="39941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4983480" y="6057900"/>
            <a:ext cx="370332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Halifax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Public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5FA8E3E1-CD54-4D48-AD88-74BCE2461E36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sz="1200" dirty="0">
              <a:solidFill>
                <a:srgbClr val="0095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251086"/>
            <a:ext cx="18229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rgbClr val="009560"/>
                </a:solidFill>
                <a:ea typeface="ＭＳ Ｐゴシック" pitchFamily="34" charset="-128"/>
              </a:rPr>
              <a:t>Our Mission</a:t>
            </a:r>
            <a:endParaRPr lang="en-GB" sz="2600" dirty="0">
              <a:solidFill>
                <a:srgbClr val="00956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14325" y="274638"/>
            <a:ext cx="6735763" cy="982662"/>
          </a:xfrm>
        </p:spPr>
        <p:txBody>
          <a:bodyPr/>
          <a:lstStyle/>
          <a:p>
            <a:pPr eaLnBrk="1" hangingPunct="1"/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  <a:br>
              <a:rPr lang="en-GB" sz="2000" dirty="0">
                <a:ea typeface="MS PGothic" pitchFamily="34" charset="-128"/>
                <a:cs typeface="Arial" panose="020B0604020202020204" pitchFamily="34" charset="0"/>
              </a:rPr>
            </a:br>
            <a:br>
              <a:rPr lang="en-GB" sz="2000" dirty="0">
                <a:ea typeface="MS PGothic" pitchFamily="34" charset="-128"/>
                <a:cs typeface="Arial" panose="020B0604020202020204" pitchFamily="34" charset="0"/>
              </a:rPr>
            </a:br>
            <a:endParaRPr lang="en-US" sz="2000" dirty="0"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7347" name="Text Placeholder 3"/>
          <p:cNvSpPr>
            <a:spLocks noGrp="1"/>
          </p:cNvSpPr>
          <p:nvPr>
            <p:ph type="body" sz="half" idx="11"/>
          </p:nvPr>
        </p:nvSpPr>
        <p:spPr>
          <a:xfrm>
            <a:off x="457200" y="1444625"/>
            <a:ext cx="3956050" cy="1336675"/>
          </a:xfrm>
        </p:spPr>
        <p:txBody>
          <a:bodyPr/>
          <a:lstStyle/>
          <a:p>
            <a:pPr eaLnBrk="1" hangingPunct="1">
              <a:lnSpc>
                <a:spcPts val="2400"/>
              </a:lnSpc>
              <a:spcBef>
                <a:spcPct val="0"/>
              </a:spcBef>
            </a:pPr>
            <a:r>
              <a:rPr lang="en-GB" sz="2200" b="1" dirty="0">
                <a:solidFill>
                  <a:srgbClr val="009560"/>
                </a:solidFill>
              </a:rPr>
              <a:t>Paul Ryman-Tubb  ACII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</a:pPr>
            <a:r>
              <a:rPr lang="en-GB" sz="2200" b="1" dirty="0">
                <a:solidFill>
                  <a:srgbClr val="009560"/>
                </a:solidFill>
              </a:rPr>
              <a:t>Chief Technical Officer </a:t>
            </a:r>
          </a:p>
          <a:p>
            <a:pPr eaLnBrk="1" hangingPunct="1">
              <a:spcBef>
                <a:spcPts val="500"/>
              </a:spcBef>
            </a:pPr>
            <a:r>
              <a:rPr lang="en-US" dirty="0"/>
              <a:t>Email: </a:t>
            </a:r>
            <a:r>
              <a:rPr lang="fr-FR" u="sng" dirty="0">
                <a:hlinkClick r:id="rId3"/>
              </a:rPr>
              <a:t>prymantubb@mib.org.uk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7348" name="Text Placeholder 4"/>
          <p:cNvSpPr>
            <a:spLocks noGrp="1"/>
          </p:cNvSpPr>
          <p:nvPr>
            <p:ph type="body" sz="half" idx="12"/>
          </p:nvPr>
        </p:nvSpPr>
        <p:spPr>
          <a:xfrm>
            <a:off x="4730750" y="1444625"/>
            <a:ext cx="3956050" cy="24415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Motor Insurers’ Bureau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Linford Wood House 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6-12 Capital Drive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Milton Keynes 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MK14 6XT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Tel: 01908 830001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www.mib.org.uk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7349" name="Text Placeholder 5"/>
          <p:cNvSpPr>
            <a:spLocks noGrp="1"/>
          </p:cNvSpPr>
          <p:nvPr>
            <p:ph type="body" sz="half" idx="13"/>
          </p:nvPr>
        </p:nvSpPr>
        <p:spPr>
          <a:xfrm>
            <a:off x="733425" y="2868613"/>
            <a:ext cx="3679825" cy="10175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facebook.com/driveinsured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twitter.com/driveInsured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youtube.com/driveinsured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72250" cy="982662"/>
          </a:xfrm>
        </p:spPr>
        <p:txBody>
          <a:bodyPr/>
          <a:lstStyle/>
          <a:p>
            <a:pPr eaLnBrk="1" hangingPunct="1"/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  <a:br>
              <a:rPr lang="en-GB" sz="2000" dirty="0">
                <a:ea typeface="MS PGothic" pitchFamily="34" charset="-128"/>
                <a:cs typeface="Arial" panose="020B0604020202020204" pitchFamily="34" charset="0"/>
              </a:rPr>
            </a:br>
            <a:br>
              <a:rPr lang="en-GB" sz="2000" dirty="0">
                <a:ea typeface="MS PGothic" pitchFamily="34" charset="-128"/>
                <a:cs typeface="Arial" panose="020B0604020202020204" pitchFamily="34" charset="0"/>
              </a:rPr>
            </a:br>
            <a:endParaRPr lang="en-GB" sz="2000" dirty="0"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813" y="1131888"/>
            <a:ext cx="64611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4937760" y="6057900"/>
            <a:ext cx="374904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Halifax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Public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1EE68D0F-8767-4360-8BBD-0C561903C4BA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9100" cy="982662"/>
          </a:xfrm>
        </p:spPr>
        <p:txBody>
          <a:bodyPr/>
          <a:lstStyle/>
          <a:p>
            <a:pPr eaLnBrk="1" hangingPunct="1"/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  <a:br>
              <a:rPr lang="en-GB" sz="2000" dirty="0">
                <a:ea typeface="MS PGothic" pitchFamily="34" charset="-128"/>
                <a:cs typeface="Arial" panose="020B0604020202020204" pitchFamily="34" charset="0"/>
              </a:rPr>
            </a:br>
            <a:endParaRPr lang="en-GB" sz="2000" dirty="0"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itle 7"/>
          <p:cNvSpPr>
            <a:spLocks noGrp="1"/>
          </p:cNvSpPr>
          <p:nvPr>
            <p:ph idx="1"/>
          </p:nvPr>
        </p:nvSpPr>
        <p:spPr>
          <a:xfrm>
            <a:off x="457200" y="1560513"/>
            <a:ext cx="8229600" cy="4378325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2400" dirty="0">
                <a:ea typeface="ＭＳ Ｐゴシック" pitchFamily="34" charset="-128"/>
                <a:cs typeface="Arial" pitchFamily="34" charset="0"/>
              </a:rPr>
              <a:t>The Directives – </a:t>
            </a:r>
            <a:endParaRPr lang="en-GB" sz="1500" dirty="0"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>
              <a:buClr>
                <a:srgbClr val="009560"/>
              </a:buClr>
              <a:buFont typeface="Calibri" panose="020F0502020204030204" pitchFamily="34" charset="0"/>
              <a:buNone/>
              <a:defRPr/>
            </a:pPr>
            <a:r>
              <a:rPr lang="en-GB" sz="2400" dirty="0">
                <a:ea typeface="ＭＳ Ｐゴシック" pitchFamily="34" charset="-128"/>
                <a:cs typeface="Arial" pitchFamily="34" charset="0"/>
              </a:rPr>
              <a:t>“Each member state shall set up or authorise a body with the task of providing compensation … for damage to property or personal injuries caused by an </a:t>
            </a:r>
            <a:r>
              <a:rPr lang="en-GB" sz="2400" u="sng" dirty="0">
                <a:ea typeface="ＭＳ Ｐゴシック" pitchFamily="34" charset="-128"/>
                <a:cs typeface="Arial" pitchFamily="34" charset="0"/>
              </a:rPr>
              <a:t>unidentified</a:t>
            </a:r>
            <a:r>
              <a:rPr lang="en-GB" sz="2400" dirty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sz="2400" u="sng" dirty="0">
                <a:ea typeface="ＭＳ Ｐゴシック" pitchFamily="34" charset="-128"/>
                <a:cs typeface="Arial" pitchFamily="34" charset="0"/>
              </a:rPr>
              <a:t>vehicle</a:t>
            </a:r>
            <a:r>
              <a:rPr lang="en-GB" sz="2400" dirty="0">
                <a:ea typeface="ＭＳ Ｐゴシック" pitchFamily="34" charset="-128"/>
                <a:cs typeface="Arial" pitchFamily="34" charset="0"/>
              </a:rPr>
              <a:t> or a vehicle for which the </a:t>
            </a:r>
            <a:r>
              <a:rPr lang="en-GB" sz="2400" u="sng" dirty="0">
                <a:ea typeface="ＭＳ Ｐゴシック" pitchFamily="34" charset="-128"/>
                <a:cs typeface="Arial" pitchFamily="34" charset="0"/>
              </a:rPr>
              <a:t>insurance obligation </a:t>
            </a:r>
            <a:r>
              <a:rPr lang="en-GB" sz="2400" dirty="0">
                <a:ea typeface="ＭＳ Ｐゴシック" pitchFamily="34" charset="-128"/>
                <a:cs typeface="Arial" pitchFamily="34" charset="0"/>
              </a:rPr>
              <a:t>… has </a:t>
            </a:r>
            <a:r>
              <a:rPr lang="en-GB" sz="2400" u="sng" dirty="0">
                <a:ea typeface="ＭＳ Ｐゴシック" pitchFamily="34" charset="-128"/>
                <a:cs typeface="Arial" pitchFamily="34" charset="0"/>
              </a:rPr>
              <a:t>not been satisfied</a:t>
            </a:r>
            <a:r>
              <a:rPr lang="en-GB" sz="2400" dirty="0">
                <a:ea typeface="ＭＳ Ｐゴシック" pitchFamily="34" charset="-128"/>
                <a:cs typeface="Arial" pitchFamily="34" charset="0"/>
              </a:rPr>
              <a:t>”</a:t>
            </a:r>
          </a:p>
          <a:p>
            <a:pPr marL="0" indent="0" eaLnBrk="1" hangingPunct="1">
              <a:buClr>
                <a:srgbClr val="009560"/>
              </a:buClr>
              <a:buFont typeface="Calibri" panose="020F0502020204030204" pitchFamily="34" charset="0"/>
              <a:buNone/>
              <a:defRPr/>
            </a:pPr>
            <a:endParaRPr lang="en-GB" sz="2400" dirty="0"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>
              <a:buClr>
                <a:srgbClr val="009560"/>
              </a:buClr>
              <a:buFont typeface="Calibri" panose="020F0502020204030204" pitchFamily="34" charset="0"/>
              <a:buNone/>
              <a:defRPr/>
            </a:pPr>
            <a:r>
              <a:rPr lang="en-GB" sz="1600" i="1" dirty="0">
                <a:ea typeface="ＭＳ Ｐゴシック" pitchFamily="34" charset="-128"/>
                <a:cs typeface="Arial" pitchFamily="34" charset="0"/>
              </a:rPr>
              <a:t>[2</a:t>
            </a:r>
            <a:r>
              <a:rPr lang="en-GB" sz="1600" i="1" baseline="30000" dirty="0">
                <a:ea typeface="ＭＳ Ｐゴシック" pitchFamily="34" charset="-128"/>
                <a:cs typeface="Arial" pitchFamily="34" charset="0"/>
              </a:rPr>
              <a:t>nd</a:t>
            </a:r>
            <a:r>
              <a:rPr lang="en-GB" sz="1600" i="1" dirty="0">
                <a:ea typeface="ＭＳ Ｐゴシック" pitchFamily="34" charset="-128"/>
                <a:cs typeface="Arial" pitchFamily="34" charset="0"/>
              </a:rPr>
              <a:t> Motor Insurance Directive 1984]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altLang="en-US" sz="2600" dirty="0">
              <a:solidFill>
                <a:srgbClr val="00956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20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5177790" y="6057900"/>
            <a:ext cx="350901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Halifax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Public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4FB0741B-5DED-41CD-8F12-EB86AC88272B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5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457200" y="328613"/>
            <a:ext cx="7458075" cy="831850"/>
          </a:xfrm>
        </p:spPr>
        <p:txBody>
          <a:bodyPr/>
          <a:lstStyle/>
          <a:p>
            <a:pPr eaLnBrk="1" hangingPunct="1"/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  <a:br>
              <a:rPr lang="en-GB" sz="2000" dirty="0">
                <a:ea typeface="MS PGothic" pitchFamily="34" charset="-128"/>
                <a:cs typeface="Arial" panose="020B0604020202020204" pitchFamily="34" charset="0"/>
              </a:rPr>
            </a:br>
            <a:endParaRPr lang="en-US" sz="2000" dirty="0">
              <a:ea typeface="MS PGothic" pitchFamily="34" charset="-128"/>
              <a:cs typeface="Arial" panose="020B0604020202020204" pitchFamily="34" charset="0"/>
            </a:endParaRPr>
          </a:p>
        </p:txBody>
      </p:sp>
      <p:grpSp>
        <p:nvGrpSpPr>
          <p:cNvPr id="27652" name="Group 9"/>
          <p:cNvGrpSpPr>
            <a:grpSpLocks/>
          </p:cNvGrpSpPr>
          <p:nvPr/>
        </p:nvGrpSpPr>
        <p:grpSpPr bwMode="auto">
          <a:xfrm>
            <a:off x="976313" y="1428750"/>
            <a:ext cx="6938962" cy="4486275"/>
            <a:chOff x="899592" y="692696"/>
            <a:chExt cx="7128792" cy="4655293"/>
          </a:xfrm>
        </p:grpSpPr>
        <p:pic>
          <p:nvPicPr>
            <p:cNvPr id="10" name="Picture 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9697" y="2439714"/>
              <a:ext cx="5248884" cy="2908275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  <a:softEdge rad="31750"/>
            </a:effectLst>
          </p:spPr>
        </p:pic>
        <p:grpSp>
          <p:nvGrpSpPr>
            <p:cNvPr id="27655" name="Group 12"/>
            <p:cNvGrpSpPr>
              <a:grpSpLocks/>
            </p:cNvGrpSpPr>
            <p:nvPr/>
          </p:nvGrpSpPr>
          <p:grpSpPr bwMode="auto">
            <a:xfrm>
              <a:off x="5743925" y="1196752"/>
              <a:ext cx="2284459" cy="2108644"/>
              <a:chOff x="5455893" y="548680"/>
              <a:chExt cx="1924419" cy="1801786"/>
            </a:xfrm>
          </p:grpSpPr>
          <p:pic>
            <p:nvPicPr>
              <p:cNvPr id="18" name="Picture 17"/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55893" y="548680"/>
                <a:ext cx="1924419" cy="1801786"/>
              </a:xfrm>
              <a:prstGeom prst="ellipse">
                <a:avLst/>
              </a:prstGeom>
              <a:ln>
                <a:noFill/>
              </a:ln>
              <a:effectLst>
                <a:innerShdw blurRad="63500" dist="50800" dir="8100000">
                  <a:prstClr val="black">
                    <a:alpha val="32000"/>
                  </a:prstClr>
                </a:innerShdw>
              </a:effectLst>
            </p:spPr>
          </p:pic>
          <p:sp>
            <p:nvSpPr>
              <p:cNvPr id="19" name="Oval 18"/>
              <p:cNvSpPr/>
              <p:nvPr/>
            </p:nvSpPr>
            <p:spPr>
              <a:xfrm>
                <a:off x="5455893" y="548680"/>
                <a:ext cx="1924419" cy="1801786"/>
              </a:xfrm>
              <a:prstGeom prst="ellipse">
                <a:avLst/>
              </a:prstGeom>
              <a:solidFill>
                <a:schemeClr val="bg1">
                  <a:alpha val="75000"/>
                </a:schemeClr>
              </a:solidFill>
              <a:ln w="6350">
                <a:noFill/>
              </a:ln>
              <a:effectLst>
                <a:innerShdw blurRad="63500" dist="50800" dir="81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300" b="1" dirty="0">
                    <a:solidFill>
                      <a:srgbClr val="009560"/>
                    </a:solidFill>
                    <a:cs typeface="Arial" pitchFamily="34" charset="0"/>
                  </a:rPr>
                  <a:t>To deliver first-class, secure, data asset management and analytical services on behalf of our Members &amp; the industry </a:t>
                </a:r>
              </a:p>
            </p:txBody>
          </p:sp>
        </p:grpSp>
        <p:grpSp>
          <p:nvGrpSpPr>
            <p:cNvPr id="27656" name="Group 13"/>
            <p:cNvGrpSpPr>
              <a:grpSpLocks/>
            </p:cNvGrpSpPr>
            <p:nvPr/>
          </p:nvGrpSpPr>
          <p:grpSpPr bwMode="auto">
            <a:xfrm>
              <a:off x="3328871" y="692696"/>
              <a:ext cx="2266190" cy="2155666"/>
              <a:chOff x="5211765" y="495605"/>
              <a:chExt cx="2030536" cy="1891034"/>
            </a:xfrm>
          </p:grpSpPr>
          <p:pic>
            <p:nvPicPr>
              <p:cNvPr id="16" name="Picture 15"/>
              <p:cNvPicPr/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1765" y="495605"/>
                <a:ext cx="2030536" cy="1891034"/>
              </a:xfrm>
              <a:prstGeom prst="ellipse">
                <a:avLst/>
              </a:prstGeom>
              <a:ln>
                <a:noFill/>
              </a:ln>
              <a:effectLst>
                <a:innerShdw blurRad="63500" dist="50800" dir="8100000">
                  <a:prstClr val="black">
                    <a:alpha val="32000"/>
                  </a:prstClr>
                </a:innerShdw>
              </a:effectLst>
            </p:spPr>
          </p:pic>
          <p:sp>
            <p:nvSpPr>
              <p:cNvPr id="17" name="Oval 16"/>
              <p:cNvSpPr/>
              <p:nvPr/>
            </p:nvSpPr>
            <p:spPr>
              <a:xfrm>
                <a:off x="5211765" y="540229"/>
                <a:ext cx="2030536" cy="1801786"/>
              </a:xfrm>
              <a:prstGeom prst="ellipse">
                <a:avLst/>
              </a:prstGeom>
              <a:solidFill>
                <a:schemeClr val="bg1">
                  <a:alpha val="75000"/>
                </a:schemeClr>
              </a:solidFill>
              <a:ln w="6350">
                <a:noFill/>
              </a:ln>
              <a:effectLst>
                <a:innerShdw blurRad="63500" dist="50800" dir="81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300" b="1" dirty="0">
                    <a:solidFill>
                      <a:srgbClr val="009560"/>
                    </a:solidFill>
                    <a:cs typeface="Arial" pitchFamily="34" charset="0"/>
                  </a:rPr>
                  <a:t>To significantly reduce the levels and impact of uninsured and untraced driving in the UK</a:t>
                </a:r>
              </a:p>
            </p:txBody>
          </p:sp>
        </p:grpSp>
        <p:grpSp>
          <p:nvGrpSpPr>
            <p:cNvPr id="27657" name="Group 14"/>
            <p:cNvGrpSpPr>
              <a:grpSpLocks/>
            </p:cNvGrpSpPr>
            <p:nvPr/>
          </p:nvGrpSpPr>
          <p:grpSpPr bwMode="auto">
            <a:xfrm>
              <a:off x="899592" y="1522493"/>
              <a:ext cx="2134135" cy="1978515"/>
              <a:chOff x="1501761" y="548680"/>
              <a:chExt cx="1918111" cy="1782903"/>
            </a:xfrm>
          </p:grpSpPr>
          <p:pic>
            <p:nvPicPr>
              <p:cNvPr id="14" name="Picture 13"/>
              <p:cNvPicPr/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01761" y="548680"/>
                <a:ext cx="1918111" cy="1782903"/>
              </a:xfrm>
              <a:prstGeom prst="ellipse">
                <a:avLst/>
              </a:prstGeom>
              <a:ln>
                <a:noFill/>
              </a:ln>
            </p:spPr>
          </p:pic>
          <p:sp>
            <p:nvSpPr>
              <p:cNvPr id="15" name="Oval 14"/>
              <p:cNvSpPr/>
              <p:nvPr/>
            </p:nvSpPr>
            <p:spPr>
              <a:xfrm>
                <a:off x="1501761" y="548680"/>
                <a:ext cx="1918111" cy="1782903"/>
              </a:xfrm>
              <a:prstGeom prst="ellipse">
                <a:avLst/>
              </a:prstGeom>
              <a:solidFill>
                <a:schemeClr val="bg1">
                  <a:alpha val="75000"/>
                </a:schemeClr>
              </a:solidFill>
              <a:ln w="6350">
                <a:noFill/>
              </a:ln>
              <a:effectLst>
                <a:innerShdw blurRad="63500" dist="50800" dir="81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300" b="1" dirty="0">
                    <a:solidFill>
                      <a:srgbClr val="009560"/>
                    </a:solidFill>
                    <a:cs typeface="Arial" pitchFamily="34" charset="0"/>
                  </a:rPr>
                  <a:t>To compensate victims of uninsured and untraced drivers fairly and promptly</a:t>
                </a:r>
                <a:endParaRPr lang="en-GB" sz="1300" b="1" dirty="0">
                  <a:solidFill>
                    <a:srgbClr val="009560"/>
                  </a:solidFill>
                  <a:ea typeface="Cambria"/>
                  <a:cs typeface="Arial" pitchFamily="34" charset="0"/>
                </a:endParaRPr>
              </a:p>
            </p:txBody>
          </p:sp>
        </p:grpSp>
      </p:grpSp>
      <p:sp>
        <p:nvSpPr>
          <p:cNvPr id="27653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4777740" y="6057900"/>
            <a:ext cx="390906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Halifax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Public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B5509E19-90B6-412A-9E2A-20D14DEF5788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sz="1200" dirty="0">
              <a:solidFill>
                <a:srgbClr val="009560"/>
              </a:solidFill>
            </a:endParaRPr>
          </a:p>
        </p:txBody>
      </p:sp>
      <p:sp>
        <p:nvSpPr>
          <p:cNvPr id="20" name="Title 7"/>
          <p:cNvSpPr txBox="1">
            <a:spLocks/>
          </p:cNvSpPr>
          <p:nvPr/>
        </p:nvSpPr>
        <p:spPr bwMode="auto">
          <a:xfrm>
            <a:off x="457200" y="1213453"/>
            <a:ext cx="27908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2600" dirty="0">
                <a:solidFill>
                  <a:srgbClr val="009560"/>
                </a:solidFill>
                <a:latin typeface="+mn-lt"/>
              </a:rPr>
              <a:t>Our Mission</a:t>
            </a:r>
            <a:endParaRPr lang="en-US" sz="2600" dirty="0">
              <a:solidFill>
                <a:srgbClr val="00956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77"/>
          <p:cNvGrpSpPr>
            <a:grpSpLocks/>
          </p:cNvGrpSpPr>
          <p:nvPr/>
        </p:nvGrpSpPr>
        <p:grpSpPr bwMode="auto">
          <a:xfrm>
            <a:off x="314325" y="574675"/>
            <a:ext cx="8440738" cy="6040438"/>
            <a:chOff x="388938" y="1201738"/>
            <a:chExt cx="8440098" cy="6090073"/>
          </a:xfrm>
        </p:grpSpPr>
        <p:sp>
          <p:nvSpPr>
            <p:cNvPr id="179" name="Rectangle 178"/>
            <p:cNvSpPr/>
            <p:nvPr/>
          </p:nvSpPr>
          <p:spPr>
            <a:xfrm>
              <a:off x="6295578" y="3292049"/>
              <a:ext cx="2533458" cy="22247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95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0" name="Title 7"/>
            <p:cNvSpPr txBox="1">
              <a:spLocks/>
            </p:cNvSpPr>
            <p:nvPr/>
          </p:nvSpPr>
          <p:spPr bwMode="auto">
            <a:xfrm>
              <a:off x="457196" y="1248154"/>
              <a:ext cx="2790613" cy="532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GB" sz="2600" dirty="0">
                  <a:solidFill>
                    <a:srgbClr val="009560"/>
                  </a:solidFill>
                  <a:latin typeface="+mn-lt"/>
                </a:rPr>
                <a:t>MIB Services</a:t>
              </a:r>
              <a:endParaRPr lang="en-US" sz="2600" dirty="0">
                <a:solidFill>
                  <a:srgbClr val="009560"/>
                </a:solidFill>
                <a:latin typeface="+mn-lt"/>
              </a:endParaRPr>
            </a:p>
          </p:txBody>
        </p:sp>
        <p:cxnSp>
          <p:nvCxnSpPr>
            <p:cNvPr id="181" name="Straight Connector 180"/>
            <p:cNvCxnSpPr/>
            <p:nvPr/>
          </p:nvCxnSpPr>
          <p:spPr>
            <a:xfrm>
              <a:off x="1044526" y="2362133"/>
              <a:ext cx="6546354" cy="0"/>
            </a:xfrm>
            <a:prstGeom prst="line">
              <a:avLst/>
            </a:prstGeom>
            <a:ln w="28575">
              <a:solidFill>
                <a:srgbClr val="0095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>
              <a:off x="1025478" y="3072775"/>
              <a:ext cx="6350" cy="217674"/>
            </a:xfrm>
            <a:prstGeom prst="straightConnector1">
              <a:avLst/>
            </a:prstGeom>
            <a:ln>
              <a:solidFill>
                <a:srgbClr val="0095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>
              <a:off x="4262144" y="2128454"/>
              <a:ext cx="0" cy="249685"/>
            </a:xfrm>
            <a:prstGeom prst="straightConnector1">
              <a:avLst/>
            </a:prstGeom>
            <a:ln>
              <a:solidFill>
                <a:srgbClr val="0095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>
              <a:off x="1046113" y="2360532"/>
              <a:ext cx="0" cy="249685"/>
            </a:xfrm>
            <a:prstGeom prst="straightConnector1">
              <a:avLst/>
            </a:prstGeom>
            <a:ln>
              <a:solidFill>
                <a:srgbClr val="0095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itle 7"/>
            <p:cNvSpPr txBox="1">
              <a:spLocks/>
            </p:cNvSpPr>
            <p:nvPr/>
          </p:nvSpPr>
          <p:spPr bwMode="auto">
            <a:xfrm>
              <a:off x="6382883" y="2583009"/>
              <a:ext cx="2406468" cy="33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600" dirty="0">
                  <a:solidFill>
                    <a:srgbClr val="009560"/>
                  </a:solidFill>
                  <a:latin typeface="+mn-lt"/>
                </a:rPr>
                <a:t>Non MIB Managed </a:t>
              </a:r>
            </a:p>
            <a:p>
              <a:pPr algn="ctr" eaLnBrk="1" hangingPunct="1">
                <a:defRPr/>
              </a:pPr>
              <a:r>
                <a:rPr lang="en-GB" altLang="en-US" sz="1600" dirty="0">
                  <a:solidFill>
                    <a:srgbClr val="009560"/>
                  </a:solidFill>
                  <a:latin typeface="+mn-lt"/>
                </a:rPr>
                <a:t>Services</a:t>
              </a:r>
              <a:endParaRPr lang="en-US" altLang="en-US" sz="1600" dirty="0">
                <a:solidFill>
                  <a:srgbClr val="009560"/>
                </a:solidFill>
                <a:latin typeface="+mn-lt"/>
              </a:endParaRPr>
            </a:p>
          </p:txBody>
        </p:sp>
        <p:sp>
          <p:nvSpPr>
            <p:cNvPr id="186" name="Title 7"/>
            <p:cNvSpPr txBox="1">
              <a:spLocks/>
            </p:cNvSpPr>
            <p:nvPr/>
          </p:nvSpPr>
          <p:spPr bwMode="auto">
            <a:xfrm>
              <a:off x="2569998" y="2565402"/>
              <a:ext cx="1211171" cy="4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600" dirty="0">
                  <a:solidFill>
                    <a:srgbClr val="009560"/>
                  </a:solidFill>
                  <a:latin typeface="+mn-lt"/>
                </a:rPr>
                <a:t>MIB Claim </a:t>
              </a:r>
              <a:br>
                <a:rPr lang="en-GB" altLang="en-US" sz="1600" dirty="0">
                  <a:solidFill>
                    <a:srgbClr val="009560"/>
                  </a:solidFill>
                  <a:latin typeface="+mn-lt"/>
                </a:rPr>
              </a:br>
              <a:r>
                <a:rPr lang="en-GB" altLang="en-US" sz="1600" dirty="0">
                  <a:solidFill>
                    <a:srgbClr val="009560"/>
                  </a:solidFill>
                  <a:latin typeface="+mn-lt"/>
                </a:rPr>
                <a:t>Services</a:t>
              </a:r>
              <a:endParaRPr lang="en-US" altLang="en-US" sz="1600" dirty="0">
                <a:solidFill>
                  <a:srgbClr val="009560"/>
                </a:solidFill>
                <a:latin typeface="+mn-lt"/>
              </a:endParaRPr>
            </a:p>
          </p:txBody>
        </p:sp>
        <p:sp>
          <p:nvSpPr>
            <p:cNvPr id="187" name="Title 7"/>
            <p:cNvSpPr txBox="1">
              <a:spLocks/>
            </p:cNvSpPr>
            <p:nvPr/>
          </p:nvSpPr>
          <p:spPr bwMode="auto">
            <a:xfrm>
              <a:off x="4478028" y="2571804"/>
              <a:ext cx="1708020" cy="492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600" dirty="0">
                  <a:solidFill>
                    <a:srgbClr val="009560"/>
                  </a:solidFill>
                  <a:latin typeface="+mn-lt"/>
                </a:rPr>
                <a:t>MIB Non-Claim </a:t>
              </a:r>
              <a:br>
                <a:rPr lang="en-GB" altLang="en-US" sz="1600" dirty="0">
                  <a:solidFill>
                    <a:srgbClr val="009560"/>
                  </a:solidFill>
                  <a:latin typeface="+mn-lt"/>
                </a:rPr>
              </a:br>
              <a:r>
                <a:rPr lang="en-GB" altLang="en-US" sz="1600" dirty="0">
                  <a:solidFill>
                    <a:srgbClr val="009560"/>
                  </a:solidFill>
                  <a:latin typeface="+mn-lt"/>
                </a:rPr>
                <a:t>Services</a:t>
              </a:r>
              <a:endParaRPr lang="en-US" altLang="en-US" sz="1600" dirty="0">
                <a:solidFill>
                  <a:srgbClr val="009560"/>
                </a:solidFill>
                <a:latin typeface="+mn-lt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600257" y="3293650"/>
              <a:ext cx="1547695" cy="39981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95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1852502" y="3272843"/>
              <a:ext cx="2593778" cy="26312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95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cxnSp>
          <p:nvCxnSpPr>
            <p:cNvPr id="190" name="Straight Arrow Connector 189"/>
            <p:cNvCxnSpPr/>
            <p:nvPr/>
          </p:nvCxnSpPr>
          <p:spPr>
            <a:xfrm>
              <a:off x="5312990" y="3067973"/>
              <a:ext cx="6350" cy="217674"/>
            </a:xfrm>
            <a:prstGeom prst="straightConnector1">
              <a:avLst/>
            </a:prstGeom>
            <a:ln>
              <a:solidFill>
                <a:srgbClr val="0095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690" name="Picture 3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188" y="3397250"/>
              <a:ext cx="993775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2" name="Rectangle 44"/>
            <p:cNvSpPr>
              <a:spLocks noChangeArrowheads="1"/>
            </p:cNvSpPr>
            <p:nvPr/>
          </p:nvSpPr>
          <p:spPr bwMode="auto">
            <a:xfrm>
              <a:off x="2076323" y="3392884"/>
              <a:ext cx="858772" cy="55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1000" b="1" dirty="0">
                  <a:solidFill>
                    <a:srgbClr val="009560"/>
                  </a:solidFill>
                  <a:latin typeface="+mn-lt"/>
                </a:rPr>
                <a:t>National Guarantee Fund</a:t>
              </a:r>
              <a:endParaRPr lang="en-US" altLang="en-US" sz="1000" b="1" dirty="0">
                <a:solidFill>
                  <a:srgbClr val="009560"/>
                </a:solidFill>
                <a:latin typeface="+mn-lt"/>
              </a:endParaRPr>
            </a:p>
          </p:txBody>
        </p:sp>
        <p:pic>
          <p:nvPicPr>
            <p:cNvPr id="28692" name="Picture 3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900" y="4044950"/>
              <a:ext cx="993775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" name="Rectangle 44"/>
            <p:cNvSpPr>
              <a:spLocks noChangeArrowheads="1"/>
            </p:cNvSpPr>
            <p:nvPr/>
          </p:nvSpPr>
          <p:spPr bwMode="auto">
            <a:xfrm>
              <a:off x="2063624" y="4087521"/>
              <a:ext cx="857185" cy="400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1000" b="1" dirty="0">
                  <a:solidFill>
                    <a:srgbClr val="009560"/>
                  </a:solidFill>
                  <a:latin typeface="+mn-lt"/>
                </a:rPr>
                <a:t>UK Green Card Bureau</a:t>
              </a:r>
              <a:endParaRPr lang="en-US" altLang="en-US" sz="1000" b="1" dirty="0">
                <a:solidFill>
                  <a:srgbClr val="009560"/>
                </a:solidFill>
                <a:latin typeface="+mn-lt"/>
              </a:endParaRPr>
            </a:p>
          </p:txBody>
        </p:sp>
        <p:pic>
          <p:nvPicPr>
            <p:cNvPr id="28694" name="Picture 3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013" y="4697413"/>
              <a:ext cx="993775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6" name="Rectangle 44"/>
            <p:cNvSpPr>
              <a:spLocks noChangeArrowheads="1"/>
            </p:cNvSpPr>
            <p:nvPr/>
          </p:nvSpPr>
          <p:spPr bwMode="auto">
            <a:xfrm>
              <a:off x="2062036" y="4692526"/>
              <a:ext cx="857185" cy="558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1000" b="1" dirty="0">
                  <a:solidFill>
                    <a:srgbClr val="009560"/>
                  </a:solidFill>
                  <a:latin typeface="+mn-lt"/>
                </a:rPr>
                <a:t>UK Information Centre</a:t>
              </a:r>
              <a:endParaRPr lang="en-US" altLang="en-US" sz="1000" b="1" dirty="0">
                <a:solidFill>
                  <a:srgbClr val="009560"/>
                </a:solidFill>
                <a:latin typeface="+mn-lt"/>
              </a:endParaRPr>
            </a:p>
          </p:txBody>
        </p:sp>
        <p:pic>
          <p:nvPicPr>
            <p:cNvPr id="28696" name="Picture 3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188" y="5346700"/>
              <a:ext cx="993775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8" name="Rectangle 44"/>
            <p:cNvSpPr>
              <a:spLocks noChangeArrowheads="1"/>
            </p:cNvSpPr>
            <p:nvPr/>
          </p:nvSpPr>
          <p:spPr bwMode="auto">
            <a:xfrm>
              <a:off x="1968381" y="5342348"/>
              <a:ext cx="1082593" cy="55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1000" b="1" dirty="0">
                  <a:solidFill>
                    <a:srgbClr val="009560"/>
                  </a:solidFill>
                  <a:latin typeface="+mn-lt"/>
                </a:rPr>
                <a:t>UK Compensation Body</a:t>
              </a:r>
              <a:endParaRPr lang="en-US" altLang="en-US" sz="1000" b="1" dirty="0">
                <a:solidFill>
                  <a:srgbClr val="009560"/>
                </a:solidFill>
                <a:latin typeface="+mn-lt"/>
              </a:endParaRPr>
            </a:p>
          </p:txBody>
        </p:sp>
        <p:pic>
          <p:nvPicPr>
            <p:cNvPr id="28698" name="Picture 3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263" y="3351213"/>
              <a:ext cx="1104900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99" name="Rectangle 44"/>
            <p:cNvSpPr>
              <a:spLocks noChangeArrowheads="1"/>
            </p:cNvSpPr>
            <p:nvPr/>
          </p:nvSpPr>
          <p:spPr bwMode="auto">
            <a:xfrm>
              <a:off x="3273425" y="3322638"/>
              <a:ext cx="10287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8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 b="1" dirty="0">
                  <a:solidFill>
                    <a:srgbClr val="009560"/>
                  </a:solidFill>
                  <a:latin typeface="Arial" panose="020B0604020202020204" pitchFamily="34" charset="0"/>
                  <a:ea typeface="MS PGothic" pitchFamily="34" charset="-128"/>
                </a:rPr>
                <a:t>Uninsured Drivers Agreement</a:t>
              </a:r>
              <a:endParaRPr lang="en-US" altLang="en-US" sz="700" b="1" dirty="0">
                <a:solidFill>
                  <a:srgbClr val="00956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pic>
          <p:nvPicPr>
            <p:cNvPr id="28700" name="Picture 3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088" y="3651250"/>
              <a:ext cx="1103312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701" name="Rectangle 44"/>
            <p:cNvSpPr>
              <a:spLocks noChangeArrowheads="1"/>
            </p:cNvSpPr>
            <p:nvPr/>
          </p:nvSpPr>
          <p:spPr bwMode="auto">
            <a:xfrm>
              <a:off x="3271838" y="3625850"/>
              <a:ext cx="10271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8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 b="1" dirty="0">
                  <a:solidFill>
                    <a:srgbClr val="009560"/>
                  </a:solidFill>
                  <a:latin typeface="Arial" panose="020B0604020202020204" pitchFamily="34" charset="0"/>
                  <a:ea typeface="MS PGothic" pitchFamily="34" charset="-128"/>
                </a:rPr>
                <a:t>Untraced Drivers Agreement</a:t>
              </a:r>
              <a:endParaRPr lang="en-US" altLang="en-US" sz="700" b="1" dirty="0">
                <a:solidFill>
                  <a:srgbClr val="00956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cxnSp>
          <p:nvCxnSpPr>
            <p:cNvPr id="203" name="Straight Connector 6164"/>
            <p:cNvCxnSpPr/>
            <p:nvPr/>
          </p:nvCxnSpPr>
          <p:spPr>
            <a:xfrm>
              <a:off x="3050974" y="3498520"/>
              <a:ext cx="0" cy="254486"/>
            </a:xfrm>
            <a:prstGeom prst="line">
              <a:avLst/>
            </a:prstGeom>
            <a:ln w="6350">
              <a:solidFill>
                <a:srgbClr val="0095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6167"/>
            <p:cNvCxnSpPr/>
            <p:nvPr/>
          </p:nvCxnSpPr>
          <p:spPr>
            <a:xfrm>
              <a:off x="3014464" y="3632966"/>
              <a:ext cx="49209" cy="0"/>
            </a:xfrm>
            <a:prstGeom prst="line">
              <a:avLst/>
            </a:prstGeom>
            <a:ln w="6350">
              <a:solidFill>
                <a:srgbClr val="0095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3055736" y="3501721"/>
              <a:ext cx="184136" cy="0"/>
            </a:xfrm>
            <a:prstGeom prst="line">
              <a:avLst/>
            </a:prstGeom>
            <a:ln w="6350">
              <a:solidFill>
                <a:srgbClr val="0095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3057324" y="3759408"/>
              <a:ext cx="185723" cy="0"/>
            </a:xfrm>
            <a:prstGeom prst="line">
              <a:avLst/>
            </a:prstGeom>
            <a:ln w="6350">
              <a:solidFill>
                <a:srgbClr val="0095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706" name="Picture 3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288" y="3341688"/>
              <a:ext cx="1016000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707" name="Picture 39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038" y="4670425"/>
              <a:ext cx="1016000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708" name="Picture 40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713" y="4875213"/>
              <a:ext cx="882650" cy="163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709" name="Picture 41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138" y="3460750"/>
              <a:ext cx="874712" cy="312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710" name="Picture 39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8" y="4017963"/>
              <a:ext cx="1016000" cy="576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711" name="Rectangle 44"/>
            <p:cNvSpPr>
              <a:spLocks noChangeArrowheads="1"/>
            </p:cNvSpPr>
            <p:nvPr/>
          </p:nvSpPr>
          <p:spPr bwMode="auto">
            <a:xfrm>
              <a:off x="4857750" y="4195763"/>
              <a:ext cx="10350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8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000" b="1" dirty="0">
                  <a:solidFill>
                    <a:srgbClr val="009560"/>
                  </a:solidFill>
                  <a:latin typeface="Arial" panose="020B0604020202020204" pitchFamily="34" charset="0"/>
                  <a:ea typeface="MS PGothic" pitchFamily="34" charset="-128"/>
                </a:rPr>
                <a:t>askCUE.co.uk</a:t>
              </a:r>
              <a:endParaRPr lang="en-US" altLang="en-US" sz="1000" b="1" dirty="0">
                <a:solidFill>
                  <a:srgbClr val="00956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>
              <a:off x="7587705" y="3072775"/>
              <a:ext cx="6350" cy="217674"/>
            </a:xfrm>
            <a:prstGeom prst="straightConnector1">
              <a:avLst/>
            </a:prstGeom>
            <a:ln>
              <a:solidFill>
                <a:srgbClr val="0095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>
              <a:off x="3109707" y="3055169"/>
              <a:ext cx="4763" cy="217674"/>
            </a:xfrm>
            <a:prstGeom prst="straightConnector1">
              <a:avLst/>
            </a:prstGeom>
            <a:ln>
              <a:solidFill>
                <a:srgbClr val="0095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Rectangle 214"/>
            <p:cNvSpPr/>
            <p:nvPr/>
          </p:nvSpPr>
          <p:spPr>
            <a:xfrm>
              <a:off x="393701" y="3298452"/>
              <a:ext cx="1293714" cy="26376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95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16" name="Title 7"/>
            <p:cNvSpPr txBox="1">
              <a:spLocks/>
            </p:cNvSpPr>
            <p:nvPr/>
          </p:nvSpPr>
          <p:spPr bwMode="auto">
            <a:xfrm>
              <a:off x="388938" y="2587810"/>
              <a:ext cx="1333399" cy="4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600" dirty="0">
                  <a:solidFill>
                    <a:srgbClr val="009560"/>
                  </a:solidFill>
                  <a:latin typeface="+mn-lt"/>
                </a:rPr>
                <a:t>Uninsured Driving</a:t>
              </a:r>
              <a:endParaRPr lang="en-US" altLang="en-US" sz="1600" dirty="0">
                <a:solidFill>
                  <a:srgbClr val="009560"/>
                </a:solidFill>
                <a:latin typeface="+mn-lt"/>
              </a:endParaRPr>
            </a:p>
          </p:txBody>
        </p:sp>
        <p:cxnSp>
          <p:nvCxnSpPr>
            <p:cNvPr id="217" name="Straight Arrow Connector 216"/>
            <p:cNvCxnSpPr/>
            <p:nvPr/>
          </p:nvCxnSpPr>
          <p:spPr>
            <a:xfrm>
              <a:off x="3123994" y="2360532"/>
              <a:ext cx="0" cy="249685"/>
            </a:xfrm>
            <a:prstGeom prst="straightConnector1">
              <a:avLst/>
            </a:prstGeom>
            <a:ln>
              <a:solidFill>
                <a:srgbClr val="0095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/>
            <p:nvPr/>
          </p:nvCxnSpPr>
          <p:spPr>
            <a:xfrm>
              <a:off x="5309815" y="2386141"/>
              <a:ext cx="0" cy="249685"/>
            </a:xfrm>
            <a:prstGeom prst="straightConnector1">
              <a:avLst/>
            </a:prstGeom>
            <a:ln>
              <a:solidFill>
                <a:srgbClr val="0095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>
            <a:xfrm>
              <a:off x="7590880" y="2360532"/>
              <a:ext cx="0" cy="249685"/>
            </a:xfrm>
            <a:prstGeom prst="straightConnector1">
              <a:avLst/>
            </a:prstGeom>
            <a:ln>
              <a:solidFill>
                <a:srgbClr val="0095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719" name="Picture 3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38" y="3487738"/>
              <a:ext cx="993775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1" name="Rectangle 44"/>
            <p:cNvSpPr>
              <a:spLocks noChangeArrowheads="1"/>
            </p:cNvSpPr>
            <p:nvPr/>
          </p:nvSpPr>
          <p:spPr bwMode="auto">
            <a:xfrm>
              <a:off x="636569" y="3541734"/>
              <a:ext cx="784166" cy="400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1000" b="1" dirty="0">
                  <a:solidFill>
                    <a:srgbClr val="009560"/>
                  </a:solidFill>
                  <a:latin typeface="+mn-lt"/>
                </a:rPr>
                <a:t>Police Services</a:t>
              </a:r>
              <a:endParaRPr lang="en-US" altLang="en-US" sz="1000" b="1" dirty="0">
                <a:solidFill>
                  <a:srgbClr val="009560"/>
                </a:solidFill>
                <a:latin typeface="+mn-lt"/>
              </a:endParaRPr>
            </a:p>
          </p:txBody>
        </p:sp>
        <p:pic>
          <p:nvPicPr>
            <p:cNvPr id="28721" name="Picture 3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38" y="4262438"/>
              <a:ext cx="993775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3" name="Rectangle 44"/>
            <p:cNvSpPr>
              <a:spLocks noChangeArrowheads="1"/>
            </p:cNvSpPr>
            <p:nvPr/>
          </p:nvSpPr>
          <p:spPr bwMode="auto">
            <a:xfrm>
              <a:off x="696890" y="4332403"/>
              <a:ext cx="695272" cy="40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1000" b="1" dirty="0">
                  <a:solidFill>
                    <a:srgbClr val="009560"/>
                  </a:solidFill>
                  <a:latin typeface="+mn-lt"/>
                </a:rPr>
                <a:t>Police Helpline</a:t>
              </a:r>
              <a:endParaRPr lang="en-US" altLang="en-US" sz="1000" b="1" dirty="0">
                <a:solidFill>
                  <a:srgbClr val="009560"/>
                </a:solidFill>
                <a:latin typeface="+mn-lt"/>
              </a:endParaRPr>
            </a:p>
          </p:txBody>
        </p:sp>
        <p:pic>
          <p:nvPicPr>
            <p:cNvPr id="28723" name="Picture 3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38" y="5019675"/>
              <a:ext cx="993775" cy="738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" name="Rectangle 44"/>
            <p:cNvSpPr>
              <a:spLocks noChangeArrowheads="1"/>
            </p:cNvSpPr>
            <p:nvPr/>
          </p:nvSpPr>
          <p:spPr bwMode="auto">
            <a:xfrm>
              <a:off x="561963" y="5019038"/>
              <a:ext cx="985762" cy="707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1000" b="1" dirty="0">
                  <a:solidFill>
                    <a:srgbClr val="009560"/>
                  </a:solidFill>
                  <a:latin typeface="+mn-lt"/>
                </a:rPr>
                <a:t>Continuous Insurance Enforcement (CIE)</a:t>
              </a:r>
              <a:endParaRPr lang="en-US" altLang="en-US" sz="1000" b="1" dirty="0">
                <a:solidFill>
                  <a:srgbClr val="009560"/>
                </a:solidFill>
                <a:latin typeface="+mn-lt"/>
              </a:endParaRPr>
            </a:p>
          </p:txBody>
        </p:sp>
        <p:pic>
          <p:nvPicPr>
            <p:cNvPr id="28725" name="Picture 63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8580" y="4503737"/>
              <a:ext cx="2081213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26" name="Picture 67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1175" y="3976688"/>
              <a:ext cx="1216025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27" name="Picture 68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688" y="3414713"/>
              <a:ext cx="1925637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28" name="Picture 59" descr="C:\Users\DJenkins\AppData\Local\Microsoft\Windows\Temporary Internet Files\Content.Outlook\TAG4TEZ3\MedCo 2 .jp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031" y="4832350"/>
              <a:ext cx="15049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29" name="Picture 3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8" y="5307013"/>
              <a:ext cx="1016000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730" name="Picture 61" descr="C:\Users\nparrott\AppData\Local\Microsoft\Windows\Temporary Internet Files\Content.Outlook\FW0K0RH5\NCD_Logo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263" y="5341938"/>
              <a:ext cx="949325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731" name="Group 3"/>
            <p:cNvGrpSpPr>
              <a:grpSpLocks/>
            </p:cNvGrpSpPr>
            <p:nvPr/>
          </p:nvGrpSpPr>
          <p:grpSpPr bwMode="auto">
            <a:xfrm>
              <a:off x="3660775" y="1201738"/>
              <a:ext cx="1174750" cy="947737"/>
              <a:chOff x="0" y="0"/>
              <a:chExt cx="1174435" cy="948367"/>
            </a:xfrm>
          </p:grpSpPr>
          <p:pic>
            <p:nvPicPr>
              <p:cNvPr id="28732" name="Picture 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74435" cy="948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28733" name="Picture 3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63" y="177193"/>
                <a:ext cx="1081129" cy="530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898" y="5323874"/>
            <a:ext cx="971550" cy="673817"/>
          </a:xfrm>
          <a:prstGeom prst="rect">
            <a:avLst/>
          </a:prstGeom>
          <a:noFill/>
          <a:ln w="12700" cap="rnd" cmpd="thickThin">
            <a:solidFill>
              <a:srgbClr val="00956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198" y="6077549"/>
            <a:ext cx="1012772" cy="486528"/>
          </a:xfrm>
          <a:prstGeom prst="rect">
            <a:avLst/>
          </a:prstGeom>
          <a:noFill/>
          <a:ln w="9525" cap="rnd">
            <a:solidFill>
              <a:srgbClr val="00956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677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4403725" y="6067037"/>
            <a:ext cx="4618036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100" dirty="0">
                <a:solidFill>
                  <a:srgbClr val="009560"/>
                </a:solidFill>
              </a:rPr>
              <a:t>The Insurance Institute of Halifax</a:t>
            </a:r>
          </a:p>
          <a:p>
            <a:r>
              <a:rPr lang="en-US" dirty="0">
                <a:solidFill>
                  <a:srgbClr val="4C4C4C"/>
                </a:solidFill>
              </a:rPr>
              <a:t>Public Domain</a:t>
            </a:r>
          </a:p>
          <a:p>
            <a:r>
              <a:rPr lang="en-US" dirty="0">
                <a:solidFill>
                  <a:srgbClr val="4C4C4C"/>
                </a:solidFill>
              </a:rPr>
              <a:t>Slide </a:t>
            </a:r>
            <a:fld id="{7610A767-7FB6-426E-AD63-030BA15624CD}" type="slidenum">
              <a:rPr lang="en-US">
                <a:solidFill>
                  <a:srgbClr val="009560"/>
                </a:solidFill>
              </a:rPr>
              <a:pPr/>
              <a:t>7</a:t>
            </a:fld>
            <a:endParaRPr lang="en-US" dirty="0">
              <a:solidFill>
                <a:srgbClr val="0095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5" descr="Z:\COMMS 2014\Rachel\Catalogue of Slides\Uninisured Driving in Numbers im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300" y="1819275"/>
            <a:ext cx="34671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23113" cy="982662"/>
          </a:xfrm>
        </p:spPr>
        <p:txBody>
          <a:bodyPr/>
          <a:lstStyle/>
          <a:p>
            <a:pPr eaLnBrk="1" hangingPunct="1"/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  <a:br>
              <a:rPr lang="en-GB" sz="2000" dirty="0">
                <a:ea typeface="MS PGothic" pitchFamily="34" charset="-128"/>
                <a:cs typeface="Arial" panose="020B0604020202020204" pitchFamily="34" charset="0"/>
              </a:rPr>
            </a:br>
            <a:endParaRPr lang="en-GB" sz="2000" dirty="0"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idx="1"/>
          </p:nvPr>
        </p:nvSpPr>
        <p:spPr>
          <a:xfrm>
            <a:off x="312738" y="2063976"/>
            <a:ext cx="8221662" cy="4078288"/>
          </a:xfrm>
          <a:extLst/>
        </p:spPr>
        <p:txBody>
          <a:bodyPr rtlCol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Total cost of uninsured motoring: 	</a:t>
            </a:r>
            <a:r>
              <a:rPr lang="en-GB" altLang="en-US" sz="2400" b="1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	£400 million 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Total UK vehicles:							</a:t>
            </a:r>
            <a:r>
              <a:rPr lang="en-GB" altLang="en-US" sz="2400" b="1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39.2 million 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Number of uninsured vehicles:  			</a:t>
            </a:r>
            <a:r>
              <a:rPr lang="en-GB" altLang="en-US" sz="2400" b="1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1 million 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Injured victims:	 						</a:t>
            </a:r>
            <a:r>
              <a:rPr lang="en-GB" altLang="en-US" sz="2400" b="1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29,000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Deaths: 									</a:t>
            </a:r>
            <a:r>
              <a:rPr lang="en-GB" altLang="en-US" sz="2400" b="1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120</a:t>
            </a:r>
          </a:p>
          <a:p>
            <a:pPr eaLnBrk="1" fontAlgn="auto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GB" altLang="en-US" sz="17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>
            <a:off x="281143" y="1241939"/>
            <a:ext cx="55054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9560"/>
                </a:solidFill>
                <a:ea typeface="MS PGothic" pitchFamily="34" charset="-128"/>
              </a:rPr>
              <a:t>Uninsured driving in numbers</a:t>
            </a:r>
            <a:endParaRPr lang="en-US" altLang="en-US" dirty="0">
              <a:solidFill>
                <a:srgbClr val="009560"/>
              </a:solidFill>
              <a:ea typeface="MS PGothic" pitchFamily="34" charset="-128"/>
            </a:endParaRPr>
          </a:p>
        </p:txBody>
      </p:sp>
      <p:sp>
        <p:nvSpPr>
          <p:cNvPr id="29702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5067300" y="6057900"/>
            <a:ext cx="361950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Halifax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Public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862B3BFB-4B87-4CCE-BF87-1922A12BC2B6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0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9100" cy="982662"/>
          </a:xfrm>
        </p:spPr>
        <p:txBody>
          <a:bodyPr/>
          <a:lstStyle/>
          <a:p>
            <a:pPr eaLnBrk="1" hangingPunct="1"/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Halifax</a:t>
            </a:r>
            <a:br>
              <a:rPr lang="en-GB" sz="2000" dirty="0">
                <a:ea typeface="MS PGothic" pitchFamily="34" charset="-128"/>
                <a:cs typeface="Arial" panose="020B0604020202020204" pitchFamily="34" charset="0"/>
              </a:rPr>
            </a:br>
            <a:endParaRPr lang="en-GB" sz="2000" dirty="0"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itle 7"/>
          <p:cNvSpPr>
            <a:spLocks noGrp="1"/>
          </p:cNvSpPr>
          <p:nvPr>
            <p:ph idx="1"/>
          </p:nvPr>
        </p:nvSpPr>
        <p:spPr>
          <a:xfrm>
            <a:off x="457200" y="2294607"/>
            <a:ext cx="8229600" cy="357815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altLang="en-US" sz="800" dirty="0">
              <a:solidFill>
                <a:srgbClr val="009560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2400" dirty="0">
                <a:ea typeface="ＭＳ Ｐゴシック" pitchFamily="34" charset="-128"/>
                <a:cs typeface="Arial" pitchFamily="34" charset="0"/>
              </a:rPr>
              <a:t>Launched in June 2011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9560"/>
              </a:buClr>
              <a:buFontTx/>
              <a:buChar char="•"/>
              <a:defRPr/>
            </a:pPr>
            <a:endParaRPr lang="en-US" altLang="en-US" sz="2400" dirty="0">
              <a:ea typeface="ＭＳ Ｐゴシック" pitchFamily="34" charset="-128"/>
              <a:cs typeface="Arial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2400" dirty="0">
                <a:ea typeface="ＭＳ Ｐゴシック" pitchFamily="34" charset="-128"/>
                <a:cs typeface="Arial" pitchFamily="34" charset="0"/>
              </a:rPr>
              <a:t>3 million letters issued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endParaRPr lang="en-US" altLang="en-US" sz="2400" dirty="0">
              <a:ea typeface="ＭＳ Ｐゴシック" pitchFamily="34" charset="-128"/>
              <a:cs typeface="Arial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altLang="en-US" sz="2400" dirty="0">
                <a:ea typeface="ＭＳ Ｐゴシック" pitchFamily="34" charset="-128"/>
                <a:cs typeface="Arial" pitchFamily="34" charset="0"/>
              </a:rPr>
              <a:t>More than 135,000 successful prosecutions in court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endParaRPr lang="en-US" altLang="en-US" sz="2400" dirty="0">
              <a:ea typeface="ＭＳ Ｐゴシック" pitchFamily="34" charset="-128"/>
              <a:cs typeface="Arial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2400" dirty="0">
                <a:ea typeface="ＭＳ Ｐゴシック" pitchFamily="34" charset="-128"/>
                <a:cs typeface="Arial" pitchFamily="34" charset="0"/>
              </a:rPr>
              <a:t>More than 900,000 Fixed Penalty Notices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altLang="en-US" sz="2600" dirty="0">
              <a:solidFill>
                <a:srgbClr val="00956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20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4606290" y="6057900"/>
            <a:ext cx="408051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Halifax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Public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4FB0741B-5DED-41CD-8F12-EB86AC88272B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sz="1200" dirty="0">
              <a:solidFill>
                <a:srgbClr val="009560"/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 bwMode="auto">
          <a:xfrm>
            <a:off x="550013" y="1373211"/>
            <a:ext cx="6404579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altLang="en-US" sz="2600" dirty="0">
                <a:solidFill>
                  <a:srgbClr val="009560"/>
                </a:solidFill>
                <a:latin typeface="+mn-lt"/>
              </a:rPr>
              <a:t>Continuous Insurance Enforcement (CIE)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B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MIB Powerpoint template</Template>
  <TotalTime>6939</TotalTime>
  <Words>1496</Words>
  <Application>Microsoft Office PowerPoint</Application>
  <PresentationFormat>On-screen Show (4:3)</PresentationFormat>
  <Paragraphs>390</Paragraphs>
  <Slides>32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MS PGothic</vt:lpstr>
      <vt:lpstr>MS PGothic</vt:lpstr>
      <vt:lpstr>Arial</vt:lpstr>
      <vt:lpstr>Calibri</vt:lpstr>
      <vt:lpstr>Cambria</vt:lpstr>
      <vt:lpstr>Lucida Grande</vt:lpstr>
      <vt:lpstr>Times</vt:lpstr>
      <vt:lpstr>Wingdings</vt:lpstr>
      <vt:lpstr>MIB Powerpoint template</vt:lpstr>
      <vt:lpstr>Custom Design</vt:lpstr>
      <vt:lpstr>  The Insurance Institute of Halifax 18 October 2017</vt:lpstr>
      <vt:lpstr>The Insurance Institute of Halifax</vt:lpstr>
      <vt:lpstr>The Insurance Institute of Halifax</vt:lpstr>
      <vt:lpstr>The Insurance Institute of Halifax  </vt:lpstr>
      <vt:lpstr>The Insurance Institute of Halifax </vt:lpstr>
      <vt:lpstr>The Insurance Institute of Halifax </vt:lpstr>
      <vt:lpstr>PowerPoint Presentation</vt:lpstr>
      <vt:lpstr>The Insurance Institute of Halifax </vt:lpstr>
      <vt:lpstr>The Insurance Institute of Halifax </vt:lpstr>
      <vt:lpstr>The Insurance Institute of Halifax </vt:lpstr>
      <vt:lpstr>The Insurance Institute of Halifax </vt:lpstr>
      <vt:lpstr>The Insurance Institute of Halifax </vt:lpstr>
      <vt:lpstr>The Insurance Institute of Halifax </vt:lpstr>
      <vt:lpstr>The Insurance Institute of Halifax </vt:lpstr>
      <vt:lpstr>Obligations of Insurers</vt:lpstr>
      <vt:lpstr>Part VI of the RTA 1988 Criminal offence to cancellation</vt:lpstr>
      <vt:lpstr>Part VI of the RTA 1988</vt:lpstr>
      <vt:lpstr>Part VI of the RTA 1988</vt:lpstr>
      <vt:lpstr>Article 75</vt:lpstr>
      <vt:lpstr>Article 75 Main Provisions</vt:lpstr>
      <vt:lpstr>The Insurance Institute of Halifax  </vt:lpstr>
      <vt:lpstr>The Insurance Institute of Halifax</vt:lpstr>
      <vt:lpstr>The Insurance Institute of  Halifax </vt:lpstr>
      <vt:lpstr>The Insurance Institute of Halifax </vt:lpstr>
      <vt:lpstr>The facts of the case</vt:lpstr>
      <vt:lpstr>The Insurance Institute of Halifax</vt:lpstr>
      <vt:lpstr>The Insurance Institute of Halifax </vt:lpstr>
      <vt:lpstr>The Insurance Institute of Halifax </vt:lpstr>
      <vt:lpstr>The Insurance Institute of Halifax </vt:lpstr>
      <vt:lpstr>The Insurance Institute of Halifax</vt:lpstr>
      <vt:lpstr>The Insurance Institute of Halifax</vt:lpstr>
      <vt:lpstr>The Insurance Institute of Halifax 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Jennifer Parkinson</dc:creator>
  <cp:lastModifiedBy>Chris Kirkbride</cp:lastModifiedBy>
  <cp:revision>117</cp:revision>
  <cp:lastPrinted>2017-10-06T15:36:08Z</cp:lastPrinted>
  <dcterms:created xsi:type="dcterms:W3CDTF">2016-05-25T09:43:27Z</dcterms:created>
  <dcterms:modified xsi:type="dcterms:W3CDTF">2017-10-20T11:15:46Z</dcterms:modified>
  <cp:category>Classification</cp:category>
</cp:coreProperties>
</file>